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0" r:id="rId3"/>
    <p:sldId id="277" r:id="rId4"/>
    <p:sldId id="278" r:id="rId5"/>
    <p:sldId id="274" r:id="rId6"/>
    <p:sldId id="275" r:id="rId7"/>
    <p:sldId id="276" r:id="rId8"/>
    <p:sldId id="271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B5A8B"/>
    <a:srgbClr val="4B5151"/>
    <a:srgbClr val="BDBDBA"/>
    <a:srgbClr val="FDB417"/>
    <a:srgbClr val="E8A102"/>
    <a:srgbClr val="3B3838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715" autoAdjust="0"/>
  </p:normalViewPr>
  <p:slideViewPr>
    <p:cSldViewPr snapToGrid="0">
      <p:cViewPr varScale="1">
        <p:scale>
          <a:sx n="67" d="100"/>
          <a:sy n="67" d="100"/>
        </p:scale>
        <p:origin x="783" y="33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2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매출상승률</c:v>
                </c:pt>
              </c:strCache>
            </c:strRef>
          </c:tx>
          <c:spPr>
            <a:solidFill>
              <a:srgbClr val="0B5A8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4FF-4907-B9D7-A029D7FDFCC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4FF-4907-B9D7-A029D7FDFCCB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0.13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A-44F9-B54B-8FB3C6428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611647"/>
        <c:axId val="508612479"/>
      </c:barChart>
      <c:catAx>
        <c:axId val="50861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8612479"/>
        <c:crosses val="autoZero"/>
        <c:auto val="1"/>
        <c:lblAlgn val="ctr"/>
        <c:lblOffset val="100"/>
        <c:noMultiLvlLbl val="0"/>
      </c:catAx>
      <c:valAx>
        <c:axId val="50861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861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1324AD-603A-3252-1DCF-FF2C40754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9430E-CED2-8457-E00C-34CFB1CBD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0C765-0FA5-45C6-96DD-0F445E50B44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3D285-2906-E2CE-AA69-4C7A680E90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B834F-C730-7BE0-0753-58B17D916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48C0-12C5-4B91-A3DA-D8E6074B2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4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6BE83-F42E-4A87-A419-985824A36F4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E84-22B9-4763-88B4-7AF60054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3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42DF-AC97-41B5-B2CC-EAE40BD455D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94C-0D5F-4DC7-BA09-71AD1738A81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55C6-FBC5-4716-A98C-BC5452E47C73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6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B504-3D0C-472E-B036-2E8EF2841C6F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BA19-DBDA-4552-A7FD-E6F60A36951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C587-0D0E-4253-B02B-7EA7074E616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9741-F508-4694-8FBD-A91C5B614C3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7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6AC-C78F-42FC-8540-5F2625AFEAED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50B6-FAEB-4E94-9F21-A3CAFB392FF0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D5C-411E-4741-B94D-29170720735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D36D-00F0-4BD0-8893-A47156DBA55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EBB8-1923-43B7-8F0C-544887425E5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5207597"/>
            <a:ext cx="12192000" cy="238125"/>
          </a:xfrm>
          <a:prstGeom prst="rect">
            <a:avLst/>
          </a:prstGeom>
          <a:solidFill>
            <a:srgbClr val="4B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438776"/>
            <a:ext cx="12192000" cy="1419224"/>
          </a:xfrm>
          <a:prstGeom prst="rect">
            <a:avLst/>
          </a:prstGeom>
          <a:solidFill>
            <a:srgbClr val="0B5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38380-5BEC-01E5-295D-269D8F7C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41" y="5438775"/>
            <a:ext cx="2552700" cy="141922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893147-5C02-7A63-E8B7-E1D084020AA0}"/>
              </a:ext>
            </a:extLst>
          </p:cNvPr>
          <p:cNvGrpSpPr/>
          <p:nvPr/>
        </p:nvGrpSpPr>
        <p:grpSpPr>
          <a:xfrm>
            <a:off x="1930733" y="1777861"/>
            <a:ext cx="8330531" cy="2608224"/>
            <a:chOff x="3808331" y="1384946"/>
            <a:chExt cx="4523695" cy="26082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A80BB1-6BAA-C944-742A-E8DD40DC6172}"/>
                </a:ext>
              </a:extLst>
            </p:cNvPr>
            <p:cNvSpPr txBox="1"/>
            <p:nvPr/>
          </p:nvSpPr>
          <p:spPr>
            <a:xfrm>
              <a:off x="3918613" y="1546346"/>
              <a:ext cx="4303132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solidFill>
                    <a:srgbClr val="4B5151"/>
                  </a:solidFill>
                </a:rPr>
                <a:t>반도체 공정의 운전조건 최적화 및 실시간 </a:t>
              </a:r>
              <a:endParaRPr lang="en-US" altLang="ko-KR" sz="3000" b="1" dirty="0">
                <a:solidFill>
                  <a:srgbClr val="4B5151"/>
                </a:solidFill>
              </a:endParaRPr>
            </a:p>
            <a:p>
              <a:pPr algn="ctr"/>
              <a:r>
                <a:rPr lang="ko-KR" altLang="en-US" sz="3000" b="1" dirty="0">
                  <a:solidFill>
                    <a:srgbClr val="4B5151"/>
                  </a:solidFill>
                </a:rPr>
                <a:t>모니터링체계 구축으로 </a:t>
              </a:r>
              <a:r>
                <a:rPr lang="ko-KR" altLang="en-US" sz="3000" b="1" dirty="0" err="1">
                  <a:solidFill>
                    <a:srgbClr val="4B5151"/>
                  </a:solidFill>
                </a:rPr>
                <a:t>실수율</a:t>
              </a:r>
              <a:r>
                <a:rPr lang="ko-KR" altLang="en-US" sz="3000" b="1" dirty="0">
                  <a:solidFill>
                    <a:srgbClr val="4B5151"/>
                  </a:solidFill>
                </a:rPr>
                <a:t> 향상</a:t>
              </a:r>
              <a:endParaRPr lang="en-US" altLang="ko-KR" sz="3000" b="1" dirty="0">
                <a:solidFill>
                  <a:srgbClr val="4B5151"/>
                </a:solidFill>
              </a:endParaRPr>
            </a:p>
            <a:p>
              <a:pPr algn="ctr"/>
              <a:endParaRPr lang="en-US" altLang="ko-KR" sz="3800" b="1" dirty="0">
                <a:solidFill>
                  <a:srgbClr val="4B515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rgbClr val="4B5151"/>
                  </a:solidFill>
                </a:rPr>
                <a:t>청년 </a:t>
              </a:r>
              <a:r>
                <a:rPr lang="en-US" altLang="ko-KR" sz="2500" b="1" dirty="0" err="1">
                  <a:solidFill>
                    <a:srgbClr val="4B5151"/>
                  </a:solidFill>
                </a:rPr>
                <a:t>AI</a:t>
              </a:r>
              <a:r>
                <a:rPr lang="en-US" altLang="ko-KR" sz="2500" b="1" dirty="0" err="1">
                  <a:solidFill>
                    <a:srgbClr val="4B5151"/>
                  </a:solidFill>
                  <a:effectLst/>
                </a:rPr>
                <a:t>·</a:t>
              </a:r>
              <a:r>
                <a:rPr lang="en-US" altLang="ko-KR" sz="2500" b="1" dirty="0" err="1">
                  <a:solidFill>
                    <a:srgbClr val="4B5151"/>
                  </a:solidFill>
                </a:rPr>
                <a:t>BigData</a:t>
              </a:r>
              <a:r>
                <a:rPr lang="en-US" altLang="ko-KR" sz="2500" b="1" dirty="0">
                  <a:solidFill>
                    <a:srgbClr val="4B5151"/>
                  </a:solidFill>
                </a:rPr>
                <a:t> </a:t>
              </a:r>
              <a:r>
                <a:rPr lang="ko-KR" altLang="en-US" sz="2500" b="1" dirty="0">
                  <a:solidFill>
                    <a:srgbClr val="4B5151"/>
                  </a:solidFill>
                </a:rPr>
                <a:t>아카데미 </a:t>
              </a:r>
              <a:r>
                <a:rPr lang="en-US" altLang="ko-KR" sz="2500" b="1" dirty="0">
                  <a:solidFill>
                    <a:srgbClr val="4B5151"/>
                  </a:solidFill>
                </a:rPr>
                <a:t>18</a:t>
              </a:r>
              <a:r>
                <a:rPr lang="ko-KR" altLang="en-US" sz="2500" b="1" dirty="0">
                  <a:solidFill>
                    <a:srgbClr val="4B5151"/>
                  </a:solidFill>
                </a:rPr>
                <a:t>기</a:t>
              </a:r>
              <a:endParaRPr lang="en-US" altLang="ko-KR" sz="2500" b="1" dirty="0">
                <a:solidFill>
                  <a:srgbClr val="4B5151"/>
                </a:solidFill>
              </a:endParaRPr>
            </a:p>
            <a:p>
              <a:pPr algn="ctr"/>
              <a:r>
                <a:rPr lang="en-US" altLang="ko-KR" sz="2500" b="1" dirty="0">
                  <a:solidFill>
                    <a:srgbClr val="4B5151"/>
                  </a:solidFill>
                </a:rPr>
                <a:t>B</a:t>
              </a:r>
              <a:r>
                <a:rPr lang="ko-KR" altLang="en-US" sz="2500" b="1" dirty="0">
                  <a:solidFill>
                    <a:srgbClr val="4B5151"/>
                  </a:solidFill>
                </a:rPr>
                <a:t>반 </a:t>
              </a:r>
              <a:r>
                <a:rPr lang="en-US" altLang="ko-KR" sz="2500" b="1" dirty="0">
                  <a:solidFill>
                    <a:srgbClr val="4B5151"/>
                  </a:solidFill>
                </a:rPr>
                <a:t>4</a:t>
              </a:r>
              <a:r>
                <a:rPr lang="ko-KR" altLang="en-US" sz="2500" b="1" dirty="0">
                  <a:solidFill>
                    <a:srgbClr val="4B5151"/>
                  </a:solidFill>
                </a:rPr>
                <a:t>조</a:t>
              </a:r>
              <a:endParaRPr lang="en-US" altLang="ko-KR" sz="2500" b="1" dirty="0">
                <a:solidFill>
                  <a:srgbClr val="4B5151"/>
                </a:solidFill>
              </a:endParaRPr>
            </a:p>
            <a:p>
              <a:pPr algn="ctr"/>
              <a:endParaRPr lang="en-US" altLang="ko-KR" sz="500" b="1" dirty="0">
                <a:solidFill>
                  <a:srgbClr val="4B5151"/>
                </a:solidFill>
              </a:endParaRP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45DB3E70-B02E-383D-D3AA-F80F4E96F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331" y="1384946"/>
              <a:ext cx="655625" cy="607591"/>
            </a:xfrm>
            <a:prstGeom prst="bentConnector3">
              <a:avLst>
                <a:gd name="adj1" fmla="val 2143"/>
              </a:avLst>
            </a:prstGeom>
            <a:ln w="38100">
              <a:solidFill>
                <a:srgbClr val="0B5A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4A1CB53-5994-D7E8-23B5-FFD5B29C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76700" y="1433630"/>
              <a:ext cx="662254" cy="648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01.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추진배경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0B21D9-F847-7377-F45A-0A01C2D7060F}"/>
              </a:ext>
            </a:extLst>
          </p:cNvPr>
          <p:cNvSpPr/>
          <p:nvPr/>
        </p:nvSpPr>
        <p:spPr>
          <a:xfrm>
            <a:off x="1114848" y="5900771"/>
            <a:ext cx="10238951" cy="665230"/>
          </a:xfrm>
          <a:prstGeom prst="roundRect">
            <a:avLst>
              <a:gd name="adj" fmla="val 39852"/>
            </a:avLst>
          </a:prstGeom>
          <a:solidFill>
            <a:srgbClr val="0B5A8B"/>
          </a:solidFill>
          <a:ln>
            <a:solidFill>
              <a:srgbClr val="0B5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altLang="ko-KR" sz="1800" b="1" strike="noStrike" spc="-1" dirty="0" err="1">
                <a:solidFill>
                  <a:schemeClr val="bg1"/>
                </a:solidFill>
                <a:latin typeface="+mj-lt"/>
              </a:rPr>
              <a:t>커져가는</a:t>
            </a:r>
            <a:r>
              <a:rPr lang="en-US" altLang="ko-KR" sz="1800" b="1" strike="noStrike" spc="-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strike="noStrike" spc="-1" dirty="0" err="1">
                <a:solidFill>
                  <a:schemeClr val="bg1"/>
                </a:solidFill>
                <a:latin typeface="+mj-lt"/>
              </a:rPr>
              <a:t>수요에</a:t>
            </a:r>
            <a:r>
              <a:rPr lang="en-US" altLang="ko-KR" sz="1800" b="1" strike="noStrike" spc="-1" dirty="0">
                <a:solidFill>
                  <a:schemeClr val="bg1"/>
                </a:solidFill>
                <a:latin typeface="+mj-lt"/>
              </a:rPr>
              <a:t> 따</a:t>
            </a:r>
            <a:r>
              <a:rPr lang="ko-KR" altLang="en-US" sz="1800" b="1" strike="noStrike" spc="-1" dirty="0">
                <a:solidFill>
                  <a:schemeClr val="bg1"/>
                </a:solidFill>
                <a:latin typeface="+mj-lt"/>
              </a:rPr>
              <a:t>라</a:t>
            </a:r>
            <a:r>
              <a:rPr lang="en-US" altLang="ko-KR" sz="1800" b="1" strike="noStrike" spc="-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strike="noStrike" spc="-1" dirty="0" err="1">
                <a:solidFill>
                  <a:schemeClr val="bg1"/>
                </a:solidFill>
                <a:latin typeface="+mj-lt"/>
              </a:rPr>
              <a:t>품질</a:t>
            </a:r>
            <a:r>
              <a:rPr lang="en-US" altLang="ko-KR" sz="1800" b="1" strike="noStrike" spc="-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strike="noStrike" spc="-1" dirty="0" err="1">
                <a:solidFill>
                  <a:schemeClr val="bg1"/>
                </a:solidFill>
                <a:latin typeface="+mj-lt"/>
              </a:rPr>
              <a:t>안정화</a:t>
            </a:r>
            <a:r>
              <a:rPr lang="en-US" altLang="ko-KR" sz="1800" b="1" strike="noStrike" spc="-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strike="noStrike" spc="-1" dirty="0" err="1">
                <a:solidFill>
                  <a:schemeClr val="bg1"/>
                </a:solidFill>
                <a:latin typeface="+mj-lt"/>
              </a:rPr>
              <a:t>전략</a:t>
            </a:r>
            <a:r>
              <a:rPr lang="en-US" altLang="ko-KR" sz="1800" b="1" strike="noStrike" spc="-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strike="noStrike" spc="-1" dirty="0" err="1">
                <a:solidFill>
                  <a:schemeClr val="bg1"/>
                </a:solidFill>
                <a:latin typeface="+mj-lt"/>
              </a:rPr>
              <a:t>필요</a:t>
            </a:r>
            <a:endParaRPr lang="en-US" altLang="ko-KR" sz="1800" b="1" strike="noStrike" spc="-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A004F-9F43-4C10-01BF-BF33AF31B405}"/>
              </a:ext>
            </a:extLst>
          </p:cNvPr>
          <p:cNvSpPr txBox="1"/>
          <p:nvPr/>
        </p:nvSpPr>
        <p:spPr>
          <a:xfrm>
            <a:off x="927099" y="1185840"/>
            <a:ext cx="101500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국내외 반도체 시장이 커짐에 따라 수요와 매출이 증가하지만</a:t>
            </a:r>
            <a:r>
              <a:rPr lang="en-US" altLang="ko-KR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당사의 매출 상승률은 하락</a:t>
            </a:r>
            <a:endParaRPr lang="en-US" altLang="ko-KR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CA6D9D5-45CE-16A1-AC17-F851134F1AC7}"/>
              </a:ext>
            </a:extLst>
          </p:cNvPr>
          <p:cNvGrpSpPr/>
          <p:nvPr/>
        </p:nvGrpSpPr>
        <p:grpSpPr>
          <a:xfrm>
            <a:off x="778710" y="1800741"/>
            <a:ext cx="10634581" cy="3914257"/>
            <a:chOff x="901251" y="1800741"/>
            <a:chExt cx="10634581" cy="39142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5CFB9D-4D38-15E0-2B1B-12C53A59C9F8}"/>
                </a:ext>
              </a:extLst>
            </p:cNvPr>
            <p:cNvGrpSpPr/>
            <p:nvPr/>
          </p:nvGrpSpPr>
          <p:grpSpPr>
            <a:xfrm>
              <a:off x="901251" y="1800741"/>
              <a:ext cx="10634581" cy="3914257"/>
              <a:chOff x="977002" y="1800741"/>
              <a:chExt cx="10634581" cy="391425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C110525-6C8C-D4E8-FD31-7DB64629188C}"/>
                  </a:ext>
                </a:extLst>
              </p:cNvPr>
              <p:cNvSpPr/>
              <p:nvPr/>
            </p:nvSpPr>
            <p:spPr>
              <a:xfrm>
                <a:off x="4744246" y="1800741"/>
                <a:ext cx="3352801" cy="3914257"/>
              </a:xfrm>
              <a:prstGeom prst="rect">
                <a:avLst/>
              </a:prstGeom>
              <a:noFill/>
              <a:ln w="19050">
                <a:solidFill>
                  <a:srgbClr val="0B5A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b="1" spc="-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500" b="1" spc="-1" dirty="0">
                    <a:solidFill>
                      <a:sysClr val="windowText" lastClr="000000"/>
                    </a:solidFill>
                    <a:latin typeface="+mj-lt"/>
                  </a:rPr>
                  <a:t>당사의 매출 상승률 하락</a:t>
                </a:r>
                <a:endParaRPr lang="en-US" altLang="ko-KR" sz="1500" b="1" spc="-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27C6D04-94F7-9020-ED5F-BA269A265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1" t="11772" r="50616" b="24454"/>
              <a:stretch/>
            </p:blipFill>
            <p:spPr>
              <a:xfrm>
                <a:off x="1391445" y="2933399"/>
                <a:ext cx="3222413" cy="200645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F3CFA8-86D1-8DF2-0FB3-409FEE17A22F}"/>
                  </a:ext>
                </a:extLst>
              </p:cNvPr>
              <p:cNvSpPr txBox="1"/>
              <p:nvPr/>
            </p:nvSpPr>
            <p:spPr>
              <a:xfrm>
                <a:off x="977002" y="5085337"/>
                <a:ext cx="4000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국내외 </a:t>
                </a:r>
                <a:r>
                  <a:rPr lang="en-US" altLang="ko-KR" sz="1400" dirty="0"/>
                  <a:t>IoT </a:t>
                </a:r>
                <a:r>
                  <a:rPr lang="ko-KR" altLang="en-US" sz="1400" dirty="0"/>
                  <a:t>시장 전망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23A199-0B27-8DB8-EB41-4058D04CF1C0}"/>
                  </a:ext>
                </a:extLst>
              </p:cNvPr>
              <p:cNvSpPr/>
              <p:nvPr/>
            </p:nvSpPr>
            <p:spPr>
              <a:xfrm>
                <a:off x="1261057" y="1800741"/>
                <a:ext cx="3352801" cy="3914257"/>
              </a:xfrm>
              <a:prstGeom prst="rect">
                <a:avLst/>
              </a:prstGeom>
              <a:noFill/>
              <a:ln w="19050">
                <a:solidFill>
                  <a:srgbClr val="0B5A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900" b="1" spc="-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500" b="1" spc="-1" dirty="0">
                    <a:solidFill>
                      <a:sysClr val="windowText" lastClr="000000"/>
                    </a:solidFill>
                    <a:latin typeface="+mj-lt"/>
                  </a:rPr>
                  <a:t>디지털전환 가속화에 따른 </a:t>
                </a:r>
                <a:endParaRPr lang="en-US" altLang="ko-KR" sz="1500" b="1" spc="-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500" b="1" spc="-1" dirty="0">
                    <a:solidFill>
                      <a:sysClr val="windowText" lastClr="000000"/>
                    </a:solidFill>
                    <a:latin typeface="+mj-lt"/>
                  </a:rPr>
                  <a:t>시스템</a:t>
                </a:r>
                <a:r>
                  <a:rPr lang="ko-KR" altLang="en-US" sz="1500" b="1" strike="noStrike" spc="-1" dirty="0">
                    <a:solidFill>
                      <a:sysClr val="windowText" lastClr="000000"/>
                    </a:solidFill>
                    <a:latin typeface="+mj-lt"/>
                  </a:rPr>
                  <a:t>반도체의 부상</a:t>
                </a:r>
                <a:endParaRPr lang="en-US" altLang="ko-KR" sz="15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BEF8F-DFA9-4E8A-1C4A-DEE7A54CFC1D}"/>
                  </a:ext>
                </a:extLst>
              </p:cNvPr>
              <p:cNvSpPr txBox="1"/>
              <p:nvPr/>
            </p:nvSpPr>
            <p:spPr>
              <a:xfrm>
                <a:off x="4744246" y="5085337"/>
                <a:ext cx="32440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당</a:t>
                </a:r>
                <a:r>
                  <a:rPr lang="ko-KR" altLang="en-US" sz="1400"/>
                  <a:t>사 매출상승률</a:t>
                </a:r>
                <a:endParaRPr lang="ko-KR" altLang="en-US" sz="14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BB1B2E-AD02-2F18-0BA5-17AA4E3057AF}"/>
                  </a:ext>
                </a:extLst>
              </p:cNvPr>
              <p:cNvSpPr/>
              <p:nvPr/>
            </p:nvSpPr>
            <p:spPr>
              <a:xfrm>
                <a:off x="8258782" y="1800741"/>
                <a:ext cx="3352801" cy="3914257"/>
              </a:xfrm>
              <a:prstGeom prst="rect">
                <a:avLst/>
              </a:prstGeom>
              <a:noFill/>
              <a:ln w="19050">
                <a:solidFill>
                  <a:srgbClr val="0B5A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4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DA54A6AD-402D-8543-7702-41C6614E99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663909"/>
                </p:ext>
              </p:extLst>
            </p:nvPr>
          </p:nvGraphicFramePr>
          <p:xfrm>
            <a:off x="4822162" y="2628900"/>
            <a:ext cx="2950237" cy="23871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510CD6E-9AEA-DE08-0552-1F591728D803}"/>
                </a:ext>
              </a:extLst>
            </p:cNvPr>
            <p:cNvSpPr/>
            <p:nvPr/>
          </p:nvSpPr>
          <p:spPr>
            <a:xfrm>
              <a:off x="8391526" y="1943100"/>
              <a:ext cx="2860250" cy="825500"/>
            </a:xfrm>
            <a:prstGeom prst="roundRect">
              <a:avLst/>
            </a:prstGeom>
            <a:noFill/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생산용량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초과</a:t>
              </a:r>
              <a:endParaRPr lang="en-US" altLang="ko-KR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EDC0BC0-BB86-203F-7477-A2292EE5D081}"/>
                </a:ext>
              </a:extLst>
            </p:cNvPr>
            <p:cNvSpPr/>
            <p:nvPr/>
          </p:nvSpPr>
          <p:spPr>
            <a:xfrm>
              <a:off x="8391526" y="3307843"/>
              <a:ext cx="2860250" cy="825500"/>
            </a:xfrm>
            <a:prstGeom prst="roundRect">
              <a:avLst/>
            </a:prstGeom>
            <a:noFill/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부하 ↑ 불량률 ↑ 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3DFD22E-9013-B661-3EAC-8EF142C7FB54}"/>
                </a:ext>
              </a:extLst>
            </p:cNvPr>
            <p:cNvSpPr/>
            <p:nvPr/>
          </p:nvSpPr>
          <p:spPr>
            <a:xfrm>
              <a:off x="8391526" y="4672587"/>
              <a:ext cx="2860250" cy="825500"/>
            </a:xfrm>
            <a:prstGeom prst="roundRect">
              <a:avLst/>
            </a:prstGeom>
            <a:noFill/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VOC </a:t>
              </a: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납품신뢰성에 대한 불만족 </a:t>
              </a: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629F5340-D82D-8CA6-1E9C-E6E625832EEB}"/>
                </a:ext>
              </a:extLst>
            </p:cNvPr>
            <p:cNvSpPr/>
            <p:nvPr/>
          </p:nvSpPr>
          <p:spPr>
            <a:xfrm>
              <a:off x="9505982" y="2768600"/>
              <a:ext cx="676244" cy="539243"/>
            </a:xfrm>
            <a:prstGeom prst="downArrow">
              <a:avLst/>
            </a:prstGeom>
            <a:solidFill>
              <a:srgbClr val="0B5A8B"/>
            </a:solidFill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C7FBE815-2A6E-14C0-0DF4-3D544002DAE0}"/>
                </a:ext>
              </a:extLst>
            </p:cNvPr>
            <p:cNvSpPr/>
            <p:nvPr/>
          </p:nvSpPr>
          <p:spPr>
            <a:xfrm>
              <a:off x="9505982" y="4128238"/>
              <a:ext cx="676244" cy="539243"/>
            </a:xfrm>
            <a:prstGeom prst="downArrow">
              <a:avLst/>
            </a:prstGeom>
            <a:solidFill>
              <a:srgbClr val="0B5A8B"/>
            </a:solidFill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5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현황 및 개선기회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02EB03-8426-ACFC-A8FA-760441578DBC}"/>
              </a:ext>
            </a:extLst>
          </p:cNvPr>
          <p:cNvGrpSpPr/>
          <p:nvPr/>
        </p:nvGrpSpPr>
        <p:grpSpPr>
          <a:xfrm>
            <a:off x="1338952" y="1230133"/>
            <a:ext cx="9514093" cy="1213727"/>
            <a:chOff x="1338953" y="1465320"/>
            <a:chExt cx="8987300" cy="121372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3CF5972-0754-EAA4-B506-A84754D2D97A}"/>
                </a:ext>
              </a:extLst>
            </p:cNvPr>
            <p:cNvSpPr/>
            <p:nvPr/>
          </p:nvSpPr>
          <p:spPr>
            <a:xfrm>
              <a:off x="1338953" y="1465320"/>
              <a:ext cx="1651897" cy="1213727"/>
            </a:xfrm>
            <a:prstGeom prst="rect">
              <a:avLst/>
            </a:prstGeom>
            <a:solidFill>
              <a:srgbClr val="0B5A8B"/>
            </a:solidFill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현황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110525-6C8C-D4E8-FD31-7DB64629188C}"/>
                </a:ext>
              </a:extLst>
            </p:cNvPr>
            <p:cNvSpPr/>
            <p:nvPr/>
          </p:nvSpPr>
          <p:spPr>
            <a:xfrm>
              <a:off x="2990850" y="1465320"/>
              <a:ext cx="7335403" cy="1213727"/>
            </a:xfrm>
            <a:prstGeom prst="rect">
              <a:avLst/>
            </a:prstGeom>
            <a:noFill/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수요 증가에 따른 가격 상승에도 불구하고 수출액 대폭 감소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해당 원인을 주 고객사의 요구 사항 불만족으로 판단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43E5B4-6FA4-3EAD-F72B-6CD8F09617B2}"/>
              </a:ext>
            </a:extLst>
          </p:cNvPr>
          <p:cNvSpPr/>
          <p:nvPr/>
        </p:nvSpPr>
        <p:spPr>
          <a:xfrm>
            <a:off x="1428315" y="5413894"/>
            <a:ext cx="9424730" cy="1125018"/>
          </a:xfrm>
          <a:prstGeom prst="rect">
            <a:avLst/>
          </a:prstGeom>
          <a:noFill/>
          <a:ln w="28575">
            <a:solidFill>
              <a:srgbClr val="0B5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고객사들의 가장 중요한 요구사항인 납기적중률을 충족 시키기 위해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0B5A8B"/>
                </a:solidFill>
              </a:rPr>
              <a:t>실수율</a:t>
            </a:r>
            <a:r>
              <a:rPr lang="ko-KR" altLang="en-US" b="1" dirty="0">
                <a:solidFill>
                  <a:srgbClr val="0B5A8B"/>
                </a:solidFill>
              </a:rPr>
              <a:t> 향상</a:t>
            </a:r>
            <a:r>
              <a:rPr lang="ko-KR" altLang="en-US" b="1" dirty="0">
                <a:solidFill>
                  <a:schemeClr val="tx1"/>
                </a:solidFill>
              </a:rPr>
              <a:t> 필요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수율이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떨어지니깐</a:t>
            </a:r>
            <a:r>
              <a:rPr lang="ko-KR" altLang="en-US" b="1" dirty="0">
                <a:solidFill>
                  <a:schemeClr val="tx1"/>
                </a:solidFill>
              </a:rPr>
              <a:t> 이렇습니다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err="1">
                <a:solidFill>
                  <a:schemeClr val="tx1"/>
                </a:solidFill>
              </a:rPr>
              <a:t>에비던스의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워딩과</a:t>
            </a:r>
            <a:r>
              <a:rPr lang="ko-KR" altLang="en-US" b="1" dirty="0">
                <a:solidFill>
                  <a:schemeClr val="tx1"/>
                </a:solidFill>
              </a:rPr>
              <a:t> 결론의 </a:t>
            </a:r>
            <a:r>
              <a:rPr lang="ko-KR" altLang="en-US" b="1" dirty="0" err="1">
                <a:solidFill>
                  <a:schemeClr val="tx1"/>
                </a:solidFill>
              </a:rPr>
              <a:t>워딩</a:t>
            </a:r>
            <a:r>
              <a:rPr lang="ko-KR" altLang="en-US" b="1" dirty="0">
                <a:solidFill>
                  <a:schemeClr val="tx1"/>
                </a:solidFill>
              </a:rPr>
              <a:t> 사이에 추론이 필요하단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50A4465-2DE4-2A18-4CD6-0824092E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3" y="2576756"/>
            <a:ext cx="4886325" cy="962025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DDB16EE-A637-3285-D098-1F99CBC0C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3" y="3694286"/>
            <a:ext cx="8702822" cy="15310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FA585A-5BCD-1AF3-2277-D3EED255DDCF}"/>
              </a:ext>
            </a:extLst>
          </p:cNvPr>
          <p:cNvSpPr/>
          <p:nvPr/>
        </p:nvSpPr>
        <p:spPr>
          <a:xfrm>
            <a:off x="2335576" y="3703030"/>
            <a:ext cx="4318611" cy="3049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2FB57-AA5B-4776-CDD8-46BA84FC203D}"/>
              </a:ext>
            </a:extLst>
          </p:cNvPr>
          <p:cNvSpPr txBox="1"/>
          <p:nvPr/>
        </p:nvSpPr>
        <p:spPr>
          <a:xfrm>
            <a:off x="9630173" y="5055010"/>
            <a:ext cx="1222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조선일보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현황 및 개선기회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CEB919-ED73-A608-E3A7-7DA3A0D27CAD}"/>
              </a:ext>
            </a:extLst>
          </p:cNvPr>
          <p:cNvGrpSpPr/>
          <p:nvPr/>
        </p:nvGrpSpPr>
        <p:grpSpPr>
          <a:xfrm>
            <a:off x="1338952" y="1230133"/>
            <a:ext cx="9514093" cy="1213727"/>
            <a:chOff x="1338953" y="1465320"/>
            <a:chExt cx="8987300" cy="12137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AAFE61-E910-A256-1D64-5C5BEF83AC8C}"/>
                </a:ext>
              </a:extLst>
            </p:cNvPr>
            <p:cNvSpPr/>
            <p:nvPr/>
          </p:nvSpPr>
          <p:spPr>
            <a:xfrm>
              <a:off x="1338953" y="1465320"/>
              <a:ext cx="1651897" cy="1213727"/>
            </a:xfrm>
            <a:prstGeom prst="rect">
              <a:avLst/>
            </a:prstGeom>
            <a:solidFill>
              <a:srgbClr val="0B5A8B"/>
            </a:solidFill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현황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2393E0-6447-EA7F-38CA-5D0B294661AE}"/>
                </a:ext>
              </a:extLst>
            </p:cNvPr>
            <p:cNvSpPr/>
            <p:nvPr/>
          </p:nvSpPr>
          <p:spPr>
            <a:xfrm>
              <a:off x="2990850" y="1465320"/>
              <a:ext cx="7335403" cy="1213727"/>
            </a:xfrm>
            <a:prstGeom prst="rect">
              <a:avLst/>
            </a:prstGeom>
            <a:noFill/>
            <a:ln w="28575"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비메모리 수요 증가로 생산 요구량 증가 </a:t>
              </a:r>
              <a:br>
                <a:rPr lang="en-US" altLang="ko-KR" dirty="0">
                  <a:solidFill>
                    <a:sysClr val="windowText" lastClr="000000"/>
                  </a:solidFill>
                </a:rPr>
              </a:br>
              <a:r>
                <a:rPr lang="ko-KR" altLang="en-US" dirty="0">
                  <a:solidFill>
                    <a:sysClr val="windowText" lastClr="000000"/>
                  </a:solidFill>
                </a:rPr>
                <a:t>반도체 장비 공급이 어려워 설비 증대 불가능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(?)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장비 부하 증가로 매출 상승률 감소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76AF77-1F8B-2298-91FC-90C564FA989D}"/>
              </a:ext>
            </a:extLst>
          </p:cNvPr>
          <p:cNvSpPr/>
          <p:nvPr/>
        </p:nvSpPr>
        <p:spPr>
          <a:xfrm>
            <a:off x="1428315" y="5413894"/>
            <a:ext cx="9424730" cy="1125018"/>
          </a:xfrm>
          <a:prstGeom prst="rect">
            <a:avLst/>
          </a:prstGeom>
          <a:noFill/>
          <a:ln w="28575">
            <a:solidFill>
              <a:srgbClr val="0B5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운전조건 최적화를 통한 공정 부하 관리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E68D6-6B8A-ACF9-508E-CDC67B61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92" y="2713977"/>
            <a:ext cx="4981143" cy="20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B6E97E-7B79-65E8-019A-37EDDF3DCF1A}"/>
              </a:ext>
            </a:extLst>
          </p:cNvPr>
          <p:cNvSpPr txBox="1"/>
          <p:nvPr/>
        </p:nvSpPr>
        <p:spPr>
          <a:xfrm>
            <a:off x="2241613" y="4814957"/>
            <a:ext cx="40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메모리 비메모리 반도체 시장 성장 전망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2C814-68D0-DBBA-AC14-17893A27EBD7}"/>
              </a:ext>
            </a:extLst>
          </p:cNvPr>
          <p:cNvSpPr txBox="1"/>
          <p:nvPr/>
        </p:nvSpPr>
        <p:spPr>
          <a:xfrm>
            <a:off x="8701132" y="5127685"/>
            <a:ext cx="2271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가트너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키움증권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리서치센터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EF412F-B3BB-0A05-9A81-CB2E1B42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07" y="2726102"/>
            <a:ext cx="3201849" cy="21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03.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지표설정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EFD0E9-2035-2773-9A2D-6549A2001B60}"/>
              </a:ext>
            </a:extLst>
          </p:cNvPr>
          <p:cNvGrpSpPr/>
          <p:nvPr/>
        </p:nvGrpSpPr>
        <p:grpSpPr>
          <a:xfrm>
            <a:off x="2099799" y="1731498"/>
            <a:ext cx="7992402" cy="1369112"/>
            <a:chOff x="1790610" y="1290926"/>
            <a:chExt cx="7992402" cy="13691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3CF5972-0754-EAA4-B506-A84754D2D97A}"/>
                </a:ext>
              </a:extLst>
            </p:cNvPr>
            <p:cNvSpPr/>
            <p:nvPr/>
          </p:nvSpPr>
          <p:spPr>
            <a:xfrm>
              <a:off x="1790610" y="1308715"/>
              <a:ext cx="3883042" cy="1351323"/>
            </a:xfrm>
            <a:prstGeom prst="rect">
              <a:avLst/>
            </a:prstGeom>
            <a:solidFill>
              <a:srgbClr val="0B5A8B"/>
            </a:solidFill>
            <a:ln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/>
                <a:t>실수율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93% </a:t>
              </a:r>
              <a:r>
                <a:rPr lang="ko-KR" alt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→ </a:t>
              </a:r>
              <a:r>
                <a:rPr lang="en-US" altLang="ko-KR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___% ?</a:t>
              </a:r>
              <a:endPara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18176E-BC79-27BE-3616-7337A6208CDE}"/>
                </a:ext>
              </a:extLst>
            </p:cNvPr>
            <p:cNvSpPr/>
            <p:nvPr/>
          </p:nvSpPr>
          <p:spPr>
            <a:xfrm>
              <a:off x="5899970" y="1290926"/>
              <a:ext cx="3883042" cy="1351323"/>
            </a:xfrm>
            <a:prstGeom prst="rect">
              <a:avLst/>
            </a:prstGeom>
            <a:solidFill>
              <a:srgbClr val="0B5A8B"/>
            </a:solidFill>
            <a:ln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불량예측</a:t>
              </a:r>
              <a:r>
                <a:rPr lang="en-US" altLang="ko-KR" sz="2800" b="1" dirty="0"/>
                <a:t> </a:t>
              </a:r>
              <a:r>
                <a:rPr lang="ko-KR" altLang="en-US" sz="2800" b="1" dirty="0"/>
                <a:t>정확도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F1score = ?</a:t>
              </a:r>
              <a:endParaRPr lang="ko-KR" altLang="en-US" sz="2800" b="1" dirty="0"/>
            </a:p>
          </p:txBody>
        </p:sp>
      </p:grpSp>
      <p:sp>
        <p:nvSpPr>
          <p:cNvPr id="15" name="직선 연결선 14">
            <a:extLst>
              <a:ext uri="{FF2B5EF4-FFF2-40B4-BE49-F238E27FC236}">
                <a16:creationId xmlns:a16="http://schemas.microsoft.com/office/drawing/2014/main" id="{1226A061-E287-1E9D-C921-8C51476189AE}"/>
              </a:ext>
            </a:extLst>
          </p:cNvPr>
          <p:cNvSpPr/>
          <p:nvPr/>
        </p:nvSpPr>
        <p:spPr>
          <a:xfrm flipV="1">
            <a:off x="1568554" y="3915973"/>
            <a:ext cx="9018656" cy="75116"/>
          </a:xfrm>
          <a:prstGeom prst="line">
            <a:avLst/>
          </a:prstGeom>
          <a:noFill/>
          <a:ln w="28575">
            <a:solidFill>
              <a:srgbClr val="0B5A8B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100" b="0" i="0" u="none" strike="noStrike" kern="1200" cap="none">
              <a:ln>
                <a:noFill/>
              </a:ln>
              <a:ea typeface="Noto Sans CJK JP" pitchFamily="2"/>
              <a:cs typeface="Lohit Devanagari" pitchFamily="2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6FD267E-BC96-B3C1-6E77-C28E220CAEA5}"/>
              </a:ext>
            </a:extLst>
          </p:cNvPr>
          <p:cNvSpPr/>
          <p:nvPr/>
        </p:nvSpPr>
        <p:spPr>
          <a:xfrm>
            <a:off x="2322700" y="3558896"/>
            <a:ext cx="1440000" cy="7813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B5A8B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b="1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산화공정</a:t>
            </a:r>
            <a:endParaRPr lang="en-US" sz="1500" b="1" i="0" u="none" strike="noStrike" kern="1200" cap="none" dirty="0">
              <a:ln>
                <a:noFill/>
              </a:ln>
              <a:ea typeface="Noto Sans CJK JP" pitchFamily="2"/>
              <a:cs typeface="Lohit Devanagari" pitchFamily="2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A5A935A-1972-FFB7-818D-5D1E1EC16276}"/>
              </a:ext>
            </a:extLst>
          </p:cNvPr>
          <p:cNvSpPr/>
          <p:nvPr/>
        </p:nvSpPr>
        <p:spPr>
          <a:xfrm>
            <a:off x="4238232" y="3558896"/>
            <a:ext cx="1440000" cy="7813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B5A8B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sz="1500" b="1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포토 공정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F44F830-74E6-BCCC-03B0-73D2B418DA8D}"/>
              </a:ext>
            </a:extLst>
          </p:cNvPr>
          <p:cNvSpPr/>
          <p:nvPr/>
        </p:nvSpPr>
        <p:spPr>
          <a:xfrm>
            <a:off x="6153764" y="3558896"/>
            <a:ext cx="1440000" cy="7813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B5A8B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b="1" i="0" u="none" strike="noStrike" kern="1200" cap="none" dirty="0" err="1">
                <a:ln>
                  <a:noFill/>
                </a:ln>
                <a:ea typeface="Noto Sans CJK JP" pitchFamily="2"/>
                <a:cs typeface="Lohit Devanagari" pitchFamily="2"/>
              </a:rPr>
              <a:t>식각공정</a:t>
            </a:r>
            <a:endParaRPr lang="en-US" sz="1500" b="1" i="0" u="none" strike="noStrike" kern="1200" cap="none" dirty="0">
              <a:ln>
                <a:noFill/>
              </a:ln>
              <a:ea typeface="Noto Sans CJK JP" pitchFamily="2"/>
              <a:cs typeface="Lohit Devanagari" pitchFamily="2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FAC8856-A298-E7A5-3729-DAD020EE55CC}"/>
              </a:ext>
            </a:extLst>
          </p:cNvPr>
          <p:cNvSpPr/>
          <p:nvPr/>
        </p:nvSpPr>
        <p:spPr>
          <a:xfrm>
            <a:off x="8069298" y="3558896"/>
            <a:ext cx="1440000" cy="7813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B5A8B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90"/>
            </a:pPr>
            <a:r>
              <a:rPr lang="ko-KR" altLang="ko-KR" sz="1500" b="1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증착 &amp;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90"/>
            </a:pPr>
            <a:r>
              <a:rPr lang="ko-KR" altLang="ko-KR" sz="1500" b="1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이온주입 공정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514AE9-8D2F-99AD-FFBA-F76B4AA5B397}"/>
                  </a:ext>
                </a:extLst>
              </p:cNvPr>
              <p:cNvSpPr txBox="1"/>
              <p:nvPr/>
            </p:nvSpPr>
            <p:spPr>
              <a:xfrm>
                <a:off x="2144747" y="4443561"/>
                <a:ext cx="1800000" cy="15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/>
                </a:pPr>
                <a:r>
                  <a:rPr lang="en-US" altLang="ko-KR" sz="1100" dirty="0">
                    <a:ea typeface="Noto Sans CJK JP" pitchFamily="2"/>
                    <a:cs typeface="Lohit Devanagari" pitchFamily="2"/>
                  </a:rPr>
                  <a:t>Oxidation </a:t>
                </a:r>
                <a:r>
                  <a:rPr lang="ko-KR" altLang="en-US" sz="1100" dirty="0">
                    <a:ea typeface="Noto Sans CJK JP" pitchFamily="2"/>
                    <a:cs typeface="Lohit Devanagari" pitchFamily="2"/>
                  </a:rPr>
                  <a:t>방식</a:t>
                </a:r>
                <a:endParaRPr lang="en-US" altLang="ko-KR" sz="1100" dirty="0">
                  <a:ea typeface="Noto Sans CJK JP" pitchFamily="2"/>
                  <a:cs typeface="Lohit Devanagari" pitchFamily="2"/>
                </a:endParaRP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/>
                </a:pPr>
                <a:r>
                  <a:rPr lang="en-US" altLang="ko-KR" sz="1100" b="0" i="0" u="none" strike="noStrike" kern="1200" cap="none" dirty="0">
                    <a:ln>
                      <a:noFill/>
                    </a:ln>
                    <a:ea typeface="Noto Sans CJK JP" pitchFamily="2"/>
                    <a:cs typeface="Lohit Devanagari" pitchFamily="2"/>
                  </a:rPr>
                  <a:t>Chamber </a:t>
                </a:r>
                <a:r>
                  <a:rPr lang="ko-KR" altLang="en-US" sz="1100" b="0" i="0" u="none" strike="noStrike" kern="1200" cap="none" dirty="0">
                    <a:ln>
                      <a:noFill/>
                    </a:ln>
                    <a:ea typeface="Noto Sans CJK JP" pitchFamily="2"/>
                    <a:cs typeface="Lohit Devanagari" pitchFamily="2"/>
                  </a:rPr>
                  <a:t>평균온도</a:t>
                </a:r>
                <a:endParaRPr lang="en-US" altLang="ko-KR" sz="1100" b="0" i="0" u="none" strike="noStrike" kern="1200" cap="none" dirty="0">
                  <a:ln>
                    <a:noFill/>
                  </a:ln>
                  <a:ea typeface="Noto Sans CJK JP" pitchFamily="2"/>
                  <a:cs typeface="Lohit Devanagari" pitchFamily="2"/>
                </a:endParaRP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/>
                </a:pPr>
                <a:r>
                  <a:rPr lang="en-US" altLang="ko-KR" sz="1100" dirty="0">
                    <a:ea typeface="Noto Sans CJK JP" pitchFamily="2"/>
                    <a:cs typeface="Lohit Devanagari" pitchFamily="2"/>
                  </a:rPr>
                  <a:t>Wet</a:t>
                </a:r>
                <a:r>
                  <a:rPr lang="ko-KR" altLang="en-US" sz="1100" dirty="0">
                    <a:ea typeface="Noto Sans CJK JP" pitchFamily="2"/>
                    <a:cs typeface="Lohit Devanagari" pitchFamily="2"/>
                  </a:rPr>
                  <a:t>공정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투</m:t>
                    </m:r>
                  </m:oMath>
                </a14:m>
                <a:r>
                  <a:rPr lang="ko-KR" altLang="en-US" sz="1100" dirty="0">
                    <a:ea typeface="Noto Sans CJK JP" pitchFamily="2"/>
                    <a:cs typeface="Lohit Devanagari" pitchFamily="2"/>
                  </a:rPr>
                  <a:t>여량</a:t>
                </a:r>
                <a:endParaRPr lang="en-US" altLang="ko-KR" sz="1100" b="0" i="0" u="none" strike="noStrike" kern="1200" cap="none" dirty="0">
                  <a:ln>
                    <a:noFill/>
                  </a:ln>
                  <a:ea typeface="Noto Sans CJK JP" pitchFamily="2"/>
                  <a:cs typeface="Lohit Devanagari" pitchFamily="2"/>
                </a:endParaRPr>
              </a:p>
              <a:p>
                <a:pPr algn="ctr" hangingPunct="0">
                  <a:defRPr/>
                </a:pPr>
                <a:r>
                  <a:rPr lang="en-US" altLang="ko-KR" sz="1100" dirty="0">
                    <a:ea typeface="Noto Sans CJK JP" pitchFamily="2"/>
                    <a:cs typeface="Lohit Devanagari" pitchFamily="2"/>
                  </a:rPr>
                  <a:t>Wet</a:t>
                </a:r>
                <a:r>
                  <a:rPr lang="ko-KR" altLang="en-US" sz="1100" dirty="0">
                    <a:ea typeface="Noto Sans CJK JP" pitchFamily="2"/>
                    <a:cs typeface="Lohit Devanagari" pitchFamily="2"/>
                  </a:rPr>
                  <a:t>공정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100" i="1">
                        <a:latin typeface="Cambria Math" panose="02040503050406030204" pitchFamily="18" charset="0"/>
                      </a:rPr>
                      <m:t>투</m:t>
                    </m:r>
                  </m:oMath>
                </a14:m>
                <a:r>
                  <a:rPr lang="ko-KR" altLang="en-US" sz="1100" dirty="0">
                    <a:ea typeface="Noto Sans CJK JP" pitchFamily="2"/>
                    <a:cs typeface="Lohit Devanagari" pitchFamily="2"/>
                  </a:rPr>
                  <a:t>여량</a:t>
                </a:r>
                <a:endParaRPr lang="en-US" altLang="ko-KR" sz="1100" dirty="0">
                  <a:ea typeface="Noto Sans CJK JP" pitchFamily="2"/>
                  <a:cs typeface="Lohit Devanagari" pitchFamily="2"/>
                </a:endParaRP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/>
                </a:pPr>
                <a:r>
                  <a:rPr lang="ko-KR" altLang="en-US" sz="1100" b="0" i="0" u="none" strike="noStrike" kern="1200" cap="none" dirty="0">
                    <a:ln>
                      <a:noFill/>
                    </a:ln>
                    <a:ea typeface="Noto Sans CJK JP" pitchFamily="2"/>
                    <a:cs typeface="Lohit Devanagari" pitchFamily="2"/>
                  </a:rPr>
                  <a:t>압력</a:t>
                </a:r>
                <a:endParaRPr lang="en-US" altLang="ko-KR" sz="1100" b="0" i="0" u="none" strike="noStrike" kern="1200" cap="none" dirty="0">
                  <a:ln>
                    <a:noFill/>
                  </a:ln>
                  <a:ea typeface="Noto Sans CJK JP" pitchFamily="2"/>
                  <a:cs typeface="Lohit Devanagari" pitchFamily="2"/>
                </a:endParaRP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/>
                </a:pPr>
                <a:r>
                  <a:rPr lang="ko-KR" altLang="en-US" sz="1100" dirty="0">
                    <a:ea typeface="Noto Sans CJK JP" pitchFamily="2"/>
                    <a:cs typeface="Lohit Devanagari" pitchFamily="2"/>
                  </a:rPr>
                  <a:t>산화공정 진행시간</a:t>
                </a:r>
                <a:endParaRPr lang="ko-KR" sz="1100" b="0" i="0" u="none" strike="noStrike" kern="1200" cap="none" dirty="0">
                  <a:ln>
                    <a:noFill/>
                  </a:ln>
                  <a:ea typeface="Noto Sans CJK JP" pitchFamily="2"/>
                  <a:cs typeface="Lohit Devanagari" pitchFamily="2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514AE9-8D2F-99AD-FFBA-F76B4AA5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747" y="4443561"/>
                <a:ext cx="1800000" cy="1554356"/>
              </a:xfrm>
              <a:prstGeom prst="rect">
                <a:avLst/>
              </a:prstGeom>
              <a:blipFill>
                <a:blip r:embed="rId3"/>
                <a:stretch>
                  <a:fillRect t="-1176" b="-4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2DADEA0-2C3E-E7E4-2E4C-76C51BD1AB30}"/>
              </a:ext>
            </a:extLst>
          </p:cNvPr>
          <p:cNvSpPr txBox="1"/>
          <p:nvPr/>
        </p:nvSpPr>
        <p:spPr>
          <a:xfrm>
            <a:off x="4015865" y="4443561"/>
            <a:ext cx="1800000" cy="155435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b="0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회전 스핀 속도</a:t>
            </a:r>
            <a:r>
              <a:rPr lang="en-US" altLang="ko-KR" sz="1100" b="0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(rpm)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b="0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온도</a:t>
            </a:r>
            <a:endParaRPr lang="en-US" altLang="ko-KR" sz="1100" b="0" i="0" u="none" strike="noStrike" kern="1200" cap="none" dirty="0">
              <a:ln>
                <a:noFill/>
              </a:ln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dirty="0">
                <a:ea typeface="Noto Sans CJK JP" pitchFamily="2"/>
                <a:cs typeface="Lohit Devanagari" pitchFamily="2"/>
              </a:rPr>
              <a:t>압력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b="0" i="0" u="none" strike="noStrike" kern="1200" cap="none" dirty="0">
                <a:ln>
                  <a:noFill/>
                </a:ln>
                <a:ea typeface="Noto Sans CJK JP" pitchFamily="2"/>
                <a:cs typeface="Lohit Devanagari" pitchFamily="2"/>
              </a:rPr>
              <a:t>시간</a:t>
            </a:r>
            <a:endParaRPr lang="en-US" altLang="ko-KR" sz="1100" b="0" i="0" u="none" strike="noStrike" kern="1200" cap="none" dirty="0">
              <a:ln>
                <a:noFill/>
              </a:ln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altLang="ko-KR" sz="1100" dirty="0">
                <a:ea typeface="Noto Sans CJK JP" pitchFamily="2"/>
                <a:cs typeface="Lohit Devanagari" pitchFamily="2"/>
              </a:rPr>
              <a:t>Photoresist </a:t>
            </a:r>
            <a:r>
              <a:rPr lang="ko-KR" altLang="en-US" sz="1100" dirty="0" err="1">
                <a:ea typeface="Noto Sans CJK JP" pitchFamily="2"/>
                <a:cs typeface="Lohit Devanagari" pitchFamily="2"/>
              </a:rPr>
              <a:t>투여량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altLang="ko-KR" sz="1100" dirty="0">
                <a:ea typeface="Noto Sans CJK JP" pitchFamily="2"/>
                <a:cs typeface="Lohit Devanagari" pitchFamily="2"/>
              </a:rPr>
              <a:t>UV</a:t>
            </a:r>
            <a:r>
              <a:rPr lang="ko-KR" altLang="en-US" sz="1100" dirty="0">
                <a:ea typeface="Noto Sans CJK JP" pitchFamily="2"/>
                <a:cs typeface="Lohit Devanagari" pitchFamily="2"/>
              </a:rPr>
              <a:t> </a:t>
            </a:r>
            <a:r>
              <a:rPr lang="en-US" altLang="ko-KR" sz="1100" dirty="0">
                <a:ea typeface="Noto Sans CJK JP" pitchFamily="2"/>
                <a:cs typeface="Lohit Devanagari" pitchFamily="2"/>
              </a:rPr>
              <a:t>Laser</a:t>
            </a:r>
            <a:r>
              <a:rPr lang="ko-KR" altLang="en-US" sz="1100" dirty="0">
                <a:ea typeface="Noto Sans CJK JP" pitchFamily="2"/>
                <a:cs typeface="Lohit Devanagari" pitchFamily="2"/>
              </a:rPr>
              <a:t>의 파장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61821-C589-8700-6904-7881C3D0721A}"/>
              </a:ext>
            </a:extLst>
          </p:cNvPr>
          <p:cNvSpPr txBox="1"/>
          <p:nvPr/>
        </p:nvSpPr>
        <p:spPr>
          <a:xfrm>
            <a:off x="5973764" y="4443561"/>
            <a:ext cx="1800000" cy="106653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dirty="0" err="1">
                <a:ea typeface="Noto Sans CJK JP" pitchFamily="2"/>
                <a:cs typeface="Lohit Devanagari" pitchFamily="2"/>
              </a:rPr>
              <a:t>식각속도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altLang="ko-KR" sz="1100" dirty="0">
                <a:ea typeface="Noto Sans CJK JP" pitchFamily="2"/>
                <a:cs typeface="Lohit Devanagari" pitchFamily="2"/>
              </a:rPr>
              <a:t>Etching </a:t>
            </a:r>
            <a:r>
              <a:rPr lang="ko-KR" altLang="en-US" sz="1100" dirty="0">
                <a:ea typeface="Noto Sans CJK JP" pitchFamily="2"/>
                <a:cs typeface="Lohit Devanagari" pitchFamily="2"/>
              </a:rPr>
              <a:t>비율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dirty="0">
                <a:ea typeface="Noto Sans CJK JP" pitchFamily="2"/>
                <a:cs typeface="Lohit Devanagari" pitchFamily="2"/>
              </a:rPr>
              <a:t>온도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altLang="ko-KR" sz="1100" dirty="0">
                <a:ea typeface="Noto Sans CJK JP" pitchFamily="2"/>
                <a:cs typeface="Lohit Devanagari" pitchFamily="2"/>
              </a:rPr>
              <a:t>Chamber </a:t>
            </a:r>
            <a:r>
              <a:rPr lang="ko-KR" altLang="en-US" sz="1100" dirty="0">
                <a:ea typeface="Noto Sans CJK JP" pitchFamily="2"/>
                <a:cs typeface="Lohit Devanagari" pitchFamily="2"/>
              </a:rPr>
              <a:t>압력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F9EFC-4425-0E52-09E2-41F6AD87FD24}"/>
              </a:ext>
            </a:extLst>
          </p:cNvPr>
          <p:cNvSpPr txBox="1"/>
          <p:nvPr/>
        </p:nvSpPr>
        <p:spPr>
          <a:xfrm>
            <a:off x="7889298" y="4443561"/>
            <a:ext cx="1800000" cy="82261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dirty="0">
                <a:ea typeface="Noto Sans CJK JP" pitchFamily="2"/>
                <a:cs typeface="Lohit Devanagari" pitchFamily="2"/>
              </a:rPr>
              <a:t>이온 주입량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dirty="0">
                <a:ea typeface="Noto Sans CJK JP" pitchFamily="2"/>
                <a:cs typeface="Lohit Devanagari" pitchFamily="2"/>
              </a:rPr>
              <a:t>온도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1100" dirty="0">
                <a:ea typeface="Noto Sans CJK JP" pitchFamily="2"/>
                <a:cs typeface="Lohit Devanagari" pitchFamily="2"/>
              </a:rPr>
              <a:t>플라즈마 에너지</a:t>
            </a:r>
            <a:endParaRPr lang="en-US" altLang="ko-KR" sz="1100" dirty="0">
              <a:ea typeface="Noto Sans CJK J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681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04.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잠재원인도출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9F05FE-1C98-283B-19A9-F1AA225F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86813"/>
              </p:ext>
            </p:extLst>
          </p:nvPr>
        </p:nvGraphicFramePr>
        <p:xfrm>
          <a:off x="986527" y="1511002"/>
          <a:ext cx="9866520" cy="4471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567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1606041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1973304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  <a:gridCol w="1973304">
                  <a:extLst>
                    <a:ext uri="{9D8B030D-6E8A-4147-A177-3AD203B41FA5}">
                      <a16:colId xmlns:a16="http://schemas.microsoft.com/office/drawing/2014/main" val="1989415390"/>
                    </a:ext>
                  </a:extLst>
                </a:gridCol>
                <a:gridCol w="1973304">
                  <a:extLst>
                    <a:ext uri="{9D8B030D-6E8A-4147-A177-3AD203B41FA5}">
                      <a16:colId xmlns:a16="http://schemas.microsoft.com/office/drawing/2014/main" val="2907227904"/>
                    </a:ext>
                  </a:extLst>
                </a:gridCol>
              </a:tblGrid>
              <a:tr h="344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잠재원인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중요도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분석가능성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선정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Oxidation</a:t>
                      </a:r>
                      <a:r>
                        <a:rPr lang="ko-KR" altLang="en-US" sz="1200" b="1" dirty="0"/>
                        <a:t>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WET</a:t>
                      </a:r>
                      <a:r>
                        <a:rPr lang="ko-KR" altLang="en-US" sz="1200" b="1" dirty="0"/>
                        <a:t>공정 </a:t>
                      </a:r>
                      <a:r>
                        <a:rPr lang="en-US" altLang="ko-KR" sz="1200" b="1" dirty="0"/>
                        <a:t>H2O </a:t>
                      </a:r>
                      <a:r>
                        <a:rPr lang="ko-KR" altLang="en-US" sz="1200" b="1" dirty="0" err="1"/>
                        <a:t>투여량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DRY</a:t>
                      </a:r>
                      <a:r>
                        <a:rPr lang="ko-KR" altLang="en-US" sz="1200" b="1" dirty="0"/>
                        <a:t>공정 </a:t>
                      </a:r>
                      <a:r>
                        <a:rPr lang="en-US" altLang="ko-KR" sz="1200" b="1" dirty="0"/>
                        <a:t>O2 </a:t>
                      </a:r>
                      <a:r>
                        <a:rPr lang="ko-KR" altLang="en-US" sz="1200" b="1" dirty="0" err="1"/>
                        <a:t>투여량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공정 별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공정 별 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779176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공정 별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383845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회전스핀속도</a:t>
                      </a:r>
                      <a:r>
                        <a:rPr lang="en-US" altLang="ko-KR" sz="1200" b="1" dirty="0"/>
                        <a:t>(ppm)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882429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UV Laser </a:t>
                      </a:r>
                      <a:r>
                        <a:rPr lang="ko-KR" altLang="en-US" sz="1200" b="1" dirty="0"/>
                        <a:t>파장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21984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식각속도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136416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Etching </a:t>
                      </a:r>
                      <a:r>
                        <a:rPr lang="ko-KR" altLang="en-US" sz="1200" b="1" dirty="0"/>
                        <a:t>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19764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이온 주입량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43795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플라즈마 에너지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04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05.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공정의 이해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377A1D-7EA7-D418-07F5-0588F4E6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81" y="1649320"/>
            <a:ext cx="9923787" cy="42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6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5207597"/>
            <a:ext cx="12192000" cy="238125"/>
          </a:xfrm>
          <a:prstGeom prst="rect">
            <a:avLst/>
          </a:prstGeom>
          <a:solidFill>
            <a:srgbClr val="4B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438776"/>
            <a:ext cx="12192000" cy="1419224"/>
          </a:xfrm>
          <a:prstGeom prst="rect">
            <a:avLst/>
          </a:prstGeom>
          <a:solidFill>
            <a:srgbClr val="0B5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38380-5BEC-01E5-295D-269D8F7C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41" y="5438775"/>
            <a:ext cx="2552700" cy="1419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DA368-28D1-9800-30A1-ADB8E7C2DCE4}"/>
              </a:ext>
            </a:extLst>
          </p:cNvPr>
          <p:cNvSpPr txBox="1"/>
          <p:nvPr/>
        </p:nvSpPr>
        <p:spPr>
          <a:xfrm>
            <a:off x="3403646" y="2351033"/>
            <a:ext cx="538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감사합니다</a:t>
            </a:r>
            <a:r>
              <a:rPr lang="en-US" altLang="ko-KR" sz="3600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3600" b="1" dirty="0">
              <a:solidFill>
                <a:srgbClr val="0B5A8B"/>
              </a:solidFill>
              <a:latin typeface="+mj-lt"/>
              <a:ea typeface="a옛날사진관5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322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박민재</dc:creator>
  <cp:lastModifiedBy>대근 허</cp:lastModifiedBy>
  <cp:revision>306</cp:revision>
  <dcterms:created xsi:type="dcterms:W3CDTF">2020-03-16T17:17:49Z</dcterms:created>
  <dcterms:modified xsi:type="dcterms:W3CDTF">2024-01-03T09:33:45Z</dcterms:modified>
</cp:coreProperties>
</file>