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85" r:id="rId3"/>
    <p:sldId id="281" r:id="rId4"/>
    <p:sldId id="286" r:id="rId5"/>
    <p:sldId id="271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A8B"/>
    <a:srgbClr val="FF9999"/>
    <a:srgbClr val="4B5151"/>
    <a:srgbClr val="BDBDBA"/>
    <a:srgbClr val="FDB417"/>
    <a:srgbClr val="E8A102"/>
    <a:srgbClr val="3B3838"/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207" y="3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2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81324AD-603A-3252-1DCF-FF2C40754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49430E-CED2-8457-E00C-34CFB1CBD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0C765-0FA5-45C6-96DD-0F445E50B44B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3D285-2906-E2CE-AA69-4C7A680E90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7B834F-C730-7BE0-0753-58B17D9164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48C0-12C5-4B91-A3DA-D8E6074B2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74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6BE83-F42E-4A87-A419-985824A36F4B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08E84-22B9-4763-88B4-7AF600546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833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42DF-AC97-41B5-B2CC-EAE40BD455DA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6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E94C-0D5F-4DC7-BA09-71AD1738A81E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3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55C6-FBC5-4716-A98C-BC5452E47C73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6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B504-3D0C-472E-B036-2E8EF2841C6F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5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BA19-DBDA-4552-A7FD-E6F60A36951A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62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C587-0D0E-4253-B02B-7EA7074E616C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9741-F508-4694-8FBD-A91C5B614C3E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7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6AC-C78F-42FC-8540-5F2625AFEAED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3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50B6-FAEB-4E94-9F21-A3CAFB392FF0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64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4D5C-411E-4741-B94D-29170720735E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D36D-00F0-4BD0-8893-A47156DBA55C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1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CEBB8-1923-43B7-8F0C-544887425E5C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" y="5207597"/>
            <a:ext cx="12192000" cy="238125"/>
          </a:xfrm>
          <a:prstGeom prst="rect">
            <a:avLst/>
          </a:prstGeom>
          <a:solidFill>
            <a:srgbClr val="4B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438776"/>
            <a:ext cx="12192000" cy="1419224"/>
          </a:xfrm>
          <a:prstGeom prst="rect">
            <a:avLst/>
          </a:prstGeom>
          <a:solidFill>
            <a:srgbClr val="0B5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338380-5BEC-01E5-295D-269D8F7CB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941" y="5438775"/>
            <a:ext cx="2552700" cy="1419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A80BB1-6BAA-C944-742A-E8DD40DC6172}"/>
              </a:ext>
            </a:extLst>
          </p:cNvPr>
          <p:cNvSpPr txBox="1"/>
          <p:nvPr/>
        </p:nvSpPr>
        <p:spPr>
          <a:xfrm>
            <a:off x="2133821" y="1939261"/>
            <a:ext cx="792435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4B5151"/>
                </a:solidFill>
              </a:rPr>
              <a:t>반도체 공정의 운전조건 최적화 및 실시간 </a:t>
            </a:r>
            <a:endParaRPr lang="en-US" altLang="ko-KR" sz="3000" b="1" dirty="0">
              <a:solidFill>
                <a:srgbClr val="4B5151"/>
              </a:solidFill>
            </a:endParaRPr>
          </a:p>
          <a:p>
            <a:pPr algn="ctr"/>
            <a:r>
              <a:rPr lang="ko-KR" altLang="en-US" sz="3000" b="1" dirty="0">
                <a:solidFill>
                  <a:srgbClr val="4B5151"/>
                </a:solidFill>
              </a:rPr>
              <a:t>모니터링체계 구축으로 </a:t>
            </a:r>
            <a:r>
              <a:rPr lang="ko-KR" altLang="en-US" sz="3000" b="1" dirty="0" err="1">
                <a:solidFill>
                  <a:srgbClr val="4B5151"/>
                </a:solidFill>
              </a:rPr>
              <a:t>실수율</a:t>
            </a:r>
            <a:r>
              <a:rPr lang="ko-KR" altLang="en-US" sz="3000" b="1" dirty="0">
                <a:solidFill>
                  <a:srgbClr val="4B5151"/>
                </a:solidFill>
              </a:rPr>
              <a:t> 향상</a:t>
            </a:r>
            <a:endParaRPr lang="en-US" altLang="ko-KR" sz="3000" b="1" dirty="0">
              <a:solidFill>
                <a:srgbClr val="4B5151"/>
              </a:solidFill>
            </a:endParaRPr>
          </a:p>
          <a:p>
            <a:pPr algn="ctr"/>
            <a:endParaRPr lang="en-US" altLang="ko-KR" sz="3800" b="1" dirty="0">
              <a:solidFill>
                <a:srgbClr val="4B5151"/>
              </a:solidFill>
            </a:endParaRPr>
          </a:p>
          <a:p>
            <a:pPr algn="ctr"/>
            <a:r>
              <a:rPr lang="ko-KR" altLang="en-US" sz="2500" b="1" dirty="0">
                <a:solidFill>
                  <a:srgbClr val="4B5151"/>
                </a:solidFill>
              </a:rPr>
              <a:t>청년 </a:t>
            </a:r>
            <a:r>
              <a:rPr lang="en-US" altLang="ko-KR" sz="2500" b="1" dirty="0" err="1">
                <a:solidFill>
                  <a:srgbClr val="4B5151"/>
                </a:solidFill>
              </a:rPr>
              <a:t>AI</a:t>
            </a:r>
            <a:r>
              <a:rPr lang="en-US" altLang="ko-KR" sz="2500" b="1" dirty="0" err="1">
                <a:solidFill>
                  <a:srgbClr val="4B5151"/>
                </a:solidFill>
                <a:effectLst/>
              </a:rPr>
              <a:t>·</a:t>
            </a:r>
            <a:r>
              <a:rPr lang="en-US" altLang="ko-KR" sz="2500" b="1" dirty="0" err="1">
                <a:solidFill>
                  <a:srgbClr val="4B5151"/>
                </a:solidFill>
              </a:rPr>
              <a:t>BigData</a:t>
            </a:r>
            <a:r>
              <a:rPr lang="en-US" altLang="ko-KR" sz="2500" b="1" dirty="0">
                <a:solidFill>
                  <a:srgbClr val="4B5151"/>
                </a:solidFill>
              </a:rPr>
              <a:t> </a:t>
            </a:r>
            <a:r>
              <a:rPr lang="ko-KR" altLang="en-US" sz="2500" b="1" dirty="0">
                <a:solidFill>
                  <a:srgbClr val="4B5151"/>
                </a:solidFill>
              </a:rPr>
              <a:t>아카데미 </a:t>
            </a:r>
            <a:r>
              <a:rPr lang="en-US" altLang="ko-KR" sz="2500" b="1" dirty="0">
                <a:solidFill>
                  <a:srgbClr val="4B5151"/>
                </a:solidFill>
              </a:rPr>
              <a:t>18</a:t>
            </a:r>
            <a:r>
              <a:rPr lang="ko-KR" altLang="en-US" sz="2500" b="1" dirty="0">
                <a:solidFill>
                  <a:srgbClr val="4B5151"/>
                </a:solidFill>
              </a:rPr>
              <a:t>기</a:t>
            </a:r>
            <a:endParaRPr lang="en-US" altLang="ko-KR" sz="2500" b="1" dirty="0">
              <a:solidFill>
                <a:srgbClr val="4B5151"/>
              </a:solidFill>
            </a:endParaRPr>
          </a:p>
          <a:p>
            <a:pPr algn="ctr"/>
            <a:r>
              <a:rPr lang="en-US" altLang="ko-KR" sz="2500" b="1" dirty="0">
                <a:solidFill>
                  <a:srgbClr val="4B5151"/>
                </a:solidFill>
              </a:rPr>
              <a:t>B</a:t>
            </a:r>
            <a:r>
              <a:rPr lang="ko-KR" altLang="en-US" sz="2500" b="1" dirty="0">
                <a:solidFill>
                  <a:srgbClr val="4B5151"/>
                </a:solidFill>
              </a:rPr>
              <a:t>반 </a:t>
            </a:r>
            <a:r>
              <a:rPr lang="en-US" altLang="ko-KR" sz="2500" b="1" dirty="0">
                <a:solidFill>
                  <a:srgbClr val="4B5151"/>
                </a:solidFill>
              </a:rPr>
              <a:t>4</a:t>
            </a:r>
            <a:r>
              <a:rPr lang="ko-KR" altLang="en-US" sz="2500" b="1" dirty="0">
                <a:solidFill>
                  <a:srgbClr val="4B5151"/>
                </a:solidFill>
              </a:rPr>
              <a:t>조</a:t>
            </a:r>
            <a:endParaRPr lang="en-US" altLang="ko-KR" sz="2500" b="1" dirty="0">
              <a:solidFill>
                <a:srgbClr val="4B5151"/>
              </a:solidFill>
            </a:endParaRPr>
          </a:p>
          <a:p>
            <a:pPr algn="ctr"/>
            <a:endParaRPr lang="en-US" altLang="ko-KR" sz="500" b="1" dirty="0">
              <a:solidFill>
                <a:srgbClr val="4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3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ECB986-E5AF-45B5-8814-F66448FF3F96}"/>
              </a:ext>
            </a:extLst>
          </p:cNvPr>
          <p:cNvSpPr txBox="1"/>
          <p:nvPr/>
        </p:nvSpPr>
        <p:spPr>
          <a:xfrm>
            <a:off x="602242" y="359658"/>
            <a:ext cx="61301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89225" algn="l"/>
              </a:tabLst>
            </a:pPr>
            <a:r>
              <a:rPr lang="en-US" altLang="ko-KR" sz="3500" b="1" dirty="0">
                <a:solidFill>
                  <a:srgbClr val="0B5A8B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01. </a:t>
            </a:r>
            <a:r>
              <a:rPr lang="ko-KR" altLang="en-US" sz="2800" b="1" dirty="0">
                <a:solidFill>
                  <a:srgbClr val="4B5151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공정별 잠재원인</a:t>
            </a:r>
            <a:endParaRPr lang="en-US" altLang="ko-KR" sz="2200" b="1" dirty="0">
              <a:solidFill>
                <a:srgbClr val="4B5151"/>
              </a:solidFill>
              <a:latin typeface="Arial" panose="020B0604020202020204" pitchFamily="34" charset="0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338953" y="1037930"/>
            <a:ext cx="9514094" cy="0"/>
          </a:xfrm>
          <a:prstGeom prst="line">
            <a:avLst/>
          </a:prstGeom>
          <a:ln w="50800" cmpd="dbl">
            <a:solidFill>
              <a:srgbClr val="0B5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B9F05FE-1C98-283B-19A9-F1AA225F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377925"/>
              </p:ext>
            </p:extLst>
          </p:nvPr>
        </p:nvGraphicFramePr>
        <p:xfrm>
          <a:off x="1010396" y="1677606"/>
          <a:ext cx="10171209" cy="4297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9364">
                  <a:extLst>
                    <a:ext uri="{9D8B030D-6E8A-4147-A177-3AD203B41FA5}">
                      <a16:colId xmlns:a16="http://schemas.microsoft.com/office/drawing/2014/main" val="2757879892"/>
                    </a:ext>
                  </a:extLst>
                </a:gridCol>
                <a:gridCol w="5637603">
                  <a:extLst>
                    <a:ext uri="{9D8B030D-6E8A-4147-A177-3AD203B41FA5}">
                      <a16:colId xmlns:a16="http://schemas.microsoft.com/office/drawing/2014/main" val="1310040278"/>
                    </a:ext>
                  </a:extLst>
                </a:gridCol>
                <a:gridCol w="2034242">
                  <a:extLst>
                    <a:ext uri="{9D8B030D-6E8A-4147-A177-3AD203B41FA5}">
                      <a16:colId xmlns:a16="http://schemas.microsoft.com/office/drawing/2014/main" val="2907227904"/>
                    </a:ext>
                  </a:extLst>
                </a:gridCol>
              </a:tblGrid>
              <a:tr h="572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잠재원인</a:t>
                      </a:r>
                    </a:p>
                  </a:txBody>
                  <a:tcPr anchor="ctr"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조사대상</a:t>
                      </a:r>
                    </a:p>
                  </a:txBody>
                  <a:tcPr anchor="ctr"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자료 출처</a:t>
                      </a:r>
                    </a:p>
                  </a:txBody>
                  <a:tcPr anchor="ctr">
                    <a:solidFill>
                      <a:srgbClr val="0B5A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873924"/>
                  </a:ext>
                </a:extLst>
              </a:tr>
              <a:tr h="687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산화공정 과정에서의 불량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산화공정 운전실적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공정 진행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결과 </a:t>
                      </a:r>
                      <a:r>
                        <a:rPr lang="en-US" altLang="ko-KR" sz="1100" dirty="0"/>
                        <a:t>DATA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135798"/>
                  </a:ext>
                </a:extLst>
              </a:tr>
              <a:tr h="75926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포토공정에서의 불량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소프트 </a:t>
                      </a:r>
                      <a:r>
                        <a:rPr lang="ko-KR" altLang="en-US" sz="1100" dirty="0" err="1"/>
                        <a:t>베이크</a:t>
                      </a:r>
                      <a:r>
                        <a:rPr lang="ko-KR" altLang="en-US" sz="1100" dirty="0"/>
                        <a:t> 과정 운전실적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공정 진행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결과 </a:t>
                      </a:r>
                      <a:r>
                        <a:rPr lang="en-US" altLang="ko-KR" sz="1100" dirty="0"/>
                        <a:t>DATA</a:t>
                      </a:r>
                      <a:endParaRPr lang="ko-KR" altLang="en-US" sz="1100" dirty="0"/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117494"/>
                  </a:ext>
                </a:extLst>
              </a:tr>
              <a:tr h="75926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/>
                        <a:t>노광</a:t>
                      </a:r>
                      <a:r>
                        <a:rPr lang="ko-KR" altLang="en-US" sz="1200" b="1" dirty="0"/>
                        <a:t> 과정에서의 불량</a:t>
                      </a:r>
                    </a:p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노광</a:t>
                      </a:r>
                      <a:r>
                        <a:rPr lang="ko-KR" altLang="en-US" sz="1100" dirty="0"/>
                        <a:t> 과정 운전실적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공정 진행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결과 </a:t>
                      </a:r>
                      <a:r>
                        <a:rPr lang="en-US" altLang="ko-KR" sz="1100" dirty="0"/>
                        <a:t>DATA</a:t>
                      </a:r>
                      <a:endParaRPr lang="ko-KR" altLang="en-US" sz="1100" dirty="0"/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074709"/>
                  </a:ext>
                </a:extLst>
              </a:tr>
              <a:tr h="759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/>
                        <a:t>식각공정에서의</a:t>
                      </a:r>
                      <a:r>
                        <a:rPr lang="ko-KR" altLang="en-US" sz="1200" b="1" dirty="0"/>
                        <a:t> 불량</a:t>
                      </a:r>
                    </a:p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식각공정</a:t>
                      </a:r>
                      <a:r>
                        <a:rPr lang="ko-KR" altLang="en-US" sz="1100" dirty="0"/>
                        <a:t> 운전실적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공정 진행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결과 </a:t>
                      </a:r>
                      <a:r>
                        <a:rPr lang="en-US" altLang="ko-KR" sz="1100" dirty="0"/>
                        <a:t>DATA</a:t>
                      </a:r>
                      <a:endParaRPr lang="ko-KR" altLang="en-US" sz="1100" dirty="0"/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146986"/>
                  </a:ext>
                </a:extLst>
              </a:tr>
              <a:tr h="759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이온주입공정에서의 불량</a:t>
                      </a:r>
                    </a:p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이온주입공정 운전실적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공정 진행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결과 </a:t>
                      </a:r>
                      <a:r>
                        <a:rPr lang="en-US" altLang="ko-KR" sz="1100" dirty="0"/>
                        <a:t>DATA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7791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93EEBD-2CAC-8C0C-8E30-8B412BD2320A}"/>
              </a:ext>
            </a:extLst>
          </p:cNvPr>
          <p:cNvSpPr txBox="1"/>
          <p:nvPr/>
        </p:nvSpPr>
        <p:spPr>
          <a:xfrm>
            <a:off x="996595" y="1171255"/>
            <a:ext cx="934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✓ 불량률 발생에 영향을 미치는 잠재원인을 분석하기 위해 조사가 필요한 자료 검토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6119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ECB986-E5AF-45B5-8814-F66448FF3F96}"/>
              </a:ext>
            </a:extLst>
          </p:cNvPr>
          <p:cNvSpPr txBox="1"/>
          <p:nvPr/>
        </p:nvSpPr>
        <p:spPr>
          <a:xfrm>
            <a:off x="602242" y="359658"/>
            <a:ext cx="61301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89225" algn="l"/>
              </a:tabLst>
            </a:pPr>
            <a:r>
              <a:rPr lang="en-US" altLang="ko-KR" sz="3500" b="1" dirty="0">
                <a:solidFill>
                  <a:srgbClr val="0B5A8B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02. </a:t>
            </a:r>
            <a:r>
              <a:rPr lang="ko-KR" altLang="en-US" sz="2800" b="1" dirty="0">
                <a:solidFill>
                  <a:srgbClr val="4B5151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데이터수집계획</a:t>
            </a:r>
            <a:endParaRPr lang="en-US" altLang="ko-KR" sz="2200" b="1" dirty="0">
              <a:solidFill>
                <a:srgbClr val="4B5151"/>
              </a:solidFill>
              <a:latin typeface="Arial" panose="020B0604020202020204" pitchFamily="34" charset="0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38953" y="1037930"/>
            <a:ext cx="9514094" cy="0"/>
          </a:xfrm>
          <a:prstGeom prst="line">
            <a:avLst/>
          </a:prstGeom>
          <a:ln w="50800" cmpd="dbl">
            <a:solidFill>
              <a:srgbClr val="0B5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1FFE8E-4F4B-DD2E-A79A-6D09028E9F5C}"/>
              </a:ext>
            </a:extLst>
          </p:cNvPr>
          <p:cNvSpPr txBox="1"/>
          <p:nvPr/>
        </p:nvSpPr>
        <p:spPr>
          <a:xfrm>
            <a:off x="1945341" y="19672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잠재 원인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126D103C-2FE7-84E2-95A0-0CF8F5F3D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16152"/>
              </p:ext>
            </p:extLst>
          </p:nvPr>
        </p:nvGraphicFramePr>
        <p:xfrm>
          <a:off x="1338953" y="1275477"/>
          <a:ext cx="9514098" cy="53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44">
                  <a:extLst>
                    <a:ext uri="{9D8B030D-6E8A-4147-A177-3AD203B41FA5}">
                      <a16:colId xmlns:a16="http://schemas.microsoft.com/office/drawing/2014/main" val="1556621856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2965223408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759759901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1937022096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3961203319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1012787479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3359621687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3623850637"/>
                    </a:ext>
                  </a:extLst>
                </a:gridCol>
              </a:tblGrid>
              <a:tr h="42710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데이터수집계획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63697"/>
                  </a:ext>
                </a:extLst>
              </a:tr>
              <a:tr h="427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데이터명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발생주기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수집방법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수집가능성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주요특성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479999"/>
                  </a:ext>
                </a:extLst>
              </a:tr>
              <a:tr h="4271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/>
                        <a:t>Oxidation</a:t>
                      </a:r>
                      <a:r>
                        <a:rPr lang="ko-KR" altLang="en-US" sz="1100" b="1" dirty="0"/>
                        <a:t>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공정 </a:t>
                      </a: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범주형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1 Oxidation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시스템데이터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자동측정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89895"/>
                  </a:ext>
                </a:extLst>
              </a:tr>
              <a:tr h="427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WET</a:t>
                      </a:r>
                      <a:r>
                        <a:rPr lang="ko-KR" altLang="en-US" sz="1100" b="1" dirty="0"/>
                        <a:t>공정 </a:t>
                      </a:r>
                      <a:r>
                        <a:rPr lang="en-US" altLang="ko-KR" sz="1100" b="1" dirty="0"/>
                        <a:t>H2O </a:t>
                      </a:r>
                      <a:r>
                        <a:rPr lang="ko-KR" altLang="en-US" sz="1100" b="1" dirty="0" err="1"/>
                        <a:t>투여량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/>
                        <a:t>H20</a:t>
                      </a:r>
                      <a:endParaRPr lang="ko-KR" altLang="en-US" sz="1100" b="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dirty="0"/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1 WET Oxidation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시스템데이터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자동측정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681479"/>
                  </a:ext>
                </a:extLst>
              </a:tr>
              <a:tr h="427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DRY</a:t>
                      </a:r>
                      <a:r>
                        <a:rPr lang="ko-KR" altLang="en-US" sz="1100" b="1" dirty="0"/>
                        <a:t>공정 </a:t>
                      </a:r>
                      <a:r>
                        <a:rPr lang="en-US" altLang="ko-KR" sz="1100" b="1" dirty="0"/>
                        <a:t>O2 </a:t>
                      </a:r>
                      <a:r>
                        <a:rPr lang="ko-KR" altLang="en-US" sz="1100" b="1" dirty="0" err="1"/>
                        <a:t>투여량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/>
                        <a:t>O2</a:t>
                      </a:r>
                      <a:endParaRPr lang="ko-KR" altLang="en-US" sz="1100" b="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dirty="0"/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1 DRY Oxidation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시스템데이터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자동측정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316606"/>
                  </a:ext>
                </a:extLst>
              </a:tr>
              <a:tr h="427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Oxidation </a:t>
                      </a:r>
                      <a:r>
                        <a:rPr lang="ko-KR" altLang="en-US" sz="1100" b="1" dirty="0"/>
                        <a:t>챔버 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/>
                        <a:t>Oxi Temp</a:t>
                      </a:r>
                      <a:endParaRPr lang="ko-KR" altLang="en-US" sz="1100" b="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dirty="0"/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1 Oxidation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계측 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센서 필요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919380"/>
                  </a:ext>
                </a:extLst>
              </a:tr>
              <a:tr h="4271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UV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레이저 파장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UV </a:t>
                      </a:r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연속형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1 Expose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시스템데이터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자동측정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219601"/>
                  </a:ext>
                </a:extLst>
              </a:tr>
              <a:tr h="4271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Softbake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Bake Time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연속형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</a:rPr>
                        <a:t>Softbake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시스템데이터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자동측정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79842"/>
                  </a:ext>
                </a:extLst>
              </a:tr>
              <a:tr h="4271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Softbake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온도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Bake Temp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연속형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포토 </a:t>
                      </a: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1 cycle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계측 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센서 필요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606610"/>
                  </a:ext>
                </a:extLst>
              </a:tr>
              <a:tr h="4271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PR(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포토레지스트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투여 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PR Value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연속형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포토 </a:t>
                      </a: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1 cycle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시스템데이터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자동측정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016284"/>
                  </a:ext>
                </a:extLst>
              </a:tr>
              <a:tr h="4271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HMDS N2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투여 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HMDS</a:t>
                      </a: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N2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연속형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포토 </a:t>
                      </a: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1 cycle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시스템데이터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자동측정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620512"/>
                  </a:ext>
                </a:extLst>
              </a:tr>
              <a:tr h="4271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연속형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전체 </a:t>
                      </a: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1 cycle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시스템데이터</a:t>
                      </a:r>
                      <a:endParaRPr lang="en-US" altLang="ko-KR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자동측정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38769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D724052-5ED7-E541-DAD8-A6A8A01CDB0E}"/>
              </a:ext>
            </a:extLst>
          </p:cNvPr>
          <p:cNvSpPr txBox="1"/>
          <p:nvPr/>
        </p:nvSpPr>
        <p:spPr>
          <a:xfrm>
            <a:off x="1810870" y="150828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잠재 원인</a:t>
            </a:r>
          </a:p>
        </p:txBody>
      </p:sp>
    </p:spTree>
    <p:extLst>
      <p:ext uri="{BB962C8B-B14F-4D97-AF65-F5344CB8AC3E}">
        <p14:creationId xmlns:p14="http://schemas.microsoft.com/office/powerpoint/2010/main" val="160322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ECB986-E5AF-45B5-8814-F66448FF3F96}"/>
              </a:ext>
            </a:extLst>
          </p:cNvPr>
          <p:cNvSpPr txBox="1"/>
          <p:nvPr/>
        </p:nvSpPr>
        <p:spPr>
          <a:xfrm>
            <a:off x="602242" y="359658"/>
            <a:ext cx="61301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89225" algn="l"/>
              </a:tabLst>
            </a:pPr>
            <a:r>
              <a:rPr lang="en-US" altLang="ko-KR" sz="3500" b="1" dirty="0">
                <a:solidFill>
                  <a:srgbClr val="0B5A8B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02. </a:t>
            </a:r>
            <a:r>
              <a:rPr lang="ko-KR" altLang="en-US" sz="2800" b="1" dirty="0">
                <a:solidFill>
                  <a:srgbClr val="4B5151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데이터수집계획</a:t>
            </a:r>
            <a:endParaRPr lang="en-US" altLang="ko-KR" sz="2200" b="1" dirty="0">
              <a:solidFill>
                <a:srgbClr val="4B5151"/>
              </a:solidFill>
              <a:latin typeface="Arial" panose="020B0604020202020204" pitchFamily="34" charset="0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38953" y="1037930"/>
            <a:ext cx="9514094" cy="0"/>
          </a:xfrm>
          <a:prstGeom prst="line">
            <a:avLst/>
          </a:prstGeom>
          <a:ln w="50800" cmpd="dbl">
            <a:solidFill>
              <a:srgbClr val="0B5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1FFE8E-4F4B-DD2E-A79A-6D09028E9F5C}"/>
              </a:ext>
            </a:extLst>
          </p:cNvPr>
          <p:cNvSpPr txBox="1"/>
          <p:nvPr/>
        </p:nvSpPr>
        <p:spPr>
          <a:xfrm>
            <a:off x="1945341" y="19672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잠재 원인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126D103C-2FE7-84E2-95A0-0CF8F5F3D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51647"/>
              </p:ext>
            </p:extLst>
          </p:nvPr>
        </p:nvGraphicFramePr>
        <p:xfrm>
          <a:off x="1338953" y="1445806"/>
          <a:ext cx="9514098" cy="5125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44">
                  <a:extLst>
                    <a:ext uri="{9D8B030D-6E8A-4147-A177-3AD203B41FA5}">
                      <a16:colId xmlns:a16="http://schemas.microsoft.com/office/drawing/2014/main" val="1556621856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2965223408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759759901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1937022096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3961203319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1012787479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3359621687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3623850637"/>
                    </a:ext>
                  </a:extLst>
                </a:gridCol>
              </a:tblGrid>
              <a:tr h="42710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데이터수집계획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63697"/>
                  </a:ext>
                </a:extLst>
              </a:tr>
              <a:tr h="427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데이터명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속성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발생주기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수집방법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담당자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수집가능성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주요특성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479999"/>
                  </a:ext>
                </a:extLst>
              </a:tr>
              <a:tr h="427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에칭 절단재료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ETCH Material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범주형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웨이퍼별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괌강 용액</a:t>
                      </a:r>
                      <a:endParaRPr lang="en-US" altLang="ko-KR" sz="1100"/>
                    </a:p>
                    <a:p>
                      <a:pPr algn="ctr" latinLnBrk="1"/>
                      <a:r>
                        <a:rPr lang="ko-KR" altLang="en-US" sz="1100"/>
                        <a:t>분류 확인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자동측정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89895"/>
                  </a:ext>
                </a:extLst>
              </a:tr>
              <a:tr h="427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건식  플라즈마 생성 전력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ETCH Plasma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연속형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웨이퍼별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시스템입력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전력계측기</a:t>
                      </a:r>
                      <a:endParaRPr lang="en-US" altLang="ko-KR" sz="1100"/>
                    </a:p>
                    <a:p>
                      <a:pPr algn="ctr" latinLnBrk="1"/>
                      <a:r>
                        <a:rPr lang="ko-KR" altLang="en-US" sz="1100"/>
                        <a:t> 측정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681479"/>
                  </a:ext>
                </a:extLst>
              </a:tr>
              <a:tr h="427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/>
                        <a:t>에칭 선택도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ETCH </a:t>
                      </a:r>
                      <a:r>
                        <a:rPr lang="en-US" altLang="ko-KR" sz="1100" dirty="0" err="1"/>
                        <a:t>Selecivity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연속형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 ECTH Cycle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시스템입력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자동측정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316606"/>
                  </a:ext>
                </a:extLst>
              </a:tr>
              <a:tr h="427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에칭 공정 온도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ETCH Temp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연속형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 ECTH Cycle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공정온도계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센서 필요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919380"/>
                  </a:ext>
                </a:extLst>
              </a:tr>
              <a:tr h="427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박막 두께 </a:t>
                      </a:r>
                      <a:r>
                        <a:rPr lang="en-US" altLang="ko-KR" sz="1200" b="1"/>
                        <a:t> 10</a:t>
                      </a:r>
                      <a:r>
                        <a:rPr lang="ko-KR" altLang="en-US" sz="1200" b="1"/>
                        <a:t>분 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Thin Film 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연속형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웨이퍼별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화학식계산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계산값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219601"/>
                  </a:ext>
                </a:extLst>
              </a:tr>
              <a:tr h="427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/>
                        <a:t>박막 두께  </a:t>
                      </a:r>
                      <a:r>
                        <a:rPr lang="en-US" altLang="ko-KR" sz="1200" b="1"/>
                        <a:t>20</a:t>
                      </a:r>
                      <a:r>
                        <a:rPr lang="ko-KR" altLang="en-US" sz="1200" b="1"/>
                        <a:t>분 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Thin Film 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연속형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웨이퍼별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화학식계산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계산값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79842"/>
                  </a:ext>
                </a:extLst>
              </a:tr>
              <a:tr h="427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/>
                        <a:t>박막 두께  </a:t>
                      </a:r>
                      <a:r>
                        <a:rPr lang="en-US" altLang="ko-KR" sz="1200" b="1"/>
                        <a:t>30</a:t>
                      </a:r>
                      <a:r>
                        <a:rPr lang="ko-KR" altLang="en-US" sz="1200" b="1"/>
                        <a:t>분 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Thin Film 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연속형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웨이퍼별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화학식계산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계산값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606610"/>
                  </a:ext>
                </a:extLst>
              </a:tr>
              <a:tr h="427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/>
                        <a:t>박막 두께 </a:t>
                      </a:r>
                      <a:r>
                        <a:rPr lang="en-US" altLang="ko-KR" sz="1200" b="1"/>
                        <a:t>40</a:t>
                      </a:r>
                      <a:r>
                        <a:rPr lang="ko-KR" altLang="en-US" sz="1200" b="1"/>
                        <a:t>분 후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Thin Film 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연속형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웨이퍼별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화학식계산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계산값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016284"/>
                  </a:ext>
                </a:extLst>
              </a:tr>
              <a:tr h="854218"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6205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D724052-5ED7-E541-DAD8-A6A8A01CDB0E}"/>
              </a:ext>
            </a:extLst>
          </p:cNvPr>
          <p:cNvSpPr txBox="1"/>
          <p:nvPr/>
        </p:nvSpPr>
        <p:spPr>
          <a:xfrm>
            <a:off x="1810870" y="168757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잠재 원인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92552B-9351-A3E6-8147-E2F385DED290}"/>
              </a:ext>
            </a:extLst>
          </p:cNvPr>
          <p:cNvSpPr txBox="1"/>
          <p:nvPr/>
        </p:nvSpPr>
        <p:spPr>
          <a:xfrm>
            <a:off x="5100918" y="5970494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이온주입공정 잠재원인</a:t>
            </a:r>
          </a:p>
        </p:txBody>
      </p:sp>
    </p:spTree>
    <p:extLst>
      <p:ext uri="{BB962C8B-B14F-4D97-AF65-F5344CB8AC3E}">
        <p14:creationId xmlns:p14="http://schemas.microsoft.com/office/powerpoint/2010/main" val="204404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" y="5207597"/>
            <a:ext cx="12192000" cy="238125"/>
          </a:xfrm>
          <a:prstGeom prst="rect">
            <a:avLst/>
          </a:prstGeom>
          <a:solidFill>
            <a:srgbClr val="4B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5438776"/>
            <a:ext cx="12192000" cy="1419224"/>
          </a:xfrm>
          <a:prstGeom prst="rect">
            <a:avLst/>
          </a:prstGeom>
          <a:solidFill>
            <a:srgbClr val="0B5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338380-5BEC-01E5-295D-269D8F7C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41" y="5438775"/>
            <a:ext cx="2552700" cy="1419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4DA368-28D1-9800-30A1-ADB8E7C2DCE4}"/>
              </a:ext>
            </a:extLst>
          </p:cNvPr>
          <p:cNvSpPr txBox="1"/>
          <p:nvPr/>
        </p:nvSpPr>
        <p:spPr>
          <a:xfrm>
            <a:off x="3403646" y="2351033"/>
            <a:ext cx="538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B5A8B"/>
                </a:solidFill>
                <a:latin typeface="+mj-lt"/>
                <a:ea typeface="a옛날사진관5" panose="02020600000000000000" pitchFamily="18" charset="-127"/>
                <a:cs typeface="Arial" panose="020B0604020202020204" pitchFamily="34" charset="0"/>
              </a:rPr>
              <a:t>감사합니다</a:t>
            </a:r>
            <a:r>
              <a:rPr lang="en-US" altLang="ko-KR" sz="3600" b="1" dirty="0">
                <a:solidFill>
                  <a:srgbClr val="0B5A8B"/>
                </a:solidFill>
                <a:latin typeface="+mj-lt"/>
                <a:ea typeface="a옛날사진관5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en-US" sz="3600" b="1" dirty="0">
              <a:solidFill>
                <a:srgbClr val="0B5A8B"/>
              </a:solidFill>
              <a:latin typeface="+mj-lt"/>
              <a:ea typeface="a옛날사진관5" panose="02020600000000000000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0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3037</TotalTime>
  <Words>341</Words>
  <Application>Microsoft Office PowerPoint</Application>
  <PresentationFormat>와이드스크린</PresentationFormat>
  <Paragraphs>183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박민재</dc:creator>
  <cp:lastModifiedBy>대근 허</cp:lastModifiedBy>
  <cp:revision>334</cp:revision>
  <dcterms:created xsi:type="dcterms:W3CDTF">2020-03-16T17:17:49Z</dcterms:created>
  <dcterms:modified xsi:type="dcterms:W3CDTF">2024-01-03T09:33:08Z</dcterms:modified>
</cp:coreProperties>
</file>