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90" r:id="rId2"/>
    <p:sldId id="275" r:id="rId3"/>
    <p:sldId id="291" r:id="rId4"/>
    <p:sldId id="271" r:id="rId5"/>
  </p:sldIdLst>
  <p:sldSz cx="10691813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3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C70"/>
    <a:srgbClr val="FFAEAE"/>
    <a:srgbClr val="56BAEC"/>
    <a:srgbClr val="E0AAB3"/>
    <a:srgbClr val="96B4D0"/>
    <a:srgbClr val="CF6655"/>
    <a:srgbClr val="0000FF"/>
    <a:srgbClr val="EFE5B2"/>
    <a:srgbClr val="6667AB"/>
    <a:srgbClr val="859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8" y="36"/>
      </p:cViewPr>
      <p:guideLst>
        <p:guide orient="horz" pos="2183"/>
        <p:guide pos="33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2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81324AD-603A-3252-1DCF-FF2C40754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49430E-CED2-8457-E00C-34CFB1CBD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0C765-0FA5-45C6-96DD-0F445E50B44B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3D285-2906-E2CE-AA69-4C7A680E90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7B834F-C730-7BE0-0753-58B17D9164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48C0-12C5-4B91-A3DA-D8E6074B2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74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6BE83-F42E-4A87-A419-985824A36F4B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23938" y="1143000"/>
            <a:ext cx="4810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08E84-22B9-4763-88B4-7AF600546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833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477" y="1122363"/>
            <a:ext cx="8018860" cy="2387600"/>
          </a:xfrm>
        </p:spPr>
        <p:txBody>
          <a:bodyPr anchor="b"/>
          <a:lstStyle>
            <a:lvl1pPr algn="ctr">
              <a:defRPr sz="526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602038"/>
            <a:ext cx="8018860" cy="1655762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964" indent="0" algn="ctr">
              <a:buNone/>
              <a:defRPr sz="1754"/>
            </a:lvl2pPr>
            <a:lvl3pPr marL="801929" indent="0" algn="ctr">
              <a:buNone/>
              <a:defRPr sz="1579"/>
            </a:lvl3pPr>
            <a:lvl4pPr marL="1202893" indent="0" algn="ctr">
              <a:buNone/>
              <a:defRPr sz="1403"/>
            </a:lvl4pPr>
            <a:lvl5pPr marL="1603858" indent="0" algn="ctr">
              <a:buNone/>
              <a:defRPr sz="1403"/>
            </a:lvl5pPr>
            <a:lvl6pPr marL="2004822" indent="0" algn="ctr">
              <a:buNone/>
              <a:defRPr sz="1403"/>
            </a:lvl6pPr>
            <a:lvl7pPr marL="2405786" indent="0" algn="ctr">
              <a:buNone/>
              <a:defRPr sz="1403"/>
            </a:lvl7pPr>
            <a:lvl8pPr marL="2806751" indent="0" algn="ctr">
              <a:buNone/>
              <a:defRPr sz="1403"/>
            </a:lvl8pPr>
            <a:lvl9pPr marL="3207715" indent="0" algn="ctr">
              <a:buNone/>
              <a:defRPr sz="140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42DF-AC97-41B5-B2CC-EAE40BD455DA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E94C-0D5F-4DC7-BA09-71AD1738A81E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365125"/>
            <a:ext cx="2305422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2" y="365125"/>
            <a:ext cx="67826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55C6-FBC5-4716-A98C-BC5452E47C73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9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B504-3D0C-472E-B036-2E8EF2841C6F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28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3" y="1709739"/>
            <a:ext cx="9221689" cy="2852737"/>
          </a:xfrm>
        </p:spPr>
        <p:txBody>
          <a:bodyPr anchor="b"/>
          <a:lstStyle>
            <a:lvl1pPr>
              <a:defRPr sz="526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3" y="4589464"/>
            <a:ext cx="9221689" cy="1500187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964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1929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2893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385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4822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5786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67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7715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BA19-DBDA-4552-A7FD-E6F60A36951A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1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1825625"/>
            <a:ext cx="454402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1825625"/>
            <a:ext cx="454402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C587-0D0E-4253-B02B-7EA7074E616C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54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365126"/>
            <a:ext cx="9221689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5" y="1681163"/>
            <a:ext cx="4523138" cy="823912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5" y="2505075"/>
            <a:ext cx="452313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0" y="1681163"/>
            <a:ext cx="4545413" cy="823912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0" y="2505075"/>
            <a:ext cx="454541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9741-F508-4694-8FBD-A91C5B614C3E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48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6AC-C78F-42FC-8540-5F2625AFEAED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7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50B6-FAEB-4E94-9F21-A3CAFB392FF0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36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57200"/>
            <a:ext cx="3448388" cy="1600200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987426"/>
            <a:ext cx="5412730" cy="4873625"/>
          </a:xfrm>
        </p:spPr>
        <p:txBody>
          <a:bodyPr/>
          <a:lstStyle>
            <a:lvl1pPr>
              <a:defRPr sz="2806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057400"/>
            <a:ext cx="3448388" cy="3811588"/>
          </a:xfrm>
        </p:spPr>
        <p:txBody>
          <a:bodyPr/>
          <a:lstStyle>
            <a:lvl1pPr marL="0" indent="0">
              <a:buNone/>
              <a:defRPr sz="1403"/>
            </a:lvl1pPr>
            <a:lvl2pPr marL="400964" indent="0">
              <a:buNone/>
              <a:defRPr sz="1228"/>
            </a:lvl2pPr>
            <a:lvl3pPr marL="801929" indent="0">
              <a:buNone/>
              <a:defRPr sz="1052"/>
            </a:lvl3pPr>
            <a:lvl4pPr marL="1202893" indent="0">
              <a:buNone/>
              <a:defRPr sz="877"/>
            </a:lvl4pPr>
            <a:lvl5pPr marL="1603858" indent="0">
              <a:buNone/>
              <a:defRPr sz="877"/>
            </a:lvl5pPr>
            <a:lvl6pPr marL="2004822" indent="0">
              <a:buNone/>
              <a:defRPr sz="877"/>
            </a:lvl6pPr>
            <a:lvl7pPr marL="2405786" indent="0">
              <a:buNone/>
              <a:defRPr sz="877"/>
            </a:lvl7pPr>
            <a:lvl8pPr marL="2806751" indent="0">
              <a:buNone/>
              <a:defRPr sz="877"/>
            </a:lvl8pPr>
            <a:lvl9pPr marL="3207715" indent="0">
              <a:buNone/>
              <a:defRPr sz="8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4D5C-411E-4741-B94D-29170720735E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0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57200"/>
            <a:ext cx="3448388" cy="1600200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987426"/>
            <a:ext cx="5412730" cy="4873625"/>
          </a:xfrm>
        </p:spPr>
        <p:txBody>
          <a:bodyPr anchor="t"/>
          <a:lstStyle>
            <a:lvl1pPr marL="0" indent="0">
              <a:buNone/>
              <a:defRPr sz="2806"/>
            </a:lvl1pPr>
            <a:lvl2pPr marL="400964" indent="0">
              <a:buNone/>
              <a:defRPr sz="2456"/>
            </a:lvl2pPr>
            <a:lvl3pPr marL="801929" indent="0">
              <a:buNone/>
              <a:defRPr sz="2105"/>
            </a:lvl3pPr>
            <a:lvl4pPr marL="1202893" indent="0">
              <a:buNone/>
              <a:defRPr sz="1754"/>
            </a:lvl4pPr>
            <a:lvl5pPr marL="1603858" indent="0">
              <a:buNone/>
              <a:defRPr sz="1754"/>
            </a:lvl5pPr>
            <a:lvl6pPr marL="2004822" indent="0">
              <a:buNone/>
              <a:defRPr sz="1754"/>
            </a:lvl6pPr>
            <a:lvl7pPr marL="2405786" indent="0">
              <a:buNone/>
              <a:defRPr sz="1754"/>
            </a:lvl7pPr>
            <a:lvl8pPr marL="2806751" indent="0">
              <a:buNone/>
              <a:defRPr sz="1754"/>
            </a:lvl8pPr>
            <a:lvl9pPr marL="3207715" indent="0">
              <a:buNone/>
              <a:defRPr sz="175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057400"/>
            <a:ext cx="3448388" cy="3811588"/>
          </a:xfrm>
        </p:spPr>
        <p:txBody>
          <a:bodyPr/>
          <a:lstStyle>
            <a:lvl1pPr marL="0" indent="0">
              <a:buNone/>
              <a:defRPr sz="1403"/>
            </a:lvl1pPr>
            <a:lvl2pPr marL="400964" indent="0">
              <a:buNone/>
              <a:defRPr sz="1228"/>
            </a:lvl2pPr>
            <a:lvl3pPr marL="801929" indent="0">
              <a:buNone/>
              <a:defRPr sz="1052"/>
            </a:lvl3pPr>
            <a:lvl4pPr marL="1202893" indent="0">
              <a:buNone/>
              <a:defRPr sz="877"/>
            </a:lvl4pPr>
            <a:lvl5pPr marL="1603858" indent="0">
              <a:buNone/>
              <a:defRPr sz="877"/>
            </a:lvl5pPr>
            <a:lvl6pPr marL="2004822" indent="0">
              <a:buNone/>
              <a:defRPr sz="877"/>
            </a:lvl6pPr>
            <a:lvl7pPr marL="2405786" indent="0">
              <a:buNone/>
              <a:defRPr sz="877"/>
            </a:lvl7pPr>
            <a:lvl8pPr marL="2806751" indent="0">
              <a:buNone/>
              <a:defRPr sz="877"/>
            </a:lvl8pPr>
            <a:lvl9pPr marL="3207715" indent="0">
              <a:buNone/>
              <a:defRPr sz="8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D36D-00F0-4BD0-8893-A47156DBA55C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52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365126"/>
            <a:ext cx="92216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1825625"/>
            <a:ext cx="92216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6356351"/>
            <a:ext cx="2405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CEBB8-1923-43B7-8F0C-544887425E5C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6356351"/>
            <a:ext cx="3608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6356351"/>
            <a:ext cx="2405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1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801929" rtl="0" eaLnBrk="1" latinLnBrk="1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482" indent="-200482" algn="l" defTabSz="801929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447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411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375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340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304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269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233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197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0964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1929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2893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3858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4822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5786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6751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7715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A80BB1-6BAA-C944-742A-E8DD40DC6172}"/>
              </a:ext>
            </a:extLst>
          </p:cNvPr>
          <p:cNvSpPr txBox="1"/>
          <p:nvPr/>
        </p:nvSpPr>
        <p:spPr>
          <a:xfrm>
            <a:off x="2840793" y="3982241"/>
            <a:ext cx="49387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  <a:latin typeface="+mj-ea"/>
                <a:ea typeface="+mj-ea"/>
              </a:rPr>
              <a:t>청년 </a:t>
            </a:r>
            <a:r>
              <a:rPr lang="en-US" altLang="ko-KR" sz="1600" b="1" dirty="0" err="1">
                <a:solidFill>
                  <a:sysClr val="windowText" lastClr="000000"/>
                </a:solidFill>
                <a:latin typeface="+mj-ea"/>
                <a:ea typeface="+mj-ea"/>
              </a:rPr>
              <a:t>AI·BigData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+mj-ea"/>
                <a:ea typeface="+mj-ea"/>
              </a:rPr>
              <a:t>아카데미 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+mj-ea"/>
                <a:ea typeface="+mj-ea"/>
              </a:rPr>
              <a:t>18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+mj-ea"/>
                <a:ea typeface="+mj-ea"/>
              </a:rPr>
              <a:t>기</a:t>
            </a:r>
            <a:endParaRPr lang="en-US" altLang="ko-KR" sz="1600" b="1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  <a:latin typeface="+mj-ea"/>
                <a:ea typeface="+mj-ea"/>
              </a:rPr>
              <a:t>B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+mj-ea"/>
                <a:ea typeface="+mj-ea"/>
              </a:rPr>
              <a:t>반 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+mj-ea"/>
                <a:ea typeface="+mj-ea"/>
              </a:rPr>
              <a:t>4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+mj-ea"/>
                <a:ea typeface="+mj-ea"/>
              </a:rPr>
              <a:t>조</a:t>
            </a:r>
            <a:endParaRPr lang="en-US" altLang="ko-KR" sz="1600" b="1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 marL="171450" indent="-171450" algn="r">
              <a:buFont typeface="Arial" panose="020B0604020202020204" pitchFamily="34" charset="0"/>
              <a:buChar char="•"/>
            </a:pPr>
            <a:endParaRPr lang="en-US" altLang="ko-KR" sz="300" b="1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205B3-3C58-C59D-EE50-F95459A5E9AF}"/>
              </a:ext>
            </a:extLst>
          </p:cNvPr>
          <p:cNvSpPr txBox="1"/>
          <p:nvPr/>
        </p:nvSpPr>
        <p:spPr>
          <a:xfrm>
            <a:off x="1538855" y="2895207"/>
            <a:ext cx="75426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00" b="1" dirty="0">
                <a:solidFill>
                  <a:srgbClr val="244C70"/>
                </a:solidFill>
                <a:latin typeface="+mj-ea"/>
                <a:ea typeface="+mj-ea"/>
              </a:rPr>
              <a:t>분석계획</a:t>
            </a:r>
            <a:endParaRPr lang="en-US" altLang="ko-KR" sz="5400" b="1" dirty="0">
              <a:solidFill>
                <a:srgbClr val="244C70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8CD52D-79CD-7304-4479-7C3F345762BD}"/>
              </a:ext>
            </a:extLst>
          </p:cNvPr>
          <p:cNvCxnSpPr>
            <a:cxnSpLocks/>
          </p:cNvCxnSpPr>
          <p:nvPr/>
        </p:nvCxnSpPr>
        <p:spPr>
          <a:xfrm>
            <a:off x="4410188" y="3878742"/>
            <a:ext cx="1800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BF6835-5263-89A4-02E1-C85AD1101A92}"/>
              </a:ext>
            </a:extLst>
          </p:cNvPr>
          <p:cNvSpPr/>
          <p:nvPr/>
        </p:nvSpPr>
        <p:spPr>
          <a:xfrm>
            <a:off x="186838" y="212140"/>
            <a:ext cx="10290765" cy="656605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0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ECB986-E5AF-45B5-8814-F66448FF3F96}"/>
              </a:ext>
            </a:extLst>
          </p:cNvPr>
          <p:cNvSpPr txBox="1"/>
          <p:nvPr/>
        </p:nvSpPr>
        <p:spPr>
          <a:xfrm>
            <a:off x="156946" y="430045"/>
            <a:ext cx="5375892" cy="56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58450" algn="l"/>
              </a:tabLst>
            </a:pPr>
            <a:r>
              <a:rPr lang="ko-KR" altLang="en-US" sz="3070" b="1" dirty="0">
                <a:solidFill>
                  <a:srgbClr val="0B5A8B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분석계획</a:t>
            </a:r>
            <a:endParaRPr lang="en-US" altLang="ko-KR" sz="1929" b="1" dirty="0">
              <a:solidFill>
                <a:srgbClr val="4B5151"/>
              </a:solidFill>
              <a:latin typeface="Arial" panose="020B0604020202020204" pitchFamily="34" charset="0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0" y="1106339"/>
            <a:ext cx="10691813" cy="0"/>
          </a:xfrm>
          <a:prstGeom prst="line">
            <a:avLst/>
          </a:prstGeom>
          <a:ln w="50800" cmpd="dbl">
            <a:solidFill>
              <a:srgbClr val="0B5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B9F05FE-1C98-283B-19A9-F1AA225F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55512"/>
              </p:ext>
            </p:extLst>
          </p:nvPr>
        </p:nvGraphicFramePr>
        <p:xfrm>
          <a:off x="317203" y="1217864"/>
          <a:ext cx="9985970" cy="5485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9538">
                  <a:extLst>
                    <a:ext uri="{9D8B030D-6E8A-4147-A177-3AD203B41FA5}">
                      <a16:colId xmlns:a16="http://schemas.microsoft.com/office/drawing/2014/main" val="2757879892"/>
                    </a:ext>
                  </a:extLst>
                </a:gridCol>
                <a:gridCol w="1774146">
                  <a:extLst>
                    <a:ext uri="{9D8B030D-6E8A-4147-A177-3AD203B41FA5}">
                      <a16:colId xmlns:a16="http://schemas.microsoft.com/office/drawing/2014/main" val="1310040278"/>
                    </a:ext>
                  </a:extLst>
                </a:gridCol>
                <a:gridCol w="1913629">
                  <a:extLst>
                    <a:ext uri="{9D8B030D-6E8A-4147-A177-3AD203B41FA5}">
                      <a16:colId xmlns:a16="http://schemas.microsoft.com/office/drawing/2014/main" val="3128324839"/>
                    </a:ext>
                  </a:extLst>
                </a:gridCol>
                <a:gridCol w="3328657">
                  <a:extLst>
                    <a:ext uri="{9D8B030D-6E8A-4147-A177-3AD203B41FA5}">
                      <a16:colId xmlns:a16="http://schemas.microsoft.com/office/drawing/2014/main" val="4213678492"/>
                    </a:ext>
                  </a:extLst>
                </a:gridCol>
              </a:tblGrid>
              <a:tr h="392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목적</a:t>
                      </a:r>
                    </a:p>
                  </a:txBody>
                  <a:tcPr marL="80189" marR="80189" marT="40094" marB="40094" anchor="ctr">
                    <a:solidFill>
                      <a:srgbClr val="0B5A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분석방법</a:t>
                      </a:r>
                    </a:p>
                  </a:txBody>
                  <a:tcPr marL="80189" marR="80189" marT="40094" marB="40094" anchor="ctr">
                    <a:solidFill>
                      <a:srgbClr val="0B5A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주요내용</a:t>
                      </a:r>
                    </a:p>
                  </a:txBody>
                  <a:tcPr marL="80189" marR="80189" marT="40094" marB="40094" anchor="ctr">
                    <a:solidFill>
                      <a:srgbClr val="0B5A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873924"/>
                  </a:ext>
                </a:extLst>
              </a:tr>
              <a:tr h="39252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전체 변수의 분포 특성 확인</a:t>
                      </a:r>
                    </a:p>
                  </a:txBody>
                  <a:tcPr marL="80189" marR="80189" marT="40094" marB="4009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히스토그램</a:t>
                      </a:r>
                    </a:p>
                  </a:txBody>
                  <a:tcPr marL="80189" marR="80189" marT="40094" marB="4009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투입에너지 등 연속형 변수에 대한 분포 확인</a:t>
                      </a: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889035"/>
                  </a:ext>
                </a:extLst>
              </a:tr>
              <a:tr h="3925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Boxplot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투입에너지 등 연속형 변수의 이상치 확인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결측치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대체 및 제거 </a:t>
                      </a: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623888"/>
                  </a:ext>
                </a:extLst>
              </a:tr>
              <a:tr h="3925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Pie chart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범주형 변수에 대한 비율 확인</a:t>
                      </a: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319111"/>
                  </a:ext>
                </a:extLst>
              </a:tr>
              <a:tr h="3925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Barplot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122879"/>
                  </a:ext>
                </a:extLst>
              </a:tr>
              <a:tr h="392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변수 상관관계 확인</a:t>
                      </a:r>
                    </a:p>
                  </a:txBody>
                  <a:tcPr marL="80189" marR="80189" marT="40094" marB="4009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Pairplot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히트맵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변수 간 선형성 및 상관관계 파악</a:t>
                      </a: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10743"/>
                  </a:ext>
                </a:extLst>
              </a:tr>
              <a:tr h="39129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Path</a:t>
                      </a:r>
                      <a:r>
                        <a:rPr lang="ko-KR" altLang="en-US" sz="1000" b="1" dirty="0"/>
                        <a:t>별 공정 안정화</a:t>
                      </a:r>
                    </a:p>
                  </a:txBody>
                  <a:tcPr marL="80189" marR="80189" marT="40094" marB="40094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</a:t>
                      </a:r>
                      <a:r>
                        <a:rPr lang="ko-KR" altLang="en-US" sz="1000" dirty="0"/>
                        <a:t>관리도</a:t>
                      </a:r>
                    </a:p>
                  </a:txBody>
                  <a:tcPr marL="80189" marR="80189" marT="40094" marB="4009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Path</a:t>
                      </a:r>
                      <a:r>
                        <a:rPr lang="ko-KR" altLang="en-US" sz="1000" dirty="0"/>
                        <a:t>별 공정의 안정성 확인</a:t>
                      </a: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681135798"/>
                  </a:ext>
                </a:extLst>
              </a:tr>
              <a:tr h="3912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80189" marR="80189" marT="40094" marB="40094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카이제곱</a:t>
                      </a:r>
                      <a:r>
                        <a:rPr lang="ko-KR" altLang="en-US" sz="1000" dirty="0"/>
                        <a:t> 검정</a:t>
                      </a:r>
                    </a:p>
                  </a:txBody>
                  <a:tcPr marL="80189" marR="80189" marT="40094" marB="4009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불안정한 </a:t>
                      </a:r>
                      <a:r>
                        <a:rPr lang="en-US" altLang="ko-KR" sz="1000" dirty="0"/>
                        <a:t>path</a:t>
                      </a:r>
                      <a:r>
                        <a:rPr lang="ko-KR" altLang="en-US" sz="1000" dirty="0"/>
                        <a:t>와 안정한 </a:t>
                      </a:r>
                      <a:r>
                        <a:rPr lang="en-US" altLang="ko-KR" sz="1000" dirty="0"/>
                        <a:t>path</a:t>
                      </a:r>
                      <a:r>
                        <a:rPr lang="ko-KR" altLang="en-US" sz="1000" dirty="0"/>
                        <a:t>의 불량품 수 차이 검정</a:t>
                      </a: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1470117494"/>
                  </a:ext>
                </a:extLst>
              </a:tr>
              <a:tr h="3912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80189" marR="80189" marT="40094" marB="40094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Barplot</a:t>
                      </a:r>
                      <a:endParaRPr lang="ko-KR" altLang="en-US" sz="1000" dirty="0"/>
                    </a:p>
                  </a:txBody>
                  <a:tcPr marL="80189" marR="80189" marT="40094" marB="4009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불안정한 </a:t>
                      </a:r>
                      <a:r>
                        <a:rPr lang="en-US" altLang="ko-KR" sz="1000" dirty="0"/>
                        <a:t>path</a:t>
                      </a:r>
                      <a:r>
                        <a:rPr lang="ko-KR" altLang="en-US" sz="1000" dirty="0"/>
                        <a:t>와 안정한 </a:t>
                      </a:r>
                      <a:r>
                        <a:rPr lang="en-US" altLang="ko-KR" sz="1000" dirty="0"/>
                        <a:t>path</a:t>
                      </a:r>
                      <a:r>
                        <a:rPr lang="ko-KR" altLang="en-US" sz="1000" dirty="0"/>
                        <a:t>의 불량품 수 차이 시각화</a:t>
                      </a: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3248074709"/>
                  </a:ext>
                </a:extLst>
              </a:tr>
              <a:tr h="39129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실시간 모니터링</a:t>
                      </a:r>
                    </a:p>
                  </a:txBody>
                  <a:tcPr marL="80189" marR="80189" marT="40094" marB="4009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Boxplot</a:t>
                      </a:r>
                      <a:endParaRPr lang="ko-KR" altLang="en-US" sz="1000" dirty="0"/>
                    </a:p>
                  </a:txBody>
                  <a:tcPr marL="80189" marR="80189" marT="40094" marB="4009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불량과 양품의 분포 차이 시각화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최적구간 선정</a:t>
                      </a: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2936146986"/>
                  </a:ext>
                </a:extLst>
              </a:tr>
              <a:tr h="3912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80189" marR="80189" marT="40094" marB="40094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연속형</a:t>
                      </a:r>
                    </a:p>
                  </a:txBody>
                  <a:tcPr marL="80189" marR="80189" marT="40094" marB="4009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 sample t-test</a:t>
                      </a:r>
                      <a:endParaRPr lang="ko-KR" altLang="en-US" sz="1000" dirty="0"/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Controllable</a:t>
                      </a:r>
                      <a:r>
                        <a:rPr lang="ko-KR" altLang="en-US" sz="1000" dirty="0"/>
                        <a:t>한 변수의 불량에 대한 영향 검정</a:t>
                      </a:r>
                      <a:endParaRPr lang="en-US" altLang="ko-KR" sz="1000" dirty="0"/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정규성 가정 만족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4060779176"/>
                  </a:ext>
                </a:extLst>
              </a:tr>
              <a:tr h="3912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80189" marR="80189" marT="40094" marB="40094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Man-Whitney U test</a:t>
                      </a:r>
                      <a:endParaRPr lang="ko-KR" altLang="en-US" sz="1000" dirty="0"/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특정 </a:t>
                      </a:r>
                      <a:r>
                        <a:rPr lang="en-US" altLang="ko-KR" sz="1000" dirty="0"/>
                        <a:t>Controllable</a:t>
                      </a:r>
                      <a:r>
                        <a:rPr lang="ko-KR" altLang="en-US" sz="1000" dirty="0"/>
                        <a:t>한 변수의 데이터가 정규성을 만족하지 않을 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불량에 대한 영향 검정 </a:t>
                      </a: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1069383845"/>
                  </a:ext>
                </a:extLst>
              </a:tr>
              <a:tr h="39129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/>
                    </a:p>
                  </a:txBody>
                  <a:tcPr marL="80189" marR="80189" marT="40094" marB="40094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범주형</a:t>
                      </a:r>
                    </a:p>
                  </a:txBody>
                  <a:tcPr marL="80189" marR="80189" marT="40094" marB="4009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히트맵</a:t>
                      </a:r>
                      <a:endParaRPr lang="ko-KR" altLang="en-US" sz="1000" dirty="0"/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변수의 범주별로 불량에 대한 영향 시각화</a:t>
                      </a: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1110882429"/>
                  </a:ext>
                </a:extLst>
              </a:tr>
              <a:tr h="3912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80189" marR="80189" marT="40094" marB="40094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0189" marR="80189" marT="40094" marB="4009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카이제곱검정</a:t>
                      </a:r>
                      <a:endParaRPr lang="ko-KR" altLang="en-US" sz="1000" dirty="0"/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변수의 </a:t>
                      </a:r>
                      <a:r>
                        <a:rPr lang="ko-KR" altLang="en-US" sz="1000" dirty="0" err="1"/>
                        <a:t>범주별</a:t>
                      </a:r>
                      <a:r>
                        <a:rPr lang="ko-KR" altLang="en-US" sz="1000" dirty="0"/>
                        <a:t> 불량에 대한 영향 검정</a:t>
                      </a: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4028574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96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ECB986-E5AF-45B5-8814-F66448FF3F96}"/>
              </a:ext>
            </a:extLst>
          </p:cNvPr>
          <p:cNvSpPr txBox="1"/>
          <p:nvPr/>
        </p:nvSpPr>
        <p:spPr>
          <a:xfrm>
            <a:off x="156946" y="430045"/>
            <a:ext cx="5375892" cy="56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58450" algn="l"/>
              </a:tabLst>
            </a:pPr>
            <a:r>
              <a:rPr lang="ko-KR" altLang="en-US" sz="3070" b="1" dirty="0">
                <a:solidFill>
                  <a:srgbClr val="0B5A8B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분석계획</a:t>
            </a:r>
            <a:endParaRPr lang="en-US" altLang="ko-KR" sz="1929" b="1" dirty="0">
              <a:solidFill>
                <a:srgbClr val="4B5151"/>
              </a:solidFill>
              <a:latin typeface="Arial" panose="020B0604020202020204" pitchFamily="34" charset="0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0" y="1106339"/>
            <a:ext cx="10691813" cy="0"/>
          </a:xfrm>
          <a:prstGeom prst="line">
            <a:avLst/>
          </a:prstGeom>
          <a:ln w="50800" cmpd="dbl">
            <a:solidFill>
              <a:srgbClr val="0B5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B9F05FE-1C98-283B-19A9-F1AA225F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28194"/>
              </p:ext>
            </p:extLst>
          </p:nvPr>
        </p:nvGraphicFramePr>
        <p:xfrm>
          <a:off x="352921" y="2019777"/>
          <a:ext cx="9985970" cy="3532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9538">
                  <a:extLst>
                    <a:ext uri="{9D8B030D-6E8A-4147-A177-3AD203B41FA5}">
                      <a16:colId xmlns:a16="http://schemas.microsoft.com/office/drawing/2014/main" val="2757879892"/>
                    </a:ext>
                  </a:extLst>
                </a:gridCol>
                <a:gridCol w="3687775">
                  <a:extLst>
                    <a:ext uri="{9D8B030D-6E8A-4147-A177-3AD203B41FA5}">
                      <a16:colId xmlns:a16="http://schemas.microsoft.com/office/drawing/2014/main" val="1310040278"/>
                    </a:ext>
                  </a:extLst>
                </a:gridCol>
                <a:gridCol w="3328657">
                  <a:extLst>
                    <a:ext uri="{9D8B030D-6E8A-4147-A177-3AD203B41FA5}">
                      <a16:colId xmlns:a16="http://schemas.microsoft.com/office/drawing/2014/main" val="4213678492"/>
                    </a:ext>
                  </a:extLst>
                </a:gridCol>
              </a:tblGrid>
              <a:tr h="392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목적</a:t>
                      </a:r>
                    </a:p>
                  </a:txBody>
                  <a:tcPr marL="80189" marR="80189" marT="40094" marB="40094" anchor="ctr"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분석방법</a:t>
                      </a:r>
                    </a:p>
                  </a:txBody>
                  <a:tcPr marL="80189" marR="80189" marT="40094" marB="40094" anchor="ctr"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주요내용</a:t>
                      </a:r>
                    </a:p>
                  </a:txBody>
                  <a:tcPr marL="80189" marR="80189" marT="40094" marB="40094" anchor="ctr">
                    <a:solidFill>
                      <a:srgbClr val="0B5A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873924"/>
                  </a:ext>
                </a:extLst>
              </a:tr>
              <a:tr h="392523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불량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양품 분류 모델 개발</a:t>
                      </a:r>
                    </a:p>
                  </a:txBody>
                  <a:tcPr marL="80189" marR="80189" marT="40094" marB="4009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Logistic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회귀분석</a:t>
                      </a:r>
                    </a:p>
                  </a:txBody>
                  <a:tcPr marL="80189" marR="80189" marT="40094" marB="40094" anchor="ctr">
                    <a:noFill/>
                  </a:tcPr>
                </a:tc>
                <a:tc rowSpan="8">
                  <a:txBody>
                    <a:bodyPr/>
                    <a:lstStyle/>
                    <a:p>
                      <a:pPr marL="171450" indent="-171450" algn="ctr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모델의 최적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Hyper Parameter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설정</a:t>
                      </a:r>
                      <a:br>
                        <a:rPr lang="en-US" altLang="ko-KR" sz="11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(Grid Search CV or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Randomized Search CV)</a:t>
                      </a:r>
                    </a:p>
                    <a:p>
                      <a:pPr marL="171450" indent="-171450" algn="ctr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분류 모델들의 성능 비교 후 최적 모델 선정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ctr" defTabSz="80192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주요변수 파악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889035"/>
                  </a:ext>
                </a:extLst>
              </a:tr>
              <a:tr h="3925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Decision Tree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투입에너지 등 연속형 변수의 이상치 확인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결측치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대체 및 제거 </a:t>
                      </a: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623888"/>
                  </a:ext>
                </a:extLst>
              </a:tr>
              <a:tr h="3925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범주형 변수에 대한 비율 확인</a:t>
                      </a: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319111"/>
                  </a:ext>
                </a:extLst>
              </a:tr>
              <a:tr h="3925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Gradient Boosting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299584"/>
                  </a:ext>
                </a:extLst>
              </a:tr>
              <a:tr h="3925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167533"/>
                  </a:ext>
                </a:extLst>
              </a:tr>
              <a:tr h="3925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Neural Network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530803"/>
                  </a:ext>
                </a:extLst>
              </a:tr>
              <a:tr h="3925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SVM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807062"/>
                  </a:ext>
                </a:extLst>
              </a:tr>
              <a:tr h="3925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KNN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758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25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" y="4988747"/>
            <a:ext cx="10691813" cy="208824"/>
          </a:xfrm>
          <a:prstGeom prst="rect">
            <a:avLst/>
          </a:prstGeom>
          <a:solidFill>
            <a:srgbClr val="4B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7" name="직사각형 6"/>
          <p:cNvSpPr/>
          <p:nvPr/>
        </p:nvSpPr>
        <p:spPr>
          <a:xfrm>
            <a:off x="-1" y="5191479"/>
            <a:ext cx="10691813" cy="1244593"/>
          </a:xfrm>
          <a:prstGeom prst="rect">
            <a:avLst/>
          </a:prstGeom>
          <a:solidFill>
            <a:srgbClr val="0B5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338380-5BEC-01E5-295D-269D8F7C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737" y="5191479"/>
            <a:ext cx="2238598" cy="12445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4DA368-28D1-9800-30A1-ADB8E7C2DCE4}"/>
              </a:ext>
            </a:extLst>
          </p:cNvPr>
          <p:cNvSpPr txBox="1"/>
          <p:nvPr/>
        </p:nvSpPr>
        <p:spPr>
          <a:xfrm>
            <a:off x="2984838" y="2483673"/>
            <a:ext cx="4722135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57" b="1" dirty="0">
                <a:solidFill>
                  <a:srgbClr val="0B5A8B"/>
                </a:solidFill>
                <a:latin typeface="+mj-lt"/>
                <a:ea typeface="a옛날사진관5" panose="02020600000000000000" pitchFamily="18" charset="-127"/>
                <a:cs typeface="Arial" panose="020B0604020202020204" pitchFamily="34" charset="0"/>
              </a:rPr>
              <a:t>감사합니다</a:t>
            </a:r>
            <a:r>
              <a:rPr lang="en-US" altLang="ko-KR" sz="3157" b="1" dirty="0">
                <a:solidFill>
                  <a:srgbClr val="0B5A8B"/>
                </a:solidFill>
                <a:latin typeface="+mj-lt"/>
                <a:ea typeface="a옛날사진관5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en-US" sz="3157" b="1" dirty="0">
              <a:solidFill>
                <a:srgbClr val="0B5A8B"/>
              </a:solidFill>
              <a:latin typeface="+mj-lt"/>
              <a:ea typeface="a옛날사진관5" panose="02020600000000000000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0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4256</TotalTime>
  <Words>195</Words>
  <Application>Microsoft Office PowerPoint</Application>
  <PresentationFormat>사용자 지정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박민재</dc:creator>
  <cp:lastModifiedBy>대근 허</cp:lastModifiedBy>
  <cp:revision>303</cp:revision>
  <dcterms:created xsi:type="dcterms:W3CDTF">2020-03-16T17:17:49Z</dcterms:created>
  <dcterms:modified xsi:type="dcterms:W3CDTF">2024-01-03T09:34:41Z</dcterms:modified>
</cp:coreProperties>
</file>