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0" r:id="rId2"/>
    <p:sldId id="280" r:id="rId3"/>
    <p:sldId id="303" r:id="rId4"/>
    <p:sldId id="288" r:id="rId5"/>
    <p:sldId id="289" r:id="rId6"/>
    <p:sldId id="302" r:id="rId7"/>
    <p:sldId id="274" r:id="rId8"/>
    <p:sldId id="304" r:id="rId9"/>
    <p:sldId id="298" r:id="rId10"/>
    <p:sldId id="297" r:id="rId11"/>
    <p:sldId id="296" r:id="rId12"/>
    <p:sldId id="275" r:id="rId13"/>
    <p:sldId id="295" r:id="rId14"/>
    <p:sldId id="293" r:id="rId15"/>
    <p:sldId id="294" r:id="rId16"/>
    <p:sldId id="301" r:id="rId17"/>
    <p:sldId id="300" r:id="rId18"/>
    <p:sldId id="271" r:id="rId19"/>
  </p:sldIdLst>
  <p:sldSz cx="10691813" cy="6858000"/>
  <p:notesSz cx="6858000" cy="9144000"/>
  <p:embeddedFontLst>
    <p:embeddedFont>
      <p:font typeface="Webdings" panose="05030102010509060703" pitchFamily="18" charset="2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777"/>
    <a:srgbClr val="D9D9D9"/>
    <a:srgbClr val="FFFFFF"/>
    <a:srgbClr val="CF6655"/>
    <a:srgbClr val="244C70"/>
    <a:srgbClr val="E7BE9D"/>
    <a:srgbClr val="F0F0F0"/>
    <a:srgbClr val="EDCEB5"/>
    <a:srgbClr val="EEDFB4"/>
    <a:srgbClr val="96B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2" y="72"/>
      </p:cViewPr>
      <p:guideLst>
        <p:guide orient="horz" pos="2115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2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1324AD-603A-3252-1DCF-FF2C40754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9430E-CED2-8457-E00C-34CFB1CBD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C765-0FA5-45C6-96DD-0F445E50B44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3D285-2906-E2CE-AA69-4C7A680E90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B834F-C730-7BE0-0753-58B17D916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48C0-12C5-4B91-A3DA-D8E6074B2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4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6BE83-F42E-4A87-A419-985824A36F4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1143000"/>
            <a:ext cx="4810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8E84-22B9-4763-88B4-7AF60054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33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122363"/>
            <a:ext cx="8018860" cy="2387600"/>
          </a:xfrm>
        </p:spPr>
        <p:txBody>
          <a:bodyPr anchor="b"/>
          <a:lstStyle>
            <a:lvl1pPr algn="ctr">
              <a:defRPr sz="5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602038"/>
            <a:ext cx="8018860" cy="1655762"/>
          </a:xfrm>
        </p:spPr>
        <p:txBody>
          <a:bodyPr/>
          <a:lstStyle>
            <a:lvl1pPr marL="0" indent="0" algn="ctr">
              <a:buNone/>
              <a:defRPr sz="2105"/>
            </a:lvl1pPr>
            <a:lvl2pPr marL="400964" indent="0" algn="ctr">
              <a:buNone/>
              <a:defRPr sz="1754"/>
            </a:lvl2pPr>
            <a:lvl3pPr marL="801929" indent="0" algn="ctr">
              <a:buNone/>
              <a:defRPr sz="1579"/>
            </a:lvl3pPr>
            <a:lvl4pPr marL="1202893" indent="0" algn="ctr">
              <a:buNone/>
              <a:defRPr sz="1403"/>
            </a:lvl4pPr>
            <a:lvl5pPr marL="1603858" indent="0" algn="ctr">
              <a:buNone/>
              <a:defRPr sz="1403"/>
            </a:lvl5pPr>
            <a:lvl6pPr marL="2004822" indent="0" algn="ctr">
              <a:buNone/>
              <a:defRPr sz="1403"/>
            </a:lvl6pPr>
            <a:lvl7pPr marL="2405786" indent="0" algn="ctr">
              <a:buNone/>
              <a:defRPr sz="1403"/>
            </a:lvl7pPr>
            <a:lvl8pPr marL="2806751" indent="0" algn="ctr">
              <a:buNone/>
              <a:defRPr sz="1403"/>
            </a:lvl8pPr>
            <a:lvl9pPr marL="3207715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42DF-AC97-41B5-B2CC-EAE40BD455DA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94C-0D5F-4DC7-BA09-71AD1738A81E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65125"/>
            <a:ext cx="230542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365125"/>
            <a:ext cx="67826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55C6-FBC5-4716-A98C-BC5452E47C73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9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B504-3D0C-472E-B036-2E8EF2841C6F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8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1709739"/>
            <a:ext cx="9221689" cy="2852737"/>
          </a:xfrm>
        </p:spPr>
        <p:txBody>
          <a:bodyPr anchor="b"/>
          <a:lstStyle>
            <a:lvl1pPr>
              <a:defRPr sz="5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4589464"/>
            <a:ext cx="9221689" cy="1500187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0964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BA19-DBDA-4552-A7FD-E6F60A36951A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825625"/>
            <a:ext cx="45440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825625"/>
            <a:ext cx="4544021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C587-0D0E-4253-B02B-7EA7074E616C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65126"/>
            <a:ext cx="922168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1681163"/>
            <a:ext cx="4523138" cy="82391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2505075"/>
            <a:ext cx="452313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1681163"/>
            <a:ext cx="4545413" cy="82391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2505075"/>
            <a:ext cx="454541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9741-F508-4694-8FBD-A91C5B614C3E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B6AC-C78F-42FC-8540-5F2625AFEAED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50B6-FAEB-4E94-9F21-A3CAFB392FF0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7200"/>
            <a:ext cx="3448388" cy="1600200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987426"/>
            <a:ext cx="5412730" cy="4873625"/>
          </a:xfrm>
        </p:spPr>
        <p:txBody>
          <a:bodyPr/>
          <a:lstStyle>
            <a:lvl1pPr>
              <a:defRPr sz="2806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7400"/>
            <a:ext cx="3448388" cy="3811588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D5C-411E-4741-B94D-29170720735E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0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57200"/>
            <a:ext cx="3448388" cy="1600200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987426"/>
            <a:ext cx="5412730" cy="4873625"/>
          </a:xfrm>
        </p:spPr>
        <p:txBody>
          <a:bodyPr anchor="t"/>
          <a:lstStyle>
            <a:lvl1pPr marL="0" indent="0">
              <a:buNone/>
              <a:defRPr sz="2806"/>
            </a:lvl1pPr>
            <a:lvl2pPr marL="400964" indent="0">
              <a:buNone/>
              <a:defRPr sz="2456"/>
            </a:lvl2pPr>
            <a:lvl3pPr marL="801929" indent="0">
              <a:buNone/>
              <a:defRPr sz="2105"/>
            </a:lvl3pPr>
            <a:lvl4pPr marL="1202893" indent="0">
              <a:buNone/>
              <a:defRPr sz="1754"/>
            </a:lvl4pPr>
            <a:lvl5pPr marL="1603858" indent="0">
              <a:buNone/>
              <a:defRPr sz="1754"/>
            </a:lvl5pPr>
            <a:lvl6pPr marL="2004822" indent="0">
              <a:buNone/>
              <a:defRPr sz="1754"/>
            </a:lvl6pPr>
            <a:lvl7pPr marL="2405786" indent="0">
              <a:buNone/>
              <a:defRPr sz="1754"/>
            </a:lvl7pPr>
            <a:lvl8pPr marL="2806751" indent="0">
              <a:buNone/>
              <a:defRPr sz="1754"/>
            </a:lvl8pPr>
            <a:lvl9pPr marL="3207715" indent="0">
              <a:buNone/>
              <a:defRPr sz="17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057400"/>
            <a:ext cx="3448388" cy="3811588"/>
          </a:xfrm>
        </p:spPr>
        <p:txBody>
          <a:bodyPr/>
          <a:lstStyle>
            <a:lvl1pPr marL="0" indent="0">
              <a:buNone/>
              <a:defRPr sz="1403"/>
            </a:lvl1pPr>
            <a:lvl2pPr marL="400964" indent="0">
              <a:buNone/>
              <a:defRPr sz="1228"/>
            </a:lvl2pPr>
            <a:lvl3pPr marL="801929" indent="0">
              <a:buNone/>
              <a:defRPr sz="1052"/>
            </a:lvl3pPr>
            <a:lvl4pPr marL="1202893" indent="0">
              <a:buNone/>
              <a:defRPr sz="877"/>
            </a:lvl4pPr>
            <a:lvl5pPr marL="1603858" indent="0">
              <a:buNone/>
              <a:defRPr sz="877"/>
            </a:lvl5pPr>
            <a:lvl6pPr marL="2004822" indent="0">
              <a:buNone/>
              <a:defRPr sz="877"/>
            </a:lvl6pPr>
            <a:lvl7pPr marL="2405786" indent="0">
              <a:buNone/>
              <a:defRPr sz="877"/>
            </a:lvl7pPr>
            <a:lvl8pPr marL="2806751" indent="0">
              <a:buNone/>
              <a:defRPr sz="877"/>
            </a:lvl8pPr>
            <a:lvl9pPr marL="3207715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D36D-00F0-4BD0-8893-A47156DBA55C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65126"/>
            <a:ext cx="92216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825625"/>
            <a:ext cx="92216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356351"/>
            <a:ext cx="240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EBB8-1923-43B7-8F0C-544887425E5C}" type="datetime1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356351"/>
            <a:ext cx="3608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356351"/>
            <a:ext cx="2405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C28-DD93-4226-B80D-2A08B6309C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801929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482" indent="-200482" algn="l" defTabSz="801929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44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411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375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340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304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269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233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197" indent="-200482" algn="l" defTabSz="801929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801929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E555EA34-1E7D-F223-FE26-097011036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91813" cy="6990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BC80A48-C0AD-BAAB-3CAB-697E0CB8C72F}"/>
              </a:ext>
            </a:extLst>
          </p:cNvPr>
          <p:cNvSpPr/>
          <p:nvPr/>
        </p:nvSpPr>
        <p:spPr>
          <a:xfrm>
            <a:off x="-1" y="0"/>
            <a:ext cx="10691814" cy="6990334"/>
          </a:xfrm>
          <a:prstGeom prst="rect">
            <a:avLst/>
          </a:prstGeom>
          <a:solidFill>
            <a:schemeClr val="tx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80BB1-6BAA-C944-742A-E8DD40DC6172}"/>
              </a:ext>
            </a:extLst>
          </p:cNvPr>
          <p:cNvSpPr txBox="1"/>
          <p:nvPr/>
        </p:nvSpPr>
        <p:spPr>
          <a:xfrm>
            <a:off x="2840793" y="4267857"/>
            <a:ext cx="493878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청년 </a:t>
            </a:r>
            <a:r>
              <a:rPr lang="en-US" altLang="ko-KR" sz="1600" b="1" dirty="0" err="1">
                <a:solidFill>
                  <a:schemeClr val="bg1"/>
                </a:solidFill>
              </a:rPr>
              <a:t>AI·BigData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아카데미 </a:t>
            </a:r>
            <a:r>
              <a:rPr lang="en-US" altLang="ko-KR" sz="1600" b="1" dirty="0">
                <a:solidFill>
                  <a:schemeClr val="bg1"/>
                </a:solidFill>
              </a:rPr>
              <a:t>18</a:t>
            </a:r>
            <a:r>
              <a:rPr lang="ko-KR" altLang="en-US" sz="1600" b="1" dirty="0">
                <a:solidFill>
                  <a:schemeClr val="bg1"/>
                </a:solidFill>
              </a:rPr>
              <a:t>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r>
              <a:rPr lang="ko-KR" altLang="en-US" sz="1600" b="1" dirty="0">
                <a:solidFill>
                  <a:schemeClr val="bg1"/>
                </a:solidFill>
              </a:rPr>
              <a:t>반 </a:t>
            </a:r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  <a:r>
              <a:rPr lang="ko-KR" altLang="en-US" sz="1600" b="1" dirty="0">
                <a:solidFill>
                  <a:schemeClr val="bg1"/>
                </a:solidFill>
              </a:rPr>
              <a:t>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endParaRPr lang="en-US" altLang="ko-KR" sz="3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05B3-3C58-C59D-EE50-F95459A5E9AF}"/>
              </a:ext>
            </a:extLst>
          </p:cNvPr>
          <p:cNvSpPr txBox="1"/>
          <p:nvPr/>
        </p:nvSpPr>
        <p:spPr>
          <a:xfrm>
            <a:off x="1577083" y="2660086"/>
            <a:ext cx="7542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  <a:ea typeface="G마켓 산스 TTF Bold" panose="02000000000000000000" pitchFamily="2" charset="-127"/>
              </a:rPr>
              <a:t>반도체공정 </a:t>
            </a:r>
            <a:r>
              <a:rPr lang="ko-KR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G마켓 산스 TTF Bold" panose="02000000000000000000" pitchFamily="2" charset="-127"/>
              </a:rPr>
              <a:t>운전조건 최적화 </a:t>
            </a:r>
            <a:r>
              <a:rPr lang="ko-KR" altLang="en-US" sz="3600" b="1" dirty="0">
                <a:solidFill>
                  <a:schemeClr val="bg1"/>
                </a:solidFill>
                <a:latin typeface="+mj-lt"/>
                <a:ea typeface="G마켓 산스 TTF Bold" panose="02000000000000000000" pitchFamily="2" charset="-127"/>
              </a:rPr>
              <a:t>및 </a:t>
            </a:r>
            <a:endParaRPr lang="en-US" altLang="ko-KR" sz="3600" b="1" dirty="0">
              <a:solidFill>
                <a:schemeClr val="bg1"/>
              </a:solidFill>
              <a:latin typeface="+mj-lt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G마켓 산스 TTF Bold" panose="02000000000000000000" pitchFamily="2" charset="-127"/>
              </a:rPr>
              <a:t>모니터링체계</a:t>
            </a:r>
            <a:r>
              <a:rPr lang="ko-KR" altLang="en-US" sz="3600" b="1" dirty="0">
                <a:solidFill>
                  <a:schemeClr val="bg1"/>
                </a:solidFill>
                <a:latin typeface="+mj-lt"/>
                <a:ea typeface="G마켓 산스 TTF Bold" panose="02000000000000000000" pitchFamily="2" charset="-127"/>
              </a:rPr>
              <a:t> 구축으로 </a:t>
            </a:r>
            <a:r>
              <a:rPr lang="ko-KR" altLang="en-US" sz="3600" b="1" dirty="0" err="1">
                <a:solidFill>
                  <a:schemeClr val="bg1"/>
                </a:solidFill>
                <a:latin typeface="+mj-lt"/>
                <a:ea typeface="G마켓 산스 TTF Bold" panose="02000000000000000000" pitchFamily="2" charset="-127"/>
              </a:rPr>
              <a:t>실수율</a:t>
            </a:r>
            <a:r>
              <a:rPr lang="ko-KR" altLang="en-US" sz="3600" b="1" dirty="0">
                <a:solidFill>
                  <a:schemeClr val="bg1"/>
                </a:solidFill>
                <a:latin typeface="+mj-lt"/>
                <a:ea typeface="G마켓 산스 TTF Bold" panose="02000000000000000000" pitchFamily="2" charset="-127"/>
              </a:rPr>
              <a:t> 향상</a:t>
            </a:r>
            <a:endParaRPr lang="en-US" altLang="ko-KR" sz="3600" b="1" dirty="0">
              <a:solidFill>
                <a:schemeClr val="bg1"/>
              </a:solidFill>
              <a:latin typeface="+mj-lt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5415C7-47C3-F403-2F6F-A91064D6F70B}"/>
              </a:ext>
            </a:extLst>
          </p:cNvPr>
          <p:cNvCxnSpPr>
            <a:cxnSpLocks/>
          </p:cNvCxnSpPr>
          <p:nvPr/>
        </p:nvCxnSpPr>
        <p:spPr>
          <a:xfrm>
            <a:off x="9119746" y="4935556"/>
            <a:ext cx="13715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8CD52D-79CD-7304-4479-7C3F345762BD}"/>
              </a:ext>
            </a:extLst>
          </p:cNvPr>
          <p:cNvCxnSpPr>
            <a:cxnSpLocks/>
          </p:cNvCxnSpPr>
          <p:nvPr/>
        </p:nvCxnSpPr>
        <p:spPr>
          <a:xfrm>
            <a:off x="4410188" y="4073299"/>
            <a:ext cx="180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F6835-5263-89A4-02E1-C85AD1101A92}"/>
              </a:ext>
            </a:extLst>
          </p:cNvPr>
          <p:cNvSpPr/>
          <p:nvPr/>
        </p:nvSpPr>
        <p:spPr>
          <a:xfrm>
            <a:off x="186838" y="212140"/>
            <a:ext cx="10290765" cy="656605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0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428D16-D0F8-B6B2-D7E1-4F4078DA679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211C0D-F124-76FF-9F61-9164E7832BDA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04.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데이터수집계획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FF4FA03-C32D-BDF7-E465-00BEE294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17191"/>
              </p:ext>
            </p:extLst>
          </p:nvPr>
        </p:nvGraphicFramePr>
        <p:xfrm>
          <a:off x="815655" y="1262235"/>
          <a:ext cx="9514099" cy="490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318">
                  <a:extLst>
                    <a:ext uri="{9D8B030D-6E8A-4147-A177-3AD203B41FA5}">
                      <a16:colId xmlns:a16="http://schemas.microsoft.com/office/drawing/2014/main" val="1556621856"/>
                    </a:ext>
                  </a:extLst>
                </a:gridCol>
                <a:gridCol w="1234927">
                  <a:extLst>
                    <a:ext uri="{9D8B030D-6E8A-4147-A177-3AD203B41FA5}">
                      <a16:colId xmlns:a16="http://schemas.microsoft.com/office/drawing/2014/main" val="168295791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2965223408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759759901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93702209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96120331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01278747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359621687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623850637"/>
                    </a:ext>
                  </a:extLst>
                </a:gridCol>
              </a:tblGrid>
              <a:tr h="420386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잠재 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데이터수집계획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63697"/>
                  </a:ext>
                </a:extLst>
              </a:tr>
              <a:tr h="42038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데이터명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발생주기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수집방법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수집가능성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9999"/>
                  </a:ext>
                </a:extLst>
              </a:tr>
              <a:tr h="42038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산화 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공정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공정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범주형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89895"/>
                  </a:ext>
                </a:extLst>
              </a:tr>
              <a:tr h="5531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수증기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 err="1"/>
                        <a:t>투여량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H20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WET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81479"/>
                  </a:ext>
                </a:extLst>
              </a:tr>
              <a:tr h="5531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산소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O2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DRY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16606"/>
                  </a:ext>
                </a:extLst>
              </a:tr>
              <a:tr h="4203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dirty="0"/>
                        <a:t>Oxi Temp</a:t>
                      </a:r>
                      <a:endParaRPr lang="ko-KR" altLang="en-US" sz="1100" b="0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i="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Oxidation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계측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센서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19380"/>
                  </a:ext>
                </a:extLst>
              </a:tr>
              <a:tr h="420386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포토 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레이저 파장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UV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Expose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9601"/>
                  </a:ext>
                </a:extLst>
              </a:tr>
              <a:tr h="4203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</a:rPr>
                        <a:t>Bake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Bake Time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altLang="ko-KR" sz="1100" b="0" i="0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79842"/>
                  </a:ext>
                </a:extLst>
              </a:tr>
              <a:tr h="4203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Softbake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i="0" dirty="0">
                          <a:solidFill>
                            <a:schemeClr val="tx1"/>
                          </a:solidFill>
                        </a:rPr>
                        <a:t>Bake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Bake Temp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계측 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센서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06610"/>
                  </a:ext>
                </a:extLst>
              </a:tr>
              <a:tr h="4203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PR(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포토레지스트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투여 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감광액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투여량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PR Value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16284"/>
                  </a:ext>
                </a:extLst>
              </a:tr>
              <a:tr h="42038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HMDS N2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투여 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질소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투여량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HMDS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포토 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1 cycle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시스템데이터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</a:rPr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62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93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428D16-D0F8-B6B2-D7E1-4F4078DA679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211C0D-F124-76FF-9F61-9164E7832BDA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04.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데이터수집계획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08BAC216-D48E-3E63-9FC8-E70257F4C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4787"/>
              </p:ext>
            </p:extLst>
          </p:nvPr>
        </p:nvGraphicFramePr>
        <p:xfrm>
          <a:off x="588857" y="1506126"/>
          <a:ext cx="9514098" cy="442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22">
                  <a:extLst>
                    <a:ext uri="{9D8B030D-6E8A-4147-A177-3AD203B41FA5}">
                      <a16:colId xmlns:a16="http://schemas.microsoft.com/office/drawing/2014/main" val="155662185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271173845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2965223408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759759901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937022096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96120331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1012787479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359621687"/>
                    </a:ext>
                  </a:extLst>
                </a:gridCol>
                <a:gridCol w="1057122">
                  <a:extLst>
                    <a:ext uri="{9D8B030D-6E8A-4147-A177-3AD203B41FA5}">
                      <a16:colId xmlns:a16="http://schemas.microsoft.com/office/drawing/2014/main" val="3623850637"/>
                    </a:ext>
                  </a:extLst>
                </a:gridCol>
              </a:tblGrid>
              <a:tr h="427109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3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300" dirty="0">
                          <a:solidFill>
                            <a:schemeClr val="bg1"/>
                          </a:solidFill>
                        </a:rPr>
                        <a:t>잠재 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데이터수집계획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63697"/>
                  </a:ext>
                </a:extLst>
              </a:tr>
              <a:tr h="42710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데이터명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속성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발생주기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수집방법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수집가능성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</a:rPr>
                        <a:t>주요특성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479999"/>
                  </a:ext>
                </a:extLst>
              </a:tr>
              <a:tr h="42710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삭각</a:t>
                      </a:r>
                      <a:r>
                        <a:rPr lang="ko-KR" altLang="en-US" sz="1200" b="1" dirty="0"/>
                        <a:t> 공정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절단재료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Material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범주형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괌강 용액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ko-KR" altLang="en-US" sz="1100"/>
                        <a:t>분류 확인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자동측정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89895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플라즈마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생성 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Plasma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시스템입력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전력계측기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 측정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81479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선택도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Selectivity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ECTH Cycle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시스템입력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자동측정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316606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공정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ETCH Temp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 ECTH Cycle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공정온도계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센서 필요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919380"/>
                  </a:ext>
                </a:extLst>
              </a:tr>
              <a:tr h="4271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박막 공정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r>
                        <a:rPr lang="ko-KR" altLang="en-US" sz="1200" b="1" dirty="0"/>
                        <a:t>분 후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ko-KR" altLang="en-US" sz="1200" b="1" dirty="0"/>
                        <a:t>박막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Thin Film 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9601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20</a:t>
                      </a:r>
                      <a:r>
                        <a:rPr lang="ko-KR" altLang="en-US" sz="1200" b="1" dirty="0"/>
                        <a:t>분 후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박막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Thin Film 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화학식계산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79842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30</a:t>
                      </a:r>
                      <a:r>
                        <a:rPr lang="ko-KR" altLang="en-US" sz="1200" b="1" dirty="0"/>
                        <a:t>분 후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박막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Thin Film 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06610"/>
                  </a:ext>
                </a:extLst>
              </a:tr>
              <a:tr h="4271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40</a:t>
                      </a:r>
                      <a:r>
                        <a:rPr lang="ko-KR" altLang="en-US" sz="1200" b="1" dirty="0"/>
                        <a:t>분 후</a:t>
                      </a: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박막 두께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Thin Film 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연속형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/>
                        <a:t>웨이퍼별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화학식계산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/>
                        <a:t>계산값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1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2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B9F05FE-1C98-283B-19A9-F1AA225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97144"/>
              </p:ext>
            </p:extLst>
          </p:nvPr>
        </p:nvGraphicFramePr>
        <p:xfrm>
          <a:off x="1020462" y="1666324"/>
          <a:ext cx="8652476" cy="39209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568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1408423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1730495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  <a:gridCol w="1730495">
                  <a:extLst>
                    <a:ext uri="{9D8B030D-6E8A-4147-A177-3AD203B41FA5}">
                      <a16:colId xmlns:a16="http://schemas.microsoft.com/office/drawing/2014/main" val="1989415390"/>
                    </a:ext>
                  </a:extLst>
                </a:gridCol>
                <a:gridCol w="1730495">
                  <a:extLst>
                    <a:ext uri="{9D8B030D-6E8A-4147-A177-3AD203B41FA5}">
                      <a16:colId xmlns:a16="http://schemas.microsoft.com/office/drawing/2014/main" val="2907227904"/>
                    </a:ext>
                  </a:extLst>
                </a:gridCol>
              </a:tblGrid>
              <a:tr h="302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잠재원인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중요도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분석가능성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합계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선정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lt"/>
                        </a:rPr>
                        <a:t>Oxidation</a:t>
                      </a:r>
                      <a:r>
                        <a:rPr lang="ko-KR" altLang="en-US" sz="1100" b="1" dirty="0">
                          <a:latin typeface="+mj-lt"/>
                        </a:rPr>
                        <a:t> 방식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lt"/>
                        </a:rPr>
                        <a:t>WET</a:t>
                      </a:r>
                      <a:r>
                        <a:rPr lang="ko-KR" altLang="en-US" sz="1100" b="1" dirty="0">
                          <a:latin typeface="+mj-lt"/>
                        </a:rPr>
                        <a:t>공정 </a:t>
                      </a:r>
                      <a:r>
                        <a:rPr lang="en-US" altLang="ko-KR" sz="1100" b="1" dirty="0">
                          <a:latin typeface="+mj-lt"/>
                        </a:rPr>
                        <a:t>H2O </a:t>
                      </a:r>
                      <a:r>
                        <a:rPr lang="ko-KR" altLang="en-US" sz="1100" b="1" dirty="0" err="1">
                          <a:latin typeface="+mj-lt"/>
                        </a:rPr>
                        <a:t>투여량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lt"/>
                        </a:rPr>
                        <a:t>DRY</a:t>
                      </a:r>
                      <a:r>
                        <a:rPr lang="ko-KR" altLang="en-US" sz="1100" b="1" dirty="0">
                          <a:latin typeface="+mj-lt"/>
                        </a:rPr>
                        <a:t>공정 </a:t>
                      </a:r>
                      <a:r>
                        <a:rPr lang="en-US" altLang="ko-KR" sz="1100" b="1" dirty="0">
                          <a:latin typeface="+mj-lt"/>
                        </a:rPr>
                        <a:t>O2 </a:t>
                      </a:r>
                      <a:r>
                        <a:rPr lang="ko-KR" altLang="en-US" sz="1100" b="1" dirty="0" err="1">
                          <a:latin typeface="+mj-lt"/>
                        </a:rPr>
                        <a:t>투여량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lt"/>
                        </a:rPr>
                        <a:t>공정 별 시간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lt"/>
                        </a:rPr>
                        <a:t>공정 별 압력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18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lt"/>
                        </a:rPr>
                        <a:t>공정 별 온도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18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069383845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+mj-lt"/>
                        </a:rPr>
                        <a:t>회전스핀속도</a:t>
                      </a:r>
                      <a:r>
                        <a:rPr lang="en-US" altLang="ko-KR" sz="1100" b="1" dirty="0">
                          <a:latin typeface="+mj-lt"/>
                        </a:rPr>
                        <a:t>(ppm)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110882429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lt"/>
                        </a:rPr>
                        <a:t>UV Laser </a:t>
                      </a:r>
                      <a:r>
                        <a:rPr lang="ko-KR" altLang="en-US" sz="1100" b="1" dirty="0">
                          <a:latin typeface="+mj-lt"/>
                        </a:rPr>
                        <a:t>파장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18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127219847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j-lt"/>
                        </a:rPr>
                        <a:t>식각속도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6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011136416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lt"/>
                        </a:rPr>
                        <a:t>Etching </a:t>
                      </a:r>
                      <a:r>
                        <a:rPr lang="ko-KR" altLang="en-US" sz="1100" b="1" dirty="0">
                          <a:latin typeface="+mj-lt"/>
                        </a:rPr>
                        <a:t>비율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18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178197647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lt"/>
                        </a:rPr>
                        <a:t>이온 주입량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119437957"/>
                  </a:ext>
                </a:extLst>
              </a:tr>
              <a:tr h="30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lt"/>
                        </a:rPr>
                        <a:t>플라즈마 에너지</a:t>
                      </a: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9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3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12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O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88804585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428D16-D0F8-B6B2-D7E1-4F4078DA679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211C0D-F124-76FF-9F61-9164E7832BDA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05.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잠재원인도출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6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297204-11A3-B9D9-DA94-EBE1A30DDE52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DB5A1-DCF8-C06D-7402-9EFA62DB45A0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06.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분석계획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4F34C3D1-BFD7-0B8F-7CD5-29382BC76F4C}"/>
              </a:ext>
            </a:extLst>
          </p:cNvPr>
          <p:cNvGraphicFramePr>
            <a:graphicFrameLocks noGrp="1"/>
          </p:cNvGraphicFramePr>
          <p:nvPr/>
        </p:nvGraphicFramePr>
        <p:xfrm>
          <a:off x="317203" y="1217864"/>
          <a:ext cx="9985970" cy="5485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38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1774146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1913629">
                  <a:extLst>
                    <a:ext uri="{9D8B030D-6E8A-4147-A177-3AD203B41FA5}">
                      <a16:colId xmlns:a16="http://schemas.microsoft.com/office/drawing/2014/main" val="3128324839"/>
                    </a:ext>
                  </a:extLst>
                </a:gridCol>
                <a:gridCol w="3328657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</a:tblGrid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주요내용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925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전체 변수의 분포 특성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히스토그램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투입에너지 등 연속형 변수에 대한 분포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889035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Boxplot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투입에너지 등 연속형 변수의 이상치 확인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결측치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대체 및 제거 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23888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Pie chart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범주형 변수에 대한 비율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19111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22879"/>
                  </a:ext>
                </a:extLst>
              </a:tr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변수 상관관계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Pairplot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히트맵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변수 간 선형성 및 상관관계 파악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710743"/>
                  </a:ext>
                </a:extLst>
              </a:tr>
              <a:tr h="3912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Path</a:t>
                      </a:r>
                      <a:r>
                        <a:rPr lang="ko-KR" altLang="en-US" sz="1000" b="1" dirty="0"/>
                        <a:t>별 공정 안정화</a:t>
                      </a:r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관리도</a:t>
                      </a:r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별 공정의 안정성 확인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카이제곱</a:t>
                      </a:r>
                      <a:r>
                        <a:rPr lang="ko-KR" altLang="en-US" sz="1000" dirty="0"/>
                        <a:t> 검정</a:t>
                      </a:r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와 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의 불량품 수 차이 검정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Barplot</a:t>
                      </a:r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와 안정한 </a:t>
                      </a:r>
                      <a:r>
                        <a:rPr lang="en-US" altLang="ko-KR" sz="1000" dirty="0"/>
                        <a:t>path</a:t>
                      </a:r>
                      <a:r>
                        <a:rPr lang="ko-KR" altLang="en-US" sz="1000" dirty="0"/>
                        <a:t>의 불량품 수 차이 시각화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39129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실시간 모니터링</a:t>
                      </a:r>
                    </a:p>
                  </a:txBody>
                  <a:tcPr marL="80189" marR="80189" marT="40094" marB="4009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Boxplot</a:t>
                      </a:r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불량과 양품의 분포 차이 시각화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최적구간 선정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연속형</a:t>
                      </a:r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 sample t-test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Controllable</a:t>
                      </a:r>
                      <a:r>
                        <a:rPr lang="ko-KR" altLang="en-US" sz="1000" dirty="0"/>
                        <a:t>한 변수의 불량에 대한 영향 검정</a:t>
                      </a:r>
                      <a:endParaRPr lang="en-US" altLang="ko-KR" sz="1000" dirty="0"/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정규성 가정 만족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Man-Whitney U test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특정 </a:t>
                      </a:r>
                      <a:r>
                        <a:rPr lang="en-US" altLang="ko-KR" sz="1000" dirty="0"/>
                        <a:t>Controllable</a:t>
                      </a:r>
                      <a:r>
                        <a:rPr lang="ko-KR" altLang="en-US" sz="1000" dirty="0"/>
                        <a:t>한 변수의 데이터가 정규성을 만족하지 않을 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불량에 대한 영향 검정 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069383845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범주형</a:t>
                      </a:r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히트맵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변수의 범주별로 불량에 대한 영향 시각화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1110882429"/>
                  </a:ext>
                </a:extLst>
              </a:tr>
              <a:tr h="39129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marL="80189" marR="80189" marT="40094" marB="4009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0189" marR="80189" marT="40094" marB="4009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카이제곱검정</a:t>
                      </a:r>
                      <a:endParaRPr lang="ko-KR" altLang="en-US" sz="1000" dirty="0"/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변수의 </a:t>
                      </a:r>
                      <a:r>
                        <a:rPr lang="ko-KR" altLang="en-US" sz="1000" dirty="0" err="1"/>
                        <a:t>범주별</a:t>
                      </a:r>
                      <a:r>
                        <a:rPr lang="ko-KR" altLang="en-US" sz="1000" dirty="0"/>
                        <a:t> 불량에 대한 영향 검정</a:t>
                      </a:r>
                    </a:p>
                  </a:txBody>
                  <a:tcPr marL="80189" marR="80189" marT="40094" marB="40094" anchor="ctr"/>
                </a:tc>
                <a:extLst>
                  <a:ext uri="{0D108BD9-81ED-4DB2-BD59-A6C34878D82A}">
                    <a16:rowId xmlns:a16="http://schemas.microsoft.com/office/drawing/2014/main" val="402857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98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297204-11A3-B9D9-DA94-EBE1A30DDE52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DB5A1-DCF8-C06D-7402-9EFA62DB45A0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06.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분석계획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2F1B01DA-265F-EF02-007B-9E694F64DBBC}"/>
              </a:ext>
            </a:extLst>
          </p:cNvPr>
          <p:cNvGraphicFramePr>
            <a:graphicFrameLocks noGrp="1"/>
          </p:cNvGraphicFramePr>
          <p:nvPr/>
        </p:nvGraphicFramePr>
        <p:xfrm>
          <a:off x="352921" y="2019777"/>
          <a:ext cx="9985970" cy="3532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9538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3687775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3328657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</a:tblGrid>
              <a:tr h="39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주요내용</a:t>
                      </a: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39252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불량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양품 분류 모델 개발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Logistic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회귀분석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tc rowSpan="8">
                  <a:txBody>
                    <a:bodyPr/>
                    <a:lstStyle/>
                    <a:p>
                      <a:pPr marL="171450" indent="-1714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모델의 최적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Hyper Parameter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설정</a:t>
                      </a:r>
                      <a:br>
                        <a:rPr lang="en-US" altLang="ko-KR" sz="11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(Grid Search CV or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Randomized Search CV)</a:t>
                      </a:r>
                    </a:p>
                    <a:p>
                      <a:pPr marL="171450" indent="-171450" algn="ctr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분류 모델들의 성능 비교 후 최적 모델 선정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ctr" defTabSz="801929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주요변수 파악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889035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투입에너지 등 연속형 변수의 이상치 확인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결측치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대체 및 제거 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23888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범주형 변수에 대한 비율 확인</a:t>
                      </a: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319111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Gradient Boosting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299584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167533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530803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7062"/>
                  </a:ext>
                </a:extLst>
              </a:tr>
              <a:tr h="3925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5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7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297204-11A3-B9D9-DA94-EBE1A30DDE52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DB5A1-DCF8-C06D-7402-9EFA62DB45A0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07.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분석결과</a:t>
            </a:r>
            <a:r>
              <a:rPr lang="en-US" altLang="ko-KR" sz="1500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(</a:t>
            </a:r>
            <a:r>
              <a:rPr lang="ko-KR" altLang="en-US" sz="1500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공정개선 </a:t>
            </a:r>
            <a:r>
              <a:rPr lang="ko-KR" altLang="en-US" sz="1500" b="1" dirty="0" err="1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전처리</a:t>
            </a:r>
            <a:r>
              <a:rPr lang="en-US" altLang="ko-KR" sz="1500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1C043-F23C-E7A9-A364-1850747F64A5}"/>
              </a:ext>
            </a:extLst>
          </p:cNvPr>
          <p:cNvSpPr txBox="1"/>
          <p:nvPr/>
        </p:nvSpPr>
        <p:spPr>
          <a:xfrm>
            <a:off x="230899" y="1158142"/>
            <a:ext cx="1027601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관리도를 통한 공정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PATH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별 입력 이상치 발생율을 확인한 결과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PATH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에 따라 입력 이상치 발생이 증가함을 알 수 있었음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이에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PATH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분배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?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공정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 PATH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관리를 통한 공정 안정화가 필요 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2FAF2C-1108-AC97-EB38-AE41B9DC065B}"/>
              </a:ext>
            </a:extLst>
          </p:cNvPr>
          <p:cNvSpPr txBox="1"/>
          <p:nvPr/>
        </p:nvSpPr>
        <p:spPr>
          <a:xfrm>
            <a:off x="7674362" y="56186"/>
            <a:ext cx="3891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이상치를 제거하면 그만큼 파라미터 범위를 넓힐 수 </a:t>
            </a:r>
            <a:r>
              <a:rPr lang="ko-KR" altLang="en-US" dirty="0" err="1"/>
              <a:t>있는것</a:t>
            </a:r>
            <a:r>
              <a:rPr lang="ko-KR" altLang="en-US" dirty="0"/>
              <a:t>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13A683-7332-F6A8-B04F-24028ED76235}"/>
              </a:ext>
            </a:extLst>
          </p:cNvPr>
          <p:cNvGrpSpPr/>
          <p:nvPr/>
        </p:nvGrpSpPr>
        <p:grpSpPr>
          <a:xfrm>
            <a:off x="3140720" y="2001507"/>
            <a:ext cx="3505342" cy="4769531"/>
            <a:chOff x="6696493" y="1465918"/>
            <a:chExt cx="3505342" cy="476953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16C22E9-571E-DF7C-FEFF-EE7AB691E756}"/>
                </a:ext>
              </a:extLst>
            </p:cNvPr>
            <p:cNvGrpSpPr/>
            <p:nvPr/>
          </p:nvGrpSpPr>
          <p:grpSpPr>
            <a:xfrm>
              <a:off x="6696493" y="1465918"/>
              <a:ext cx="3505342" cy="4769531"/>
              <a:chOff x="3644124" y="731855"/>
              <a:chExt cx="3135931" cy="57655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C5AFF43-EA97-A60A-16A0-589B75169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7311" y="731855"/>
                <a:ext cx="3132744" cy="2882772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89EB8B5-8D06-D1C6-71AF-FBAE07074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124" y="3614625"/>
                <a:ext cx="3135931" cy="2882772"/>
              </a:xfrm>
              <a:prstGeom prst="rect">
                <a:avLst/>
              </a:prstGeom>
            </p:spPr>
          </p:pic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625CCD-B797-1BF5-7E26-6D8C7C26AB11}"/>
                </a:ext>
              </a:extLst>
            </p:cNvPr>
            <p:cNvSpPr txBox="1"/>
            <p:nvPr/>
          </p:nvSpPr>
          <p:spPr>
            <a:xfrm rot="16200000">
              <a:off x="6482653" y="2382905"/>
              <a:ext cx="797013" cy="369332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Spin3</a:t>
              </a:r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2A77CA-E399-9230-399E-9BD59ACD7232}"/>
                </a:ext>
              </a:extLst>
            </p:cNvPr>
            <p:cNvSpPr txBox="1"/>
            <p:nvPr/>
          </p:nvSpPr>
          <p:spPr>
            <a:xfrm rot="16200000">
              <a:off x="6237394" y="4797822"/>
              <a:ext cx="1287532" cy="369332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Oxid_time</a:t>
              </a:r>
              <a:endParaRPr lang="ko-KR" altLang="en-US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81CEBD7-8E6A-1830-9F54-D8178778ED2C}"/>
              </a:ext>
            </a:extLst>
          </p:cNvPr>
          <p:cNvSpPr txBox="1"/>
          <p:nvPr/>
        </p:nvSpPr>
        <p:spPr>
          <a:xfrm>
            <a:off x="582705" y="2288968"/>
            <a:ext cx="2977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Spin3 – p-value: 0.01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Spin1 – p-value: 0.31</a:t>
            </a:r>
          </a:p>
          <a:p>
            <a:endParaRPr lang="en-US" altLang="ko-KR" dirty="0"/>
          </a:p>
          <a:p>
            <a:r>
              <a:rPr lang="en-US" altLang="ko-KR" dirty="0"/>
              <a:t>Spin3 – p-value: 0.0</a:t>
            </a: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50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297204-11A3-B9D9-DA94-EBE1A30DDE52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DB5A1-DCF8-C06D-7402-9EFA62DB45A0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07.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분석결과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3E778-A4DA-4276-4AB0-D243248809CC}"/>
              </a:ext>
            </a:extLst>
          </p:cNvPr>
          <p:cNvSpPr txBox="1"/>
          <p:nvPr/>
        </p:nvSpPr>
        <p:spPr>
          <a:xfrm>
            <a:off x="230899" y="1158142"/>
            <a:ext cx="1027601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관리도를 통해 공정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PATH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별 이상치 발생율을 확인한 결과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PATH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에 따라 이상치 발생율이 다름을 알 수 있음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E848D4-DA30-1AA9-F9B6-A8EC7A73D092}"/>
              </a:ext>
            </a:extLst>
          </p:cNvPr>
          <p:cNvGrpSpPr/>
          <p:nvPr/>
        </p:nvGrpSpPr>
        <p:grpSpPr>
          <a:xfrm>
            <a:off x="912522" y="1828462"/>
            <a:ext cx="8866767" cy="2786392"/>
            <a:chOff x="912523" y="2152811"/>
            <a:chExt cx="8866767" cy="27863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08237A1-349A-5380-0FC2-604346333317}"/>
                </a:ext>
              </a:extLst>
            </p:cNvPr>
            <p:cNvGrpSpPr/>
            <p:nvPr/>
          </p:nvGrpSpPr>
          <p:grpSpPr>
            <a:xfrm>
              <a:off x="912523" y="2152811"/>
              <a:ext cx="8866767" cy="2472977"/>
              <a:chOff x="912523" y="2152811"/>
              <a:chExt cx="8866767" cy="247297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DFDB9FA-A006-A84F-FB7C-10533FCCFB87}"/>
                  </a:ext>
                </a:extLst>
              </p:cNvPr>
              <p:cNvSpPr/>
              <p:nvPr/>
            </p:nvSpPr>
            <p:spPr>
              <a:xfrm>
                <a:off x="912523" y="2343115"/>
                <a:ext cx="3944471" cy="2282673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04FC38F-3219-576F-5CDB-56D391A7F342}"/>
                  </a:ext>
                </a:extLst>
              </p:cNvPr>
              <p:cNvSpPr/>
              <p:nvPr/>
            </p:nvSpPr>
            <p:spPr>
              <a:xfrm>
                <a:off x="5834819" y="2343115"/>
                <a:ext cx="3944471" cy="2282673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D0545-3511-A449-18C6-E55BCF27AAC1}"/>
                  </a:ext>
                </a:extLst>
              </p:cNvPr>
              <p:cNvSpPr txBox="1"/>
              <p:nvPr/>
            </p:nvSpPr>
            <p:spPr>
              <a:xfrm>
                <a:off x="1362636" y="2158449"/>
                <a:ext cx="30390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PATH – 32122 C </a:t>
                </a:r>
                <a:r>
                  <a:rPr lang="ko-KR" altLang="en-US" dirty="0"/>
                  <a:t>관리도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C493D-7DCB-599B-F620-B02EE4076A81}"/>
                  </a:ext>
                </a:extLst>
              </p:cNvPr>
              <p:cNvSpPr txBox="1"/>
              <p:nvPr/>
            </p:nvSpPr>
            <p:spPr>
              <a:xfrm>
                <a:off x="6290142" y="2152811"/>
                <a:ext cx="303903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PATH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–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23222 C </a:t>
                </a:r>
                <a:r>
                  <a:rPr lang="ko-KR" altLang="en-US" dirty="0"/>
                  <a:t>관리도</a:t>
                </a:r>
              </a:p>
            </p:txBody>
          </p:sp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195C39C6-C807-2DCE-06AF-3B1C9475CC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731" y="2522143"/>
                <a:ext cx="3613810" cy="1688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D8C15DF6-5548-8C4B-A371-59B691D6E0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3291" y="2522143"/>
                <a:ext cx="3667526" cy="1688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79187-4C99-2A4C-C4B9-67CE80B37881}"/>
                </a:ext>
              </a:extLst>
            </p:cNvPr>
            <p:cNvSpPr txBox="1"/>
            <p:nvPr/>
          </p:nvSpPr>
          <p:spPr>
            <a:xfrm>
              <a:off x="1362118" y="4384002"/>
              <a:ext cx="30390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/>
                <a:t>관리한계선 이탈 이상치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개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상대적으로 안정적</a:t>
              </a:r>
              <a:endParaRPr lang="en-US" altLang="ko-KR" sz="13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F2B007-4A3C-B21F-EC5E-E93DB4991CA1}"/>
                </a:ext>
              </a:extLst>
            </p:cNvPr>
            <p:cNvSpPr txBox="1"/>
            <p:nvPr/>
          </p:nvSpPr>
          <p:spPr>
            <a:xfrm>
              <a:off x="6287536" y="4446760"/>
              <a:ext cx="303903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/>
                <a:t>관리한계선 이탈 이상치 </a:t>
              </a:r>
              <a:r>
                <a:rPr lang="en-US" altLang="ko-KR" sz="1300" dirty="0"/>
                <a:t>18</a:t>
              </a:r>
              <a:r>
                <a:rPr lang="ko-KR" altLang="en-US" sz="1300" dirty="0"/>
                <a:t>개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상대적으로 불안정</a:t>
              </a:r>
              <a:endParaRPr lang="en-US" altLang="ko-KR" sz="13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D61F690-B0FD-E4F3-9236-82DCFF2D6D7D}"/>
              </a:ext>
            </a:extLst>
          </p:cNvPr>
          <p:cNvSpPr txBox="1"/>
          <p:nvPr/>
        </p:nvSpPr>
        <p:spPr>
          <a:xfrm>
            <a:off x="415803" y="6116621"/>
            <a:ext cx="1027601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26"/>
              </a:spcBef>
            </a:pP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C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관리도를 보고 관리한계선을 벗어난 이상치 수를 기준으로 안정적인 공정과 불안정한 공정 선별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59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FC3DE-3385-C1A4-AB47-5F7E316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297204-11A3-B9D9-DA94-EBE1A30DDE52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DB5A1-DCF8-C06D-7402-9EFA62DB45A0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08.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개선안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3E778-A4DA-4276-4AB0-D243248809CC}"/>
              </a:ext>
            </a:extLst>
          </p:cNvPr>
          <p:cNvSpPr txBox="1"/>
          <p:nvPr/>
        </p:nvSpPr>
        <p:spPr>
          <a:xfrm>
            <a:off x="230899" y="1158142"/>
            <a:ext cx="1027601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제작한 공정 </a:t>
            </a: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수율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개선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실시간 모니터링 프로그램을 통해 공정별 이상치 예방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부하 관리를 통하여 불량률 저감과 매출 하락 방지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122DCDE-79B1-8B0A-2259-A03BCF2B52FB}"/>
              </a:ext>
            </a:extLst>
          </p:cNvPr>
          <p:cNvGrpSpPr/>
          <p:nvPr/>
        </p:nvGrpSpPr>
        <p:grpSpPr>
          <a:xfrm>
            <a:off x="404990" y="1893521"/>
            <a:ext cx="4491318" cy="4684043"/>
            <a:chOff x="404990" y="1893521"/>
            <a:chExt cx="4491318" cy="4684043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9DD53B8-96F8-3161-9FA9-6497DFDE5F19}"/>
                </a:ext>
              </a:extLst>
            </p:cNvPr>
            <p:cNvGrpSpPr/>
            <p:nvPr/>
          </p:nvGrpSpPr>
          <p:grpSpPr>
            <a:xfrm>
              <a:off x="404990" y="1893521"/>
              <a:ext cx="4491318" cy="4684043"/>
              <a:chOff x="404990" y="1893521"/>
              <a:chExt cx="4491318" cy="468404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793BD24-EB4A-911F-6A84-D9408FA7EBC6}"/>
                  </a:ext>
                </a:extLst>
              </p:cNvPr>
              <p:cNvSpPr/>
              <p:nvPr/>
            </p:nvSpPr>
            <p:spPr>
              <a:xfrm>
                <a:off x="404990" y="2030123"/>
                <a:ext cx="4491318" cy="4547441"/>
              </a:xfrm>
              <a:prstGeom prst="round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9D9418-AF77-E7BA-4C77-F2F6584D5707}"/>
                  </a:ext>
                </a:extLst>
              </p:cNvPr>
              <p:cNvSpPr txBox="1"/>
              <p:nvPr/>
            </p:nvSpPr>
            <p:spPr>
              <a:xfrm>
                <a:off x="1082185" y="1893521"/>
                <a:ext cx="3164541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공정 개선 모니터링 프로그램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488ABFAC-E3D2-7F19-0F0B-ACCFF9720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86" y="5053015"/>
              <a:ext cx="339780" cy="478209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9D64EE7-E7A1-1116-5B44-A524E37C08BD}"/>
                </a:ext>
              </a:extLst>
            </p:cNvPr>
            <p:cNvSpPr/>
            <p:nvPr/>
          </p:nvSpPr>
          <p:spPr>
            <a:xfrm>
              <a:off x="636727" y="4064385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BCD65C8-553B-6E5A-73E3-CC053146B729}"/>
                </a:ext>
              </a:extLst>
            </p:cNvPr>
            <p:cNvSpPr/>
            <p:nvPr/>
          </p:nvSpPr>
          <p:spPr>
            <a:xfrm>
              <a:off x="726256" y="4147466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산화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E8F616B-B517-D882-F9A9-8D51F5C1D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339" y="3428571"/>
              <a:ext cx="342813" cy="518614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DAA63BD-76E6-63E7-DD1B-33BC8502EA85}"/>
                </a:ext>
              </a:extLst>
            </p:cNvPr>
            <p:cNvSpPr/>
            <p:nvPr/>
          </p:nvSpPr>
          <p:spPr>
            <a:xfrm>
              <a:off x="1371115" y="2647198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2E503ED-B88E-99C2-5C9D-C1ECCC61FA28}"/>
                </a:ext>
              </a:extLst>
            </p:cNvPr>
            <p:cNvSpPr/>
            <p:nvPr/>
          </p:nvSpPr>
          <p:spPr>
            <a:xfrm>
              <a:off x="1460644" y="2730279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포토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1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3AE8CC4-FA19-896C-4039-646F94B02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9180" y="2748953"/>
              <a:ext cx="642938" cy="190500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ED66E71-1FED-0BBC-C27C-2C57AF419495}"/>
                </a:ext>
              </a:extLst>
            </p:cNvPr>
            <p:cNvSpPr/>
            <p:nvPr/>
          </p:nvSpPr>
          <p:spPr>
            <a:xfrm>
              <a:off x="3036390" y="2637325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219B896-C3FE-B5DF-0864-971A4E791289}"/>
                </a:ext>
              </a:extLst>
            </p:cNvPr>
            <p:cNvSpPr/>
            <p:nvPr/>
          </p:nvSpPr>
          <p:spPr>
            <a:xfrm>
              <a:off x="3125919" y="2729371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포토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2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BAEFA91-F9D9-2AE5-252A-F68B7ED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9885" y="3433966"/>
              <a:ext cx="365948" cy="513220"/>
            </a:xfrm>
            <a:prstGeom prst="rect">
              <a:avLst/>
            </a:prstGeom>
          </p:spPr>
        </p:pic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9DE0789-2C66-11F2-2B56-4301192A35AD}"/>
                </a:ext>
              </a:extLst>
            </p:cNvPr>
            <p:cNvSpPr/>
            <p:nvPr/>
          </p:nvSpPr>
          <p:spPr>
            <a:xfrm>
              <a:off x="3740463" y="4026798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80C3CCE-673E-2B5E-7227-B442DB67ECB9}"/>
                </a:ext>
              </a:extLst>
            </p:cNvPr>
            <p:cNvSpPr/>
            <p:nvPr/>
          </p:nvSpPr>
          <p:spPr>
            <a:xfrm>
              <a:off x="3829992" y="4118844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식각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590DB31-0973-C734-43CA-8FBD83FA5389}"/>
                </a:ext>
              </a:extLst>
            </p:cNvPr>
            <p:cNvSpPr/>
            <p:nvPr/>
          </p:nvSpPr>
          <p:spPr>
            <a:xfrm>
              <a:off x="1371114" y="5426441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253080B-1D8E-9775-806D-EAA07650611E}"/>
                </a:ext>
              </a:extLst>
            </p:cNvPr>
            <p:cNvSpPr/>
            <p:nvPr/>
          </p:nvSpPr>
          <p:spPr>
            <a:xfrm>
              <a:off x="1460643" y="5509522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산화</a:t>
              </a: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FF1754B-058E-193E-3430-84C98CF033A7}"/>
                </a:ext>
              </a:extLst>
            </p:cNvPr>
            <p:cNvSpPr/>
            <p:nvPr/>
          </p:nvSpPr>
          <p:spPr>
            <a:xfrm>
              <a:off x="3033971" y="5416568"/>
              <a:ext cx="891989" cy="92991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947AC1B-79A0-75DE-9734-09A7543C844B}"/>
                </a:ext>
              </a:extLst>
            </p:cNvPr>
            <p:cNvSpPr/>
            <p:nvPr/>
          </p:nvSpPr>
          <p:spPr>
            <a:xfrm>
              <a:off x="3120027" y="5500557"/>
              <a:ext cx="730861" cy="76193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>
                  <a:solidFill>
                    <a:schemeClr val="tx1"/>
                  </a:solidFill>
                </a:rPr>
                <a:t>식각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A29B5D4-07F3-4A68-12BC-F3638974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6959" y="5050243"/>
              <a:ext cx="289529" cy="527202"/>
            </a:xfrm>
            <a:prstGeom prst="rect">
              <a:avLst/>
            </a:prstGeom>
          </p:spPr>
        </p:pic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07E7B3C-B03A-89BF-BCC5-1041B9AA48ED}"/>
                </a:ext>
              </a:extLst>
            </p:cNvPr>
            <p:cNvGrpSpPr/>
            <p:nvPr/>
          </p:nvGrpSpPr>
          <p:grpSpPr>
            <a:xfrm rot="2100501">
              <a:off x="2199517" y="5020454"/>
              <a:ext cx="109103" cy="401103"/>
              <a:chOff x="7055224" y="4956708"/>
              <a:chExt cx="215152" cy="744845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B9DE1ECA-60A5-AC15-F785-5C80F049685B}"/>
                  </a:ext>
                </a:extLst>
              </p:cNvPr>
              <p:cNvCxnSpPr/>
              <p:nvPr/>
            </p:nvCxnSpPr>
            <p:spPr>
              <a:xfrm flipV="1">
                <a:off x="7055224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8DC72E5-FD8B-C205-946A-FBC0A96C0D56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53E8A82-DD67-50C6-C549-A73CC78FE5B6}"/>
                </a:ext>
              </a:extLst>
            </p:cNvPr>
            <p:cNvSpPr/>
            <p:nvPr/>
          </p:nvSpPr>
          <p:spPr>
            <a:xfrm>
              <a:off x="2096953" y="3813264"/>
              <a:ext cx="1130772" cy="1202306"/>
            </a:xfrm>
            <a:prstGeom prst="ellipse">
              <a:avLst/>
            </a:prstGeom>
            <a:noFill/>
            <a:ln w="38100">
              <a:solidFill>
                <a:srgbClr val="E7BE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17940C4-A17E-E379-E198-CD5734D2E97A}"/>
                </a:ext>
              </a:extLst>
            </p:cNvPr>
            <p:cNvGrpSpPr/>
            <p:nvPr/>
          </p:nvGrpSpPr>
          <p:grpSpPr>
            <a:xfrm rot="19499499" flipH="1">
              <a:off x="3034803" y="5011382"/>
              <a:ext cx="130733" cy="370641"/>
              <a:chOff x="7055208" y="4956708"/>
              <a:chExt cx="215168" cy="744848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AA045CCE-2A99-ED0E-7C74-D5EF01389808}"/>
                  </a:ext>
                </a:extLst>
              </p:cNvPr>
              <p:cNvCxnSpPr/>
              <p:nvPr/>
            </p:nvCxnSpPr>
            <p:spPr>
              <a:xfrm flipV="1">
                <a:off x="7055208" y="4956711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2005920C-7688-90EF-66A6-796B07264E63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704F307-558A-82FD-2ABD-F81B2921C12B}"/>
                </a:ext>
              </a:extLst>
            </p:cNvPr>
            <p:cNvGrpSpPr/>
            <p:nvPr/>
          </p:nvGrpSpPr>
          <p:grpSpPr>
            <a:xfrm rot="16200000" flipH="1">
              <a:off x="3409212" y="4278653"/>
              <a:ext cx="130733" cy="370641"/>
              <a:chOff x="7055208" y="4956708"/>
              <a:chExt cx="215168" cy="744848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56A5370D-387D-4281-80AA-CDDE5694E461}"/>
                  </a:ext>
                </a:extLst>
              </p:cNvPr>
              <p:cNvCxnSpPr/>
              <p:nvPr/>
            </p:nvCxnSpPr>
            <p:spPr>
              <a:xfrm flipV="1">
                <a:off x="7055208" y="4956711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1C5EAF2F-8123-6555-0080-B8E7A129DF05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91C3A8A-63C2-873B-A32A-A5DD2C7FCD0B}"/>
                </a:ext>
              </a:extLst>
            </p:cNvPr>
            <p:cNvGrpSpPr/>
            <p:nvPr/>
          </p:nvGrpSpPr>
          <p:grpSpPr>
            <a:xfrm rot="16200000" flipH="1">
              <a:off x="1731671" y="4278653"/>
              <a:ext cx="130733" cy="370641"/>
              <a:chOff x="7055208" y="4956708"/>
              <a:chExt cx="215168" cy="744848"/>
            </a:xfrm>
          </p:grpSpPr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8105B3A0-7743-177B-4B50-B6C20F66D21A}"/>
                  </a:ext>
                </a:extLst>
              </p:cNvPr>
              <p:cNvCxnSpPr/>
              <p:nvPr/>
            </p:nvCxnSpPr>
            <p:spPr>
              <a:xfrm flipV="1">
                <a:off x="7055208" y="4956711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9A6CBE4A-B880-5841-E498-9CACE393C8B7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EC8AD17-1A4B-CDA7-6931-3535819A8087}"/>
                </a:ext>
              </a:extLst>
            </p:cNvPr>
            <p:cNvGrpSpPr/>
            <p:nvPr/>
          </p:nvGrpSpPr>
          <p:grpSpPr>
            <a:xfrm rot="13179026" flipH="1">
              <a:off x="2995280" y="3497153"/>
              <a:ext cx="130733" cy="370641"/>
              <a:chOff x="7055208" y="4956708"/>
              <a:chExt cx="215168" cy="744848"/>
            </a:xfrm>
          </p:grpSpPr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789C07E-D73B-5BC7-CD8A-DC4A25A310D3}"/>
                  </a:ext>
                </a:extLst>
              </p:cNvPr>
              <p:cNvCxnSpPr/>
              <p:nvPr/>
            </p:nvCxnSpPr>
            <p:spPr>
              <a:xfrm flipV="1">
                <a:off x="7055208" y="4956711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CC4E96B9-C14A-0DCA-5396-01143A8C3BDF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75F4721-1FD4-755E-BC1D-C764B85FF6C5}"/>
                </a:ext>
              </a:extLst>
            </p:cNvPr>
            <p:cNvGrpSpPr/>
            <p:nvPr/>
          </p:nvGrpSpPr>
          <p:grpSpPr>
            <a:xfrm rot="8420974">
              <a:off x="2179447" y="3487632"/>
              <a:ext cx="130733" cy="370641"/>
              <a:chOff x="7055208" y="4956708"/>
              <a:chExt cx="215168" cy="744848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A2FFE67D-1CBA-CE15-BE6E-2D53A063EE56}"/>
                  </a:ext>
                </a:extLst>
              </p:cNvPr>
              <p:cNvCxnSpPr/>
              <p:nvPr/>
            </p:nvCxnSpPr>
            <p:spPr>
              <a:xfrm flipV="1">
                <a:off x="7055208" y="4956711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84DFFA01-C25B-899E-D313-DC147A75169F}"/>
                  </a:ext>
                </a:extLst>
              </p:cNvPr>
              <p:cNvCxnSpPr/>
              <p:nvPr/>
            </p:nvCxnSpPr>
            <p:spPr>
              <a:xfrm>
                <a:off x="7270376" y="4956708"/>
                <a:ext cx="0" cy="744845"/>
              </a:xfrm>
              <a:prstGeom prst="straightConnector1">
                <a:avLst/>
              </a:prstGeom>
              <a:ln w="127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593744-73A0-86C0-FE0A-0C7EA4FFE611}"/>
                </a:ext>
              </a:extLst>
            </p:cNvPr>
            <p:cNvSpPr/>
            <p:nvPr/>
          </p:nvSpPr>
          <p:spPr>
            <a:xfrm>
              <a:off x="2176763" y="3894118"/>
              <a:ext cx="965702" cy="1032680"/>
            </a:xfrm>
            <a:prstGeom prst="ellipse">
              <a:avLst/>
            </a:prstGeom>
            <a:solidFill>
              <a:srgbClr val="E7BE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4635FF6-F960-B526-C29F-34A5A2C8FAC6}"/>
                </a:ext>
              </a:extLst>
            </p:cNvPr>
            <p:cNvSpPr txBox="1"/>
            <p:nvPr/>
          </p:nvSpPr>
          <p:spPr>
            <a:xfrm>
              <a:off x="2164797" y="4110835"/>
              <a:ext cx="9950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00" b="1" dirty="0">
                  <a:solidFill>
                    <a:srgbClr val="002060"/>
                  </a:solidFill>
                </a:rPr>
                <a:t>DB</a:t>
              </a:r>
            </a:p>
            <a:p>
              <a:pPr algn="ctr"/>
              <a:r>
                <a:rPr lang="en-US" altLang="ko-KR" sz="1300" b="1" dirty="0">
                  <a:solidFill>
                    <a:srgbClr val="002060"/>
                  </a:solidFill>
                </a:rPr>
                <a:t>Controller</a:t>
              </a:r>
              <a:endParaRPr lang="ko-KR" altLang="en-US" sz="13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4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4988747"/>
            <a:ext cx="10691813" cy="208824"/>
          </a:xfrm>
          <a:prstGeom prst="rect">
            <a:avLst/>
          </a:prstGeom>
          <a:solidFill>
            <a:srgbClr val="4B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sp>
        <p:nvSpPr>
          <p:cNvPr id="7" name="직사각형 6"/>
          <p:cNvSpPr/>
          <p:nvPr/>
        </p:nvSpPr>
        <p:spPr>
          <a:xfrm>
            <a:off x="-1" y="5191479"/>
            <a:ext cx="10691813" cy="1244593"/>
          </a:xfrm>
          <a:prstGeom prst="rect">
            <a:avLst/>
          </a:prstGeom>
          <a:solidFill>
            <a:srgbClr val="0B5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9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38380-5BEC-01E5-295D-269D8F7C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37" y="5191479"/>
            <a:ext cx="2238598" cy="1244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039A03-BDFE-B2B6-A09F-84FECF1795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62" y="716667"/>
            <a:ext cx="1514673" cy="3955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4DA368-28D1-9800-30A1-ADB8E7C2DCE4}"/>
              </a:ext>
            </a:extLst>
          </p:cNvPr>
          <p:cNvSpPr txBox="1"/>
          <p:nvPr/>
        </p:nvSpPr>
        <p:spPr>
          <a:xfrm>
            <a:off x="2984838" y="2483673"/>
            <a:ext cx="4722135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57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감사합니다</a:t>
            </a:r>
            <a:r>
              <a:rPr lang="en-US" altLang="ko-KR" sz="3157" b="1" dirty="0">
                <a:solidFill>
                  <a:srgbClr val="0B5A8B"/>
                </a:solidFill>
                <a:latin typeface="+mj-lt"/>
                <a:ea typeface="a옛날사진관5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en-US" sz="3157" b="1" dirty="0">
              <a:solidFill>
                <a:srgbClr val="0B5A8B"/>
              </a:solidFill>
              <a:latin typeface="+mj-lt"/>
              <a:ea typeface="a옛날사진관5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ECB986-E5AF-45B5-8814-F66448FF3F96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01.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추진배경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1A004F-9F43-4C10-01BF-BF33AF31B405}"/>
              </a:ext>
            </a:extLst>
          </p:cNvPr>
          <p:cNvSpPr txBox="1"/>
          <p:nvPr/>
        </p:nvSpPr>
        <p:spPr>
          <a:xfrm>
            <a:off x="230899" y="1158142"/>
            <a:ext cx="10276010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전세계 반도체 시장규모가 지속적으로 증가함에도 불구하고 </a:t>
            </a:r>
            <a:r>
              <a:rPr lang="ko-KR" altLang="en-US" sz="1700" b="1" dirty="0">
                <a:solidFill>
                  <a:srgbClr val="244C70"/>
                </a:solidFill>
                <a:latin typeface="+mj-lt"/>
              </a:rPr>
              <a:t>당사의 매출 상승률은 둔화됨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에 따라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526"/>
              </a:spcBef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  지속적인 경쟁력 확보를 위한 </a:t>
            </a:r>
            <a:r>
              <a:rPr lang="ko-KR" altLang="en-US" sz="1700" b="1" dirty="0">
                <a:solidFill>
                  <a:srgbClr val="244C70"/>
                </a:solidFill>
                <a:latin typeface="+mj-lt"/>
              </a:rPr>
              <a:t>품질 안정화 활동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필요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DA3C54B0-C2F7-D4B1-372D-101A8AD1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38765"/>
              </p:ext>
            </p:extLst>
          </p:nvPr>
        </p:nvGraphicFramePr>
        <p:xfrm>
          <a:off x="1755410" y="5404818"/>
          <a:ext cx="2703572" cy="33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93">
                  <a:extLst>
                    <a:ext uri="{9D8B030D-6E8A-4147-A177-3AD203B41FA5}">
                      <a16:colId xmlns:a16="http://schemas.microsoft.com/office/drawing/2014/main" val="277083005"/>
                    </a:ext>
                  </a:extLst>
                </a:gridCol>
                <a:gridCol w="675893">
                  <a:extLst>
                    <a:ext uri="{9D8B030D-6E8A-4147-A177-3AD203B41FA5}">
                      <a16:colId xmlns:a16="http://schemas.microsoft.com/office/drawing/2014/main" val="3738021164"/>
                    </a:ext>
                  </a:extLst>
                </a:gridCol>
                <a:gridCol w="675893">
                  <a:extLst>
                    <a:ext uri="{9D8B030D-6E8A-4147-A177-3AD203B41FA5}">
                      <a16:colId xmlns:a16="http://schemas.microsoft.com/office/drawing/2014/main" val="1400620308"/>
                    </a:ext>
                  </a:extLst>
                </a:gridCol>
                <a:gridCol w="675893">
                  <a:extLst>
                    <a:ext uri="{9D8B030D-6E8A-4147-A177-3AD203B41FA5}">
                      <a16:colId xmlns:a16="http://schemas.microsoft.com/office/drawing/2014/main" val="1089448192"/>
                    </a:ext>
                  </a:extLst>
                </a:gridCol>
              </a:tblGrid>
              <a:tr h="29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‘17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‘18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‘19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’20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502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8F9B3-2EB0-9C17-2126-390A64A0CE91}"/>
              </a:ext>
            </a:extLst>
          </p:cNvPr>
          <p:cNvSpPr/>
          <p:nvPr/>
        </p:nvSpPr>
        <p:spPr>
          <a:xfrm>
            <a:off x="1867279" y="4619042"/>
            <a:ext cx="434095" cy="774757"/>
          </a:xfrm>
          <a:prstGeom prst="rect">
            <a:avLst/>
          </a:prstGeom>
          <a:solidFill>
            <a:srgbClr val="CF6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18CAE3-C65E-F5C2-D3C3-89A2FE147C5C}"/>
              </a:ext>
            </a:extLst>
          </p:cNvPr>
          <p:cNvSpPr/>
          <p:nvPr/>
        </p:nvSpPr>
        <p:spPr>
          <a:xfrm>
            <a:off x="2543745" y="4244470"/>
            <a:ext cx="434095" cy="1149330"/>
          </a:xfrm>
          <a:prstGeom prst="rect">
            <a:avLst/>
          </a:prstGeom>
          <a:solidFill>
            <a:srgbClr val="CF6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8B18E1-40EB-DFC0-E23C-5ABD361769DC}"/>
              </a:ext>
            </a:extLst>
          </p:cNvPr>
          <p:cNvSpPr/>
          <p:nvPr/>
        </p:nvSpPr>
        <p:spPr>
          <a:xfrm>
            <a:off x="3229528" y="3770743"/>
            <a:ext cx="424780" cy="1623057"/>
          </a:xfrm>
          <a:prstGeom prst="rect">
            <a:avLst/>
          </a:prstGeom>
          <a:solidFill>
            <a:srgbClr val="CF6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743D5B5-78BF-A37E-190B-8D9E44723439}"/>
              </a:ext>
            </a:extLst>
          </p:cNvPr>
          <p:cNvSpPr/>
          <p:nvPr/>
        </p:nvSpPr>
        <p:spPr>
          <a:xfrm>
            <a:off x="3902001" y="3263968"/>
            <a:ext cx="424778" cy="2129833"/>
          </a:xfrm>
          <a:prstGeom prst="rect">
            <a:avLst/>
          </a:prstGeom>
          <a:solidFill>
            <a:srgbClr val="CF6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88062-46A0-7AE2-67BF-9F7F5BAE7E38}"/>
              </a:ext>
            </a:extLst>
          </p:cNvPr>
          <p:cNvSpPr txBox="1"/>
          <p:nvPr/>
        </p:nvSpPr>
        <p:spPr>
          <a:xfrm>
            <a:off x="2436998" y="3986712"/>
            <a:ext cx="660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9.635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1B4962-3DCC-4AC5-A830-2288763809B4}"/>
              </a:ext>
            </a:extLst>
          </p:cNvPr>
          <p:cNvSpPr txBox="1"/>
          <p:nvPr/>
        </p:nvSpPr>
        <p:spPr>
          <a:xfrm>
            <a:off x="1772767" y="4368706"/>
            <a:ext cx="617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6.611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3B20E-C323-5DF0-9508-748FEE09A08C}"/>
              </a:ext>
            </a:extLst>
          </p:cNvPr>
          <p:cNvSpPr txBox="1"/>
          <p:nvPr/>
        </p:nvSpPr>
        <p:spPr>
          <a:xfrm>
            <a:off x="3098869" y="3529115"/>
            <a:ext cx="684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12.865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74D51-05DB-E38D-67A4-8DAFD501B05E}"/>
              </a:ext>
            </a:extLst>
          </p:cNvPr>
          <p:cNvSpPr txBox="1"/>
          <p:nvPr/>
        </p:nvSpPr>
        <p:spPr>
          <a:xfrm>
            <a:off x="3792389" y="3013929"/>
            <a:ext cx="625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17.07</a:t>
            </a:r>
            <a:endParaRPr lang="ko-KR" altLang="en-US" sz="1200" b="1" dirty="0"/>
          </a:p>
        </p:txBody>
      </p:sp>
      <p:graphicFrame>
        <p:nvGraphicFramePr>
          <p:cNvPr id="39" name="표 12">
            <a:extLst>
              <a:ext uri="{FF2B5EF4-FFF2-40B4-BE49-F238E27FC236}">
                <a16:creationId xmlns:a16="http://schemas.microsoft.com/office/drawing/2014/main" id="{1DF339B5-49E5-6132-E4C1-B6AB220E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65028"/>
              </p:ext>
            </p:extLst>
          </p:nvPr>
        </p:nvGraphicFramePr>
        <p:xfrm>
          <a:off x="6087120" y="5428132"/>
          <a:ext cx="2703573" cy="332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91">
                  <a:extLst>
                    <a:ext uri="{9D8B030D-6E8A-4147-A177-3AD203B41FA5}">
                      <a16:colId xmlns:a16="http://schemas.microsoft.com/office/drawing/2014/main" val="277083005"/>
                    </a:ext>
                  </a:extLst>
                </a:gridCol>
                <a:gridCol w="901191">
                  <a:extLst>
                    <a:ext uri="{9D8B030D-6E8A-4147-A177-3AD203B41FA5}">
                      <a16:colId xmlns:a16="http://schemas.microsoft.com/office/drawing/2014/main" val="1400620308"/>
                    </a:ext>
                  </a:extLst>
                </a:gridCol>
                <a:gridCol w="901191">
                  <a:extLst>
                    <a:ext uri="{9D8B030D-6E8A-4147-A177-3AD203B41FA5}">
                      <a16:colId xmlns:a16="http://schemas.microsoft.com/office/drawing/2014/main" val="1089448192"/>
                    </a:ext>
                  </a:extLst>
                </a:gridCol>
              </a:tblGrid>
              <a:tr h="29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lt"/>
                        </a:rPr>
                        <a:t>분기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lt"/>
                        </a:rPr>
                        <a:t>분기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j-lt"/>
                        </a:rPr>
                        <a:t>분기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502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D93254-DBA0-BDED-5908-A3607C4CC633}"/>
              </a:ext>
            </a:extLst>
          </p:cNvPr>
          <p:cNvSpPr/>
          <p:nvPr/>
        </p:nvSpPr>
        <p:spPr>
          <a:xfrm flipH="1">
            <a:off x="8059601" y="4462935"/>
            <a:ext cx="424777" cy="957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CC6933-307E-04D0-C10C-DCD673BF2892}"/>
              </a:ext>
            </a:extLst>
          </p:cNvPr>
          <p:cNvSpPr/>
          <p:nvPr/>
        </p:nvSpPr>
        <p:spPr>
          <a:xfrm flipH="1">
            <a:off x="7232321" y="3797704"/>
            <a:ext cx="424780" cy="16230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AD48BA-6541-3653-EC7E-917D25B94AA1}"/>
              </a:ext>
            </a:extLst>
          </p:cNvPr>
          <p:cNvSpPr/>
          <p:nvPr/>
        </p:nvSpPr>
        <p:spPr>
          <a:xfrm flipH="1">
            <a:off x="6330461" y="3290928"/>
            <a:ext cx="424778" cy="21298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A28A3A-EC49-32D0-AB52-8C1534AEDB2F}"/>
              </a:ext>
            </a:extLst>
          </p:cNvPr>
          <p:cNvSpPr txBox="1"/>
          <p:nvPr/>
        </p:nvSpPr>
        <p:spPr>
          <a:xfrm>
            <a:off x="6259858" y="2984524"/>
            <a:ext cx="5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17%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DA675C-2BC7-BA08-6563-4D73726B025E}"/>
              </a:ext>
            </a:extLst>
          </p:cNvPr>
          <p:cNvSpPr txBox="1"/>
          <p:nvPr/>
        </p:nvSpPr>
        <p:spPr>
          <a:xfrm>
            <a:off x="7044076" y="3517296"/>
            <a:ext cx="8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13%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17D26-6810-D30F-D96E-54F7CA1D8D2B}"/>
              </a:ext>
            </a:extLst>
          </p:cNvPr>
          <p:cNvSpPr txBox="1"/>
          <p:nvPr/>
        </p:nvSpPr>
        <p:spPr>
          <a:xfrm>
            <a:off x="7988997" y="4186157"/>
            <a:ext cx="5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8%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396ACD-D9F2-0C31-EC28-F39603EFAE26}"/>
              </a:ext>
            </a:extLst>
          </p:cNvPr>
          <p:cNvSpPr txBox="1"/>
          <p:nvPr/>
        </p:nvSpPr>
        <p:spPr>
          <a:xfrm>
            <a:off x="5684780" y="5917753"/>
            <a:ext cx="3508251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→ </a:t>
            </a:r>
            <a:r>
              <a:rPr lang="ko-KR" altLang="en-US" sz="1228" b="1" dirty="0"/>
              <a:t>당사의 매출상승률은 하락하고 있음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F99C8F-8950-AC17-272F-6870AD4070B2}"/>
              </a:ext>
            </a:extLst>
          </p:cNvPr>
          <p:cNvGrpSpPr/>
          <p:nvPr/>
        </p:nvGrpSpPr>
        <p:grpSpPr>
          <a:xfrm>
            <a:off x="1116479" y="2039919"/>
            <a:ext cx="4090710" cy="4305797"/>
            <a:chOff x="1116479" y="2039919"/>
            <a:chExt cx="4090710" cy="43057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23A199-0B27-8DB8-EB41-4058D04CF1C0}"/>
                </a:ext>
              </a:extLst>
            </p:cNvPr>
            <p:cNvSpPr/>
            <p:nvPr/>
          </p:nvSpPr>
          <p:spPr>
            <a:xfrm>
              <a:off x="1121469" y="2061489"/>
              <a:ext cx="4085720" cy="4284227"/>
            </a:xfrm>
            <a:prstGeom prst="rect">
              <a:avLst/>
            </a:prstGeom>
            <a:noFill/>
            <a:ln w="19050">
              <a:solidFill>
                <a:srgbClr val="24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1316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50CE7D1-81B0-627C-7715-8FDBB526040E}"/>
                </a:ext>
              </a:extLst>
            </p:cNvPr>
            <p:cNvSpPr/>
            <p:nvPr/>
          </p:nvSpPr>
          <p:spPr>
            <a:xfrm>
              <a:off x="1116479" y="2039919"/>
              <a:ext cx="4085719" cy="542571"/>
            </a:xfrm>
            <a:prstGeom prst="rect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반도체 시장 현황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1F1AD8-0597-D627-FCF4-FED21E557C29}"/>
              </a:ext>
            </a:extLst>
          </p:cNvPr>
          <p:cNvGrpSpPr/>
          <p:nvPr/>
        </p:nvGrpSpPr>
        <p:grpSpPr>
          <a:xfrm>
            <a:off x="5444573" y="2061489"/>
            <a:ext cx="4059502" cy="4284227"/>
            <a:chOff x="5444573" y="2061489"/>
            <a:chExt cx="4059502" cy="4284227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DD77FD8-78F0-20BC-45C1-D5CDCAF45AAE}"/>
                </a:ext>
              </a:extLst>
            </p:cNvPr>
            <p:cNvSpPr/>
            <p:nvPr/>
          </p:nvSpPr>
          <p:spPr>
            <a:xfrm>
              <a:off x="5449560" y="2061489"/>
              <a:ext cx="4054515" cy="4284227"/>
            </a:xfrm>
            <a:prstGeom prst="rect">
              <a:avLst/>
            </a:prstGeom>
            <a:noFill/>
            <a:ln w="19050">
              <a:solidFill>
                <a:srgbClr val="24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1316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C5F2F2-508B-E24F-3768-6B4315E2B55D}"/>
                </a:ext>
              </a:extLst>
            </p:cNvPr>
            <p:cNvSpPr/>
            <p:nvPr/>
          </p:nvSpPr>
          <p:spPr>
            <a:xfrm>
              <a:off x="5444573" y="2071439"/>
              <a:ext cx="4054514" cy="543600"/>
            </a:xfrm>
            <a:prstGeom prst="rect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당사 매출상승률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5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807A48-4B0B-4FEA-E070-ACDBA27549D1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456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현황 및 개선기회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22FFA-1D56-8EDD-6F63-C2A2613ED659}"/>
              </a:ext>
            </a:extLst>
          </p:cNvPr>
          <p:cNvSpPr txBox="1"/>
          <p:nvPr/>
        </p:nvSpPr>
        <p:spPr>
          <a:xfrm>
            <a:off x="0" y="980969"/>
            <a:ext cx="10691813" cy="848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미국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spc="-70" dirty="0" err="1">
                <a:solidFill>
                  <a:sysClr val="windowText" lastClr="000000"/>
                </a:solidFill>
                <a:latin typeface="+mj-lt"/>
              </a:rPr>
              <a:t>중국등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 글로벌 반도체 시장의 급격한 증가에도 불구하고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당사의 </a:t>
            </a:r>
            <a:r>
              <a:rPr lang="ko-KR" altLang="en-US" sz="1500" b="1" spc="-70" dirty="0" err="1">
                <a:solidFill>
                  <a:sysClr val="windowText" lastClr="000000"/>
                </a:solidFill>
                <a:latin typeface="+mj-lt"/>
              </a:rPr>
              <a:t>실수율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 하락으로 인해 고객사의 납기적중률을 맞추지 못함에 따라 수출량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및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매출 상승률 감소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이에</a:t>
            </a:r>
            <a:r>
              <a:rPr lang="en-US" altLang="ko-KR" sz="1500" b="1" spc="-7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500" b="1" spc="-7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실수율</a:t>
            </a:r>
            <a:r>
              <a:rPr lang="ko-KR" altLang="en-US" sz="1500" b="1" spc="-7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향상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을 위한 </a:t>
            </a:r>
            <a:r>
              <a:rPr lang="ko-KR" altLang="en-US" sz="1500" b="1" spc="-7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공정 안정화 활동 </a:t>
            </a:r>
            <a:r>
              <a:rPr lang="ko-KR" altLang="en-US" sz="1500" b="1" spc="-70" dirty="0">
                <a:solidFill>
                  <a:sysClr val="windowText" lastClr="000000"/>
                </a:solidFill>
                <a:latin typeface="+mj-lt"/>
              </a:rPr>
              <a:t>필요</a:t>
            </a:r>
            <a:endParaRPr lang="en-US" altLang="ko-KR" sz="1500" b="1" spc="-70" dirty="0">
              <a:solidFill>
                <a:sysClr val="windowText" lastClr="000000"/>
              </a:solidFill>
              <a:latin typeface="+mj-lt"/>
            </a:endParaRPr>
          </a:p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endParaRPr lang="en-US" altLang="ko-KR" sz="1500" b="1" spc="-70" dirty="0"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C4E1A5B-E1A9-E593-935D-7D838B629E32}"/>
              </a:ext>
            </a:extLst>
          </p:cNvPr>
          <p:cNvGrpSpPr/>
          <p:nvPr/>
        </p:nvGrpSpPr>
        <p:grpSpPr>
          <a:xfrm>
            <a:off x="1138207" y="4312804"/>
            <a:ext cx="8387441" cy="2396537"/>
            <a:chOff x="1138207" y="4312804"/>
            <a:chExt cx="8387441" cy="239653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B0D3AA-DB64-ED04-62C5-FB0C008343BD}"/>
                </a:ext>
              </a:extLst>
            </p:cNvPr>
            <p:cNvGrpSpPr/>
            <p:nvPr/>
          </p:nvGrpSpPr>
          <p:grpSpPr>
            <a:xfrm>
              <a:off x="1138207" y="4318586"/>
              <a:ext cx="4090708" cy="2390755"/>
              <a:chOff x="1060719" y="5084113"/>
              <a:chExt cx="4090708" cy="19588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F58163-4607-7D42-6A45-60C63B04C7CD}"/>
                  </a:ext>
                </a:extLst>
              </p:cNvPr>
              <p:cNvSpPr/>
              <p:nvPr/>
            </p:nvSpPr>
            <p:spPr>
              <a:xfrm>
                <a:off x="1065707" y="5084113"/>
                <a:ext cx="4085720" cy="1958812"/>
              </a:xfrm>
              <a:prstGeom prst="rect">
                <a:avLst/>
              </a:prstGeom>
              <a:noFill/>
              <a:ln w="19050">
                <a:solidFill>
                  <a:srgbClr val="244C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316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BA7919E-6A48-12A6-F147-F39E228A49F0}"/>
                  </a:ext>
                </a:extLst>
              </p:cNvPr>
              <p:cNvSpPr/>
              <p:nvPr/>
            </p:nvSpPr>
            <p:spPr>
              <a:xfrm>
                <a:off x="1060719" y="5084114"/>
                <a:ext cx="4085719" cy="276997"/>
              </a:xfrm>
              <a:prstGeom prst="rect">
                <a:avLst/>
              </a:prstGeom>
              <a:solidFill>
                <a:srgbClr val="244C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글로벌 </a:t>
                </a:r>
                <a:r>
                  <a:rPr lang="en-US" altLang="ko-KR" sz="1400" b="1" dirty="0"/>
                  <a:t>IoT </a:t>
                </a:r>
                <a:r>
                  <a:rPr lang="ko-KR" altLang="en-US" sz="1400" b="1" dirty="0"/>
                  <a:t>시장 매출 전망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1D72285-AB54-6812-A801-9FB84B8870B4}"/>
                </a:ext>
              </a:extLst>
            </p:cNvPr>
            <p:cNvGrpSpPr/>
            <p:nvPr/>
          </p:nvGrpSpPr>
          <p:grpSpPr>
            <a:xfrm>
              <a:off x="5466146" y="4312804"/>
              <a:ext cx="4059502" cy="2388134"/>
              <a:chOff x="5388811" y="5077060"/>
              <a:chExt cx="4059502" cy="195666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D659744-1656-2CB9-C737-4F8D952B00A0}"/>
                  </a:ext>
                </a:extLst>
              </p:cNvPr>
              <p:cNvSpPr/>
              <p:nvPr/>
            </p:nvSpPr>
            <p:spPr>
              <a:xfrm>
                <a:off x="5393798" y="5084113"/>
                <a:ext cx="4054515" cy="1949612"/>
              </a:xfrm>
              <a:prstGeom prst="rect">
                <a:avLst/>
              </a:prstGeom>
              <a:noFill/>
              <a:ln w="19050">
                <a:solidFill>
                  <a:srgbClr val="244C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endParaRPr lang="en-US" altLang="ko-KR" sz="1316" b="1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9A533E4-9DDB-3000-17C0-0845F4637E24}"/>
                  </a:ext>
                </a:extLst>
              </p:cNvPr>
              <p:cNvSpPr/>
              <p:nvPr/>
            </p:nvSpPr>
            <p:spPr>
              <a:xfrm>
                <a:off x="5388811" y="5077060"/>
                <a:ext cx="4054514" cy="284050"/>
              </a:xfrm>
              <a:prstGeom prst="rect">
                <a:avLst/>
              </a:prstGeom>
              <a:solidFill>
                <a:srgbClr val="244C7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반도체 장비 공급에 소요되는 시간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B3ED4A-54C9-9BB9-26F3-34EC777C8783}"/>
              </a:ext>
            </a:extLst>
          </p:cNvPr>
          <p:cNvSpPr txBox="1"/>
          <p:nvPr/>
        </p:nvSpPr>
        <p:spPr>
          <a:xfrm>
            <a:off x="0" y="3809741"/>
            <a:ext cx="106918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buFont typeface="Webdings" panose="05030102010509060703" pitchFamily="18" charset="2"/>
              <a:buChar char="a"/>
            </a:pPr>
            <a:r>
              <a:rPr lang="en-US" altLang="ko-KR" sz="1500" b="1" spc="-100" dirty="0">
                <a:solidFill>
                  <a:sysClr val="windowText" lastClr="000000"/>
                </a:solidFill>
                <a:latin typeface="+mn-ea"/>
              </a:rPr>
              <a:t>IoT </a:t>
            </a:r>
            <a:r>
              <a:rPr lang="ko-KR" altLang="en-US" sz="1500" b="1" spc="-100" dirty="0">
                <a:solidFill>
                  <a:sysClr val="windowText" lastClr="000000"/>
                </a:solidFill>
                <a:latin typeface="+mn-ea"/>
              </a:rPr>
              <a:t>산업 증대로 인한 반도체 수요 증가 예상되나</a:t>
            </a:r>
            <a:r>
              <a:rPr lang="en-US" altLang="ko-KR" sz="1500" b="1" spc="-10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1500" b="1" spc="-100" dirty="0">
                <a:solidFill>
                  <a:sysClr val="windowText" lastClr="000000"/>
                </a:solidFill>
                <a:latin typeface="+mn-ea"/>
              </a:rPr>
              <a:t> 당사 생산설비 부족에 따른 과부하 및 불량 발생으로 </a:t>
            </a:r>
            <a:r>
              <a:rPr lang="ko-KR" altLang="en-US" sz="1500" b="1" spc="-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운전조건 최적화를 통한 공정 부하 관리 필요</a:t>
            </a:r>
            <a:endParaRPr lang="en-US" altLang="ko-KR" sz="1500" b="1" spc="-1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BF3463-6E22-0D5D-0C79-61DB9F4906D9}"/>
              </a:ext>
            </a:extLst>
          </p:cNvPr>
          <p:cNvGrpSpPr/>
          <p:nvPr/>
        </p:nvGrpSpPr>
        <p:grpSpPr>
          <a:xfrm>
            <a:off x="1098021" y="4631603"/>
            <a:ext cx="3956229" cy="2087898"/>
            <a:chOff x="1086385" y="2414171"/>
            <a:chExt cx="3956229" cy="208789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50491E-2AF7-5A8D-D4C2-3D7F1E31FD19}"/>
                </a:ext>
              </a:extLst>
            </p:cNvPr>
            <p:cNvGrpSpPr/>
            <p:nvPr/>
          </p:nvGrpSpPr>
          <p:grpSpPr>
            <a:xfrm>
              <a:off x="1238400" y="2635330"/>
              <a:ext cx="3804214" cy="1866739"/>
              <a:chOff x="1256189" y="2505800"/>
              <a:chExt cx="3804214" cy="186673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55159CA-38F0-6CB5-6D5E-9ACD6FAC638C}"/>
                  </a:ext>
                </a:extLst>
              </p:cNvPr>
              <p:cNvSpPr/>
              <p:nvPr/>
            </p:nvSpPr>
            <p:spPr>
              <a:xfrm>
                <a:off x="1288774" y="3738605"/>
                <a:ext cx="497069" cy="332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76A73EC-97A9-8AF0-B1CE-7F2B4B43443B}"/>
                  </a:ext>
                </a:extLst>
              </p:cNvPr>
              <p:cNvSpPr/>
              <p:nvPr/>
            </p:nvSpPr>
            <p:spPr>
              <a:xfrm>
                <a:off x="4529742" y="2762198"/>
                <a:ext cx="502373" cy="1317560"/>
              </a:xfrm>
              <a:prstGeom prst="rect">
                <a:avLst/>
              </a:prstGeom>
              <a:solidFill>
                <a:srgbClr val="CF66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517D9A-44AB-49E6-6D98-648CE3FEFE8F}"/>
                  </a:ext>
                </a:extLst>
              </p:cNvPr>
              <p:cNvSpPr txBox="1"/>
              <p:nvPr/>
            </p:nvSpPr>
            <p:spPr>
              <a:xfrm>
                <a:off x="1256189" y="3446698"/>
                <a:ext cx="5659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413.8</a:t>
                </a:r>
                <a:endParaRPr lang="ko-KR" altLang="en-US" sz="11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293C38-080A-18D5-0E31-074FD06D1C28}"/>
                  </a:ext>
                </a:extLst>
              </p:cNvPr>
              <p:cNvSpPr txBox="1"/>
              <p:nvPr/>
            </p:nvSpPr>
            <p:spPr>
              <a:xfrm>
                <a:off x="4494420" y="2505800"/>
                <a:ext cx="5659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984.2</a:t>
                </a:r>
                <a:endParaRPr lang="ko-KR" altLang="en-US" sz="11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7802B8-489F-C920-B31F-3D9D727ABF7B}"/>
                  </a:ext>
                </a:extLst>
              </p:cNvPr>
              <p:cNvSpPr txBox="1"/>
              <p:nvPr/>
            </p:nvSpPr>
            <p:spPr>
              <a:xfrm>
                <a:off x="1279819" y="4095540"/>
                <a:ext cx="523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2020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40F98A-3536-B911-B6C8-5A35F61F696A}"/>
                  </a:ext>
                </a:extLst>
              </p:cNvPr>
              <p:cNvSpPr txBox="1"/>
              <p:nvPr/>
            </p:nvSpPr>
            <p:spPr>
              <a:xfrm>
                <a:off x="1925623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2021</a:t>
                </a:r>
                <a:endParaRPr lang="ko-KR" altLang="en-US" sz="12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BC8A598-5923-1870-B356-AC99103584B1}"/>
                  </a:ext>
                </a:extLst>
              </p:cNvPr>
              <p:cNvSpPr/>
              <p:nvPr/>
            </p:nvSpPr>
            <p:spPr>
              <a:xfrm>
                <a:off x="1925651" y="3569809"/>
                <a:ext cx="497069" cy="5009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29C6AA-3FC8-BF06-DD77-E948265CBC8F}"/>
                  </a:ext>
                </a:extLst>
              </p:cNvPr>
              <p:cNvSpPr/>
              <p:nvPr/>
            </p:nvSpPr>
            <p:spPr>
              <a:xfrm>
                <a:off x="2563999" y="3379162"/>
                <a:ext cx="497069" cy="6947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58417DA-C698-05CC-48A8-ABDD9E440C35}"/>
                  </a:ext>
                </a:extLst>
              </p:cNvPr>
              <p:cNvSpPr/>
              <p:nvPr/>
            </p:nvSpPr>
            <p:spPr>
              <a:xfrm>
                <a:off x="3201309" y="3210048"/>
                <a:ext cx="497069" cy="8606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962BDA-D997-E520-9F86-D9653C893504}"/>
                  </a:ext>
                </a:extLst>
              </p:cNvPr>
              <p:cNvSpPr txBox="1"/>
              <p:nvPr/>
            </p:nvSpPr>
            <p:spPr>
              <a:xfrm>
                <a:off x="2563999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2022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CDA428-5EC9-3F8A-99C8-2933E53C6935}"/>
                  </a:ext>
                </a:extLst>
              </p:cNvPr>
              <p:cNvSpPr txBox="1"/>
              <p:nvPr/>
            </p:nvSpPr>
            <p:spPr>
              <a:xfrm>
                <a:off x="3208706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2023</a:t>
                </a:r>
                <a:endParaRPr lang="ko-KR" altLang="en-US" sz="1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8794A7-9323-93F0-9EA9-7E46DCEE82F7}"/>
                  </a:ext>
                </a:extLst>
              </p:cNvPr>
              <p:cNvSpPr txBox="1"/>
              <p:nvPr/>
            </p:nvSpPr>
            <p:spPr>
              <a:xfrm>
                <a:off x="3847031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2024</a:t>
                </a:r>
                <a:endParaRPr lang="ko-KR" altLang="en-US" sz="12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0F67B9D-CC1E-8B7C-76F4-3184A6554CC5}"/>
                  </a:ext>
                </a:extLst>
              </p:cNvPr>
              <p:cNvSpPr/>
              <p:nvPr/>
            </p:nvSpPr>
            <p:spPr>
              <a:xfrm>
                <a:off x="3838251" y="3007913"/>
                <a:ext cx="497069" cy="1065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241303-B8ED-3CA5-10E7-DABA7C90BAA4}"/>
                  </a:ext>
                </a:extLst>
              </p:cNvPr>
              <p:cNvSpPr txBox="1"/>
              <p:nvPr/>
            </p:nvSpPr>
            <p:spPr>
              <a:xfrm>
                <a:off x="4499673" y="4084310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2025</a:t>
                </a:r>
                <a:endParaRPr lang="ko-KR" altLang="en-US" sz="1200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A4F4505-E361-DBDD-8BE3-23ED1FC0C2B5}"/>
                  </a:ext>
                </a:extLst>
              </p:cNvPr>
              <p:cNvGrpSpPr/>
              <p:nvPr/>
            </p:nvGrpSpPr>
            <p:grpSpPr>
              <a:xfrm rot="20465351">
                <a:off x="1943546" y="2831640"/>
                <a:ext cx="2292918" cy="554185"/>
                <a:chOff x="2121659" y="5069515"/>
                <a:chExt cx="2292918" cy="554185"/>
              </a:xfrm>
            </p:grpSpPr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F3030698-E33F-728A-8C9A-F098F79B0A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1659" y="5623700"/>
                  <a:ext cx="2292918" cy="0"/>
                </a:xfrm>
                <a:prstGeom prst="straightConnector1">
                  <a:avLst/>
                </a:prstGeom>
                <a:ln w="31750">
                  <a:solidFill>
                    <a:srgbClr val="244C7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7DFB86-C9BF-1496-CB9B-FCB88C967CD0}"/>
                    </a:ext>
                  </a:extLst>
                </p:cNvPr>
                <p:cNvSpPr txBox="1"/>
                <p:nvPr/>
              </p:nvSpPr>
              <p:spPr>
                <a:xfrm>
                  <a:off x="2388485" y="5069515"/>
                  <a:ext cx="161454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>
                      <a:solidFill>
                        <a:srgbClr val="0F5777"/>
                      </a:solidFill>
                    </a:rPr>
                    <a:t>연평균 </a:t>
                  </a:r>
                  <a:r>
                    <a:rPr lang="en-US" altLang="ko-KR" sz="1300" b="1" dirty="0">
                      <a:solidFill>
                        <a:srgbClr val="0F5777"/>
                      </a:solidFill>
                    </a:rPr>
                    <a:t>21.4% </a:t>
                  </a:r>
                  <a:r>
                    <a:rPr lang="ko-KR" altLang="en-US" sz="1300" b="1" dirty="0">
                      <a:solidFill>
                        <a:srgbClr val="0F5777"/>
                      </a:solidFill>
                    </a:rPr>
                    <a:t>상승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45B299-36E6-937A-157A-EBD19F38A29B}"/>
                </a:ext>
              </a:extLst>
            </p:cNvPr>
            <p:cNvSpPr txBox="1"/>
            <p:nvPr/>
          </p:nvSpPr>
          <p:spPr>
            <a:xfrm>
              <a:off x="1151658" y="2746083"/>
              <a:ext cx="915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(</a:t>
              </a:r>
              <a:r>
                <a:rPr lang="ko-KR" altLang="en-US" sz="1100" dirty="0"/>
                <a:t>단위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조원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4A9B9-3093-0EB2-7464-5B447E870AFE}"/>
                </a:ext>
              </a:extLst>
            </p:cNvPr>
            <p:cNvSpPr txBox="1"/>
            <p:nvPr/>
          </p:nvSpPr>
          <p:spPr>
            <a:xfrm>
              <a:off x="1086385" y="2414171"/>
              <a:ext cx="16065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자료 </a:t>
              </a:r>
              <a:r>
                <a:rPr lang="en-US" altLang="ko-KR" sz="1000" dirty="0"/>
                <a:t>: GSMA </a:t>
              </a:r>
              <a:r>
                <a:rPr lang="ko-KR" altLang="en-US" sz="1000" dirty="0" err="1"/>
                <a:t>인텔리전스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4C26C1-6DDA-4CA3-4AA5-015DEDE94EEB}"/>
              </a:ext>
            </a:extLst>
          </p:cNvPr>
          <p:cNvGrpSpPr/>
          <p:nvPr/>
        </p:nvGrpSpPr>
        <p:grpSpPr>
          <a:xfrm>
            <a:off x="5439258" y="4624506"/>
            <a:ext cx="4345760" cy="2144854"/>
            <a:chOff x="5236374" y="2418749"/>
            <a:chExt cx="4345760" cy="214485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14919D-CDA0-F109-DD73-497D6FE887F0}"/>
                </a:ext>
              </a:extLst>
            </p:cNvPr>
            <p:cNvGrpSpPr/>
            <p:nvPr/>
          </p:nvGrpSpPr>
          <p:grpSpPr>
            <a:xfrm>
              <a:off x="5365272" y="2418749"/>
              <a:ext cx="4216862" cy="2144854"/>
              <a:chOff x="5365272" y="2418749"/>
              <a:chExt cx="4216862" cy="2144854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F6F8B617-B360-AFF2-CB07-AC6D95EBE2FD}"/>
                  </a:ext>
                </a:extLst>
              </p:cNvPr>
              <p:cNvGrpSpPr/>
              <p:nvPr/>
            </p:nvGrpSpPr>
            <p:grpSpPr>
              <a:xfrm>
                <a:off x="5365272" y="2418749"/>
                <a:ext cx="4216862" cy="2144854"/>
                <a:chOff x="5365272" y="2418749"/>
                <a:chExt cx="4216862" cy="2144854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2E5C13C-FF00-4B39-C166-CC6A99AFD839}"/>
                    </a:ext>
                  </a:extLst>
                </p:cNvPr>
                <p:cNvSpPr txBox="1"/>
                <p:nvPr/>
              </p:nvSpPr>
              <p:spPr>
                <a:xfrm>
                  <a:off x="5412451" y="2418749"/>
                  <a:ext cx="4169683" cy="481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ko-KR" altLang="en-US" sz="1200" b="1" dirty="0"/>
                    <a:t>최소 </a:t>
                  </a:r>
                  <a:r>
                    <a:rPr lang="en-US" altLang="ko-KR" sz="1200" b="1" dirty="0"/>
                    <a:t>8</a:t>
                  </a:r>
                  <a:r>
                    <a:rPr lang="ko-KR" altLang="en-US" sz="1200" b="1" dirty="0"/>
                    <a:t>개월</a:t>
                  </a:r>
                  <a:r>
                    <a:rPr lang="en-US" altLang="ko-KR" sz="1200" b="1" dirty="0"/>
                    <a:t>, </a:t>
                  </a:r>
                  <a:r>
                    <a:rPr lang="ko-KR" altLang="en-US" sz="1200" b="1" dirty="0"/>
                    <a:t>최대 </a:t>
                  </a:r>
                  <a:r>
                    <a:rPr lang="en-US" altLang="ko-KR" sz="1200" b="1" dirty="0"/>
                    <a:t>15</a:t>
                  </a:r>
                  <a:r>
                    <a:rPr lang="ko-KR" altLang="en-US" sz="1200" b="1" dirty="0"/>
                    <a:t>개월로 장비 공급에 많은 시간 소요</a:t>
                  </a:r>
                  <a:endParaRPr lang="en-US" altLang="ko-KR" sz="1200" b="1" dirty="0"/>
                </a:p>
                <a:p>
                  <a:pPr>
                    <a:lnSpc>
                      <a:spcPct val="110000"/>
                    </a:lnSpc>
                  </a:pPr>
                  <a:r>
                    <a:rPr lang="ko-KR" altLang="en-US" sz="1200" b="1" dirty="0"/>
                    <a:t>생산 설비 증대 </a:t>
                  </a:r>
                  <a:r>
                    <a:rPr lang="ko-KR" altLang="en-US" sz="1200" b="1" dirty="0" err="1"/>
                    <a:t>힘듬</a:t>
                  </a:r>
                  <a:endParaRPr lang="ko-KR" altLang="en-US" sz="1200" b="1" dirty="0"/>
                </a:p>
              </p:txBody>
            </p: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4030D480-C1A9-E250-9629-8723D9E52567}"/>
                    </a:ext>
                  </a:extLst>
                </p:cNvPr>
                <p:cNvGrpSpPr/>
                <p:nvPr/>
              </p:nvGrpSpPr>
              <p:grpSpPr>
                <a:xfrm>
                  <a:off x="5365272" y="2853039"/>
                  <a:ext cx="3954999" cy="1710564"/>
                  <a:chOff x="5364271" y="2489286"/>
                  <a:chExt cx="3954999" cy="1710564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C49FB1E-39DB-B168-FB74-547903E12AE7}"/>
                      </a:ext>
                    </a:extLst>
                  </p:cNvPr>
                  <p:cNvSpPr txBox="1"/>
                  <p:nvPr/>
                </p:nvSpPr>
                <p:spPr>
                  <a:xfrm>
                    <a:off x="7118273" y="389207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5</a:t>
                    </a:r>
                    <a:endParaRPr lang="ko-KR" altLang="en-US" sz="1400" dirty="0"/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9D07F62-1EC5-CF7F-E3C7-D599F18404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469" y="3892073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10</a:t>
                    </a:r>
                    <a:endParaRPr lang="ko-KR" altLang="en-US" sz="1400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EFAF159-D2EF-6DCB-407B-B96A5A10FCEC}"/>
                      </a:ext>
                    </a:extLst>
                  </p:cNvPr>
                  <p:cNvSpPr txBox="1"/>
                  <p:nvPr/>
                </p:nvSpPr>
                <p:spPr>
                  <a:xfrm>
                    <a:off x="8671397" y="3892072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15</a:t>
                    </a:r>
                  </a:p>
                </p:txBody>
              </p: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0C34BEF1-E404-C1CE-E8BB-D85D763B7134}"/>
                      </a:ext>
                    </a:extLst>
                  </p:cNvPr>
                  <p:cNvGrpSpPr/>
                  <p:nvPr/>
                </p:nvGrpSpPr>
                <p:grpSpPr>
                  <a:xfrm>
                    <a:off x="5364271" y="2489286"/>
                    <a:ext cx="3954999" cy="1441482"/>
                    <a:chOff x="5365272" y="2570360"/>
                    <a:chExt cx="3954999" cy="1441482"/>
                  </a:xfrm>
                </p:grpSpPr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2EDA38C-1761-4D40-3836-BB21F63450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5272" y="2588290"/>
                      <a:ext cx="3954999" cy="1387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밸브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펌프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ko-KR" altLang="en-US" sz="1100" b="1" dirty="0"/>
                        <a:t> </a:t>
                      </a:r>
                      <a:endParaRPr lang="en-US" altLang="ko-KR" sz="1100" b="1" dirty="0"/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전원공급기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endParaRPr lang="en-US" altLang="ko-KR" sz="1100" b="1" dirty="0"/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초정밀렌즈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altLang="ko-KR" sz="1100" b="1" dirty="0"/>
                        <a:t> </a:t>
                      </a:r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err="1"/>
                        <a:t>수정발진기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altLang="ko-KR" sz="1100" b="1" dirty="0"/>
                        <a:t> </a:t>
                      </a:r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 전자 모듈 </a:t>
                      </a:r>
                      <a:r>
                        <a:rPr lang="en-US" altLang="ko-KR" sz="1100" b="1" dirty="0"/>
                        <a:t> </a:t>
                      </a:r>
                    </a:p>
                  </p:txBody>
                </p:sp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BD5A17BB-519B-D2EE-DEF2-080ADB295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507" y="2639065"/>
                      <a:ext cx="2329660" cy="86169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E68F9521-B6D3-BC33-FF3A-64F75E1BF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7776" y="2927369"/>
                      <a:ext cx="1979035" cy="91066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8" name="직사각형 67">
                      <a:extLst>
                        <a:ext uri="{FF2B5EF4-FFF2-40B4-BE49-F238E27FC236}">
                          <a16:creationId xmlns:a16="http://schemas.microsoft.com/office/drawing/2014/main" id="{C78046F3-5A7D-7E6E-B3EB-1669B2433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7776" y="3216852"/>
                      <a:ext cx="1979035" cy="91066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D1987FCB-FA13-BBDD-9310-081648B8D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6010" y="3506334"/>
                      <a:ext cx="1339040" cy="91068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직사각형 69">
                      <a:extLst>
                        <a:ext uri="{FF2B5EF4-FFF2-40B4-BE49-F238E27FC236}">
                          <a16:creationId xmlns:a16="http://schemas.microsoft.com/office/drawing/2014/main" id="{1A41148C-F9AB-C983-AFF4-3546366C3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8808" y="3807592"/>
                      <a:ext cx="1345269" cy="79291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71" name="직선 연결선 70">
                      <a:extLst>
                        <a:ext uri="{FF2B5EF4-FFF2-40B4-BE49-F238E27FC236}">
                          <a16:creationId xmlns:a16="http://schemas.microsoft.com/office/drawing/2014/main" id="{884A3447-4CD3-DC8F-2BBE-131DAB5597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9507" y="2570360"/>
                      <a:ext cx="0" cy="1441482"/>
                    </a:xfrm>
                    <a:prstGeom prst="line">
                      <a:avLst/>
                    </a:prstGeom>
                    <a:ln w="25400">
                      <a:solidFill>
                        <a:srgbClr val="244C7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91F69EC8-5E08-FB6C-22E4-064826D9A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0541" y="3930768"/>
                    <a:ext cx="2806234" cy="0"/>
                  </a:xfrm>
                  <a:prstGeom prst="line">
                    <a:avLst/>
                  </a:prstGeom>
                  <a:ln w="25400">
                    <a:solidFill>
                      <a:srgbClr val="244C7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>
                    <a:extLst>
                      <a:ext uri="{FF2B5EF4-FFF2-40B4-BE49-F238E27FC236}">
                        <a16:creationId xmlns:a16="http://schemas.microsoft.com/office/drawing/2014/main" id="{A0D097F6-734A-F201-237D-0A4A529EE4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48166" y="3880922"/>
                    <a:ext cx="0" cy="58954"/>
                  </a:xfrm>
                  <a:prstGeom prst="line">
                    <a:avLst/>
                  </a:prstGeom>
                  <a:ln w="19050">
                    <a:solidFill>
                      <a:srgbClr val="244C7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DD99439-0924-354D-E8CB-3CB0D6F610CE}"/>
                    </a:ext>
                  </a:extLst>
                </p:cNvPr>
                <p:cNvSpPr txBox="1"/>
                <p:nvPr/>
              </p:nvSpPr>
              <p:spPr>
                <a:xfrm>
                  <a:off x="8295052" y="2708579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15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B139F91-B21E-5D66-C023-A98C740494A6}"/>
                    </a:ext>
                  </a:extLst>
                </p:cNvPr>
                <p:cNvSpPr txBox="1"/>
                <p:nvPr/>
              </p:nvSpPr>
              <p:spPr>
                <a:xfrm>
                  <a:off x="7934791" y="2987934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12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929A294-7625-A846-BEB0-D2B91891E3B3}"/>
                    </a:ext>
                  </a:extLst>
                </p:cNvPr>
                <p:cNvSpPr txBox="1"/>
                <p:nvPr/>
              </p:nvSpPr>
              <p:spPr>
                <a:xfrm>
                  <a:off x="7934791" y="3282863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12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D63EE79-3532-9016-8E45-20463884A887}"/>
                    </a:ext>
                  </a:extLst>
                </p:cNvPr>
                <p:cNvSpPr txBox="1"/>
                <p:nvPr/>
              </p:nvSpPr>
              <p:spPr>
                <a:xfrm>
                  <a:off x="7396805" y="3569809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8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F5B9E9-7C65-1710-D31E-A1A008CA92E3}"/>
                    </a:ext>
                  </a:extLst>
                </p:cNvPr>
                <p:cNvSpPr txBox="1"/>
                <p:nvPr/>
              </p:nvSpPr>
              <p:spPr>
                <a:xfrm>
                  <a:off x="7398044" y="3852917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8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FFB2555-0074-469E-7ABB-1CC4482F5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305" y="4244676"/>
                <a:ext cx="0" cy="58954"/>
              </a:xfrm>
              <a:prstGeom prst="line">
                <a:avLst/>
              </a:prstGeom>
              <a:ln w="1905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7AD2A2A-239F-0B21-6AE1-0F464D251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3444" y="4244675"/>
                <a:ext cx="0" cy="58954"/>
              </a:xfrm>
              <a:prstGeom prst="line">
                <a:avLst/>
              </a:prstGeom>
              <a:ln w="1905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46C18F-F2BD-0A29-BA26-9DB9E4F3D480}"/>
                </a:ext>
              </a:extLst>
            </p:cNvPr>
            <p:cNvSpPr txBox="1"/>
            <p:nvPr/>
          </p:nvSpPr>
          <p:spPr>
            <a:xfrm>
              <a:off x="5236374" y="4260164"/>
              <a:ext cx="16962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자료 </a:t>
              </a:r>
              <a:r>
                <a:rPr lang="en-US" altLang="ko-KR" sz="1000" dirty="0"/>
                <a:t>: Nikkei Asia analysis</a:t>
              </a:r>
              <a:endParaRPr lang="ko-KR" altLang="en-US" sz="10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1932C7-9614-39C8-0112-FA4261B5050A}"/>
              </a:ext>
            </a:extLst>
          </p:cNvPr>
          <p:cNvSpPr/>
          <p:nvPr/>
        </p:nvSpPr>
        <p:spPr>
          <a:xfrm>
            <a:off x="1140701" y="1544048"/>
            <a:ext cx="4085720" cy="2202738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16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CE44C87-B8D9-2654-BFB0-652968384B75}"/>
              </a:ext>
            </a:extLst>
          </p:cNvPr>
          <p:cNvSpPr/>
          <p:nvPr/>
        </p:nvSpPr>
        <p:spPr>
          <a:xfrm>
            <a:off x="1140702" y="1538734"/>
            <a:ext cx="4085719" cy="385929"/>
          </a:xfrm>
          <a:prstGeom prst="rect">
            <a:avLst/>
          </a:prstGeom>
          <a:solidFill>
            <a:srgbClr val="244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파운더리</a:t>
            </a:r>
            <a:r>
              <a:rPr lang="ko-KR" altLang="en-US" sz="1400" b="1" dirty="0"/>
              <a:t> 시장 점유율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3E1B652-57B3-148C-3C28-1756A56F711A}"/>
              </a:ext>
            </a:extLst>
          </p:cNvPr>
          <p:cNvGrpSpPr/>
          <p:nvPr/>
        </p:nvGrpSpPr>
        <p:grpSpPr>
          <a:xfrm>
            <a:off x="5466145" y="1531737"/>
            <a:ext cx="4054515" cy="2209582"/>
            <a:chOff x="5468640" y="1519871"/>
            <a:chExt cx="4054515" cy="22095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88E239-2466-F76C-8FA8-09EB8A103D05}"/>
                </a:ext>
              </a:extLst>
            </p:cNvPr>
            <p:cNvSpPr/>
            <p:nvPr/>
          </p:nvSpPr>
          <p:spPr>
            <a:xfrm>
              <a:off x="5468640" y="1532605"/>
              <a:ext cx="4054515" cy="2196848"/>
            </a:xfrm>
            <a:prstGeom prst="rect">
              <a:avLst/>
            </a:prstGeom>
            <a:noFill/>
            <a:ln w="19050">
              <a:solidFill>
                <a:srgbClr val="24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altLang="ko-KR" sz="1316" b="1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694C89D-F7BC-863C-C7F6-CEFB744FE1D4}"/>
                </a:ext>
              </a:extLst>
            </p:cNvPr>
            <p:cNvSpPr/>
            <p:nvPr/>
          </p:nvSpPr>
          <p:spPr>
            <a:xfrm>
              <a:off x="5480202" y="1519871"/>
              <a:ext cx="4042953" cy="404792"/>
            </a:xfrm>
            <a:prstGeom prst="rect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/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85233F-ED11-419A-5863-64EFA1673E19}"/>
              </a:ext>
            </a:extLst>
          </p:cNvPr>
          <p:cNvCxnSpPr>
            <a:cxnSpLocks/>
            <a:stCxn id="73" idx="2"/>
            <a:endCxn id="11" idx="2"/>
          </p:cNvCxnSpPr>
          <p:nvPr/>
        </p:nvCxnSpPr>
        <p:spPr>
          <a:xfrm flipH="1">
            <a:off x="7493403" y="1936529"/>
            <a:ext cx="5781" cy="1804790"/>
          </a:xfrm>
          <a:prstGeom prst="line">
            <a:avLst/>
          </a:prstGeom>
          <a:ln w="25400">
            <a:solidFill>
              <a:srgbClr val="0F5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019E387-8C31-B561-4925-20D458EB056D}"/>
              </a:ext>
            </a:extLst>
          </p:cNvPr>
          <p:cNvSpPr txBox="1"/>
          <p:nvPr/>
        </p:nvSpPr>
        <p:spPr>
          <a:xfrm>
            <a:off x="5952690" y="157519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T</a:t>
            </a:r>
            <a:r>
              <a:rPr lang="ko-KR" altLang="en-US" sz="1400" b="1" dirty="0">
                <a:solidFill>
                  <a:schemeClr val="bg1"/>
                </a:solidFill>
              </a:rPr>
              <a:t>사 수출액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84C16F-C4B2-48B1-82E7-732B1F2E6953}"/>
              </a:ext>
            </a:extLst>
          </p:cNvPr>
          <p:cNvSpPr txBox="1"/>
          <p:nvPr/>
        </p:nvSpPr>
        <p:spPr>
          <a:xfrm>
            <a:off x="7773330" y="1583297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T</a:t>
            </a:r>
            <a:r>
              <a:rPr lang="ko-KR" altLang="en-US" sz="1400" b="1" dirty="0">
                <a:solidFill>
                  <a:schemeClr val="bg1"/>
                </a:solidFill>
              </a:rPr>
              <a:t>사 매출상승률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CE768317-7A67-CD76-B6C5-DA8E435C5857}"/>
              </a:ext>
            </a:extLst>
          </p:cNvPr>
          <p:cNvGrpSpPr/>
          <p:nvPr/>
        </p:nvGrpSpPr>
        <p:grpSpPr>
          <a:xfrm>
            <a:off x="7668466" y="2350770"/>
            <a:ext cx="1658940" cy="1014514"/>
            <a:chOff x="7656750" y="2214732"/>
            <a:chExt cx="1658940" cy="1014514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864FCA0F-3B5B-5EDB-1266-49F7435FAA3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221" y="2537012"/>
              <a:ext cx="624518" cy="288431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54FF20AF-1895-D531-3654-3340A0DFFA37}"/>
                </a:ext>
              </a:extLst>
            </p:cNvPr>
            <p:cNvCxnSpPr>
              <a:cxnSpLocks/>
            </p:cNvCxnSpPr>
            <p:nvPr/>
          </p:nvCxnSpPr>
          <p:spPr>
            <a:xfrm>
              <a:off x="8513917" y="2830980"/>
              <a:ext cx="553084" cy="330341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2D7A082-3A73-D2C0-1B86-E65C1FAA9DB4}"/>
                </a:ext>
              </a:extLst>
            </p:cNvPr>
            <p:cNvSpPr/>
            <p:nvPr/>
          </p:nvSpPr>
          <p:spPr>
            <a:xfrm>
              <a:off x="7825398" y="2483984"/>
              <a:ext cx="99725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BC8DA08-AB24-CF46-6AB3-FDCE49104F17}"/>
                </a:ext>
              </a:extLst>
            </p:cNvPr>
            <p:cNvSpPr/>
            <p:nvPr/>
          </p:nvSpPr>
          <p:spPr>
            <a:xfrm>
              <a:off x="8434285" y="2770932"/>
              <a:ext cx="109371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D41D3DA-A9AC-4AEF-72AF-76B39064681D}"/>
                </a:ext>
              </a:extLst>
            </p:cNvPr>
            <p:cNvSpPr/>
            <p:nvPr/>
          </p:nvSpPr>
          <p:spPr>
            <a:xfrm>
              <a:off x="9016990" y="3129521"/>
              <a:ext cx="109371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6AC0E77-6FB3-5D05-EAA4-F6E979228BBC}"/>
                </a:ext>
              </a:extLst>
            </p:cNvPr>
            <p:cNvSpPr txBox="1"/>
            <p:nvPr/>
          </p:nvSpPr>
          <p:spPr>
            <a:xfrm>
              <a:off x="7656750" y="2214732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17%</a:t>
              </a:r>
              <a:endParaRPr lang="ko-KR" altLang="en-US" sz="12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6A989E0-83A2-477F-F8E4-6CC8342C91D9}"/>
                </a:ext>
              </a:extLst>
            </p:cNvPr>
            <p:cNvSpPr txBox="1"/>
            <p:nvPr/>
          </p:nvSpPr>
          <p:spPr>
            <a:xfrm>
              <a:off x="8287235" y="2501986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13%</a:t>
              </a:r>
              <a:endParaRPr lang="ko-KR" altLang="en-US" sz="12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C657F2-CC51-18AA-43F8-7984F3003B93}"/>
                </a:ext>
              </a:extLst>
            </p:cNvPr>
            <p:cNvSpPr txBox="1"/>
            <p:nvPr/>
          </p:nvSpPr>
          <p:spPr>
            <a:xfrm>
              <a:off x="8906604" y="2861987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8%</a:t>
              </a:r>
              <a:endParaRPr lang="ko-KR" altLang="en-US" sz="1200" b="1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F1EBA53-DA6C-33E8-3564-DD09500C1729}"/>
              </a:ext>
            </a:extLst>
          </p:cNvPr>
          <p:cNvGrpSpPr/>
          <p:nvPr/>
        </p:nvGrpSpPr>
        <p:grpSpPr>
          <a:xfrm>
            <a:off x="7621311" y="1983479"/>
            <a:ext cx="1804287" cy="1468485"/>
            <a:chOff x="7599689" y="2090686"/>
            <a:chExt cx="1804287" cy="146848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9D30CC-E85F-94C3-A343-EA3734EA1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974" y="2090686"/>
              <a:ext cx="5312" cy="1468485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79C10E-490C-145C-6D4D-23C5DAFCB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9689" y="3559171"/>
              <a:ext cx="1804287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ED74F365-BA2A-29C2-6D8E-69F13752B512}"/>
              </a:ext>
            </a:extLst>
          </p:cNvPr>
          <p:cNvSpPr txBox="1"/>
          <p:nvPr/>
        </p:nvSpPr>
        <p:spPr>
          <a:xfrm>
            <a:off x="7535042" y="3485650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pc="-100" dirty="0"/>
              <a:t>‘20 4</a:t>
            </a:r>
            <a:r>
              <a:rPr lang="ko-KR" altLang="en-US" sz="1100" b="1" spc="-100" dirty="0"/>
              <a:t>분기 이후 지속적으로 하락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6C04D50-8ACE-5365-676C-AEA5CC36785C}"/>
              </a:ext>
            </a:extLst>
          </p:cNvPr>
          <p:cNvSpPr/>
          <p:nvPr/>
        </p:nvSpPr>
        <p:spPr>
          <a:xfrm>
            <a:off x="5880103" y="2439592"/>
            <a:ext cx="301600" cy="1042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FE8C896-21E0-CF56-2DFD-FB6D5311EA57}"/>
              </a:ext>
            </a:extLst>
          </p:cNvPr>
          <p:cNvSpPr/>
          <p:nvPr/>
        </p:nvSpPr>
        <p:spPr>
          <a:xfrm>
            <a:off x="6722391" y="2752799"/>
            <a:ext cx="286940" cy="725811"/>
          </a:xfrm>
          <a:prstGeom prst="rect">
            <a:avLst/>
          </a:prstGeom>
          <a:solidFill>
            <a:srgbClr val="CF6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2439B4-CBD0-B79A-DBFF-938AB220682A}"/>
              </a:ext>
            </a:extLst>
          </p:cNvPr>
          <p:cNvSpPr txBox="1"/>
          <p:nvPr/>
        </p:nvSpPr>
        <p:spPr>
          <a:xfrm>
            <a:off x="5575463" y="3478610"/>
            <a:ext cx="111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/>
              <a:t>2021</a:t>
            </a:r>
            <a:r>
              <a:rPr lang="ko-KR" altLang="en-US" sz="1200" spc="-100" dirty="0"/>
              <a:t>년 이전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21C0746-2633-8221-0563-8FEFB58C760D}"/>
              </a:ext>
            </a:extLst>
          </p:cNvPr>
          <p:cNvSpPr txBox="1"/>
          <p:nvPr/>
        </p:nvSpPr>
        <p:spPr>
          <a:xfrm>
            <a:off x="6634176" y="3475228"/>
            <a:ext cx="47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53A05B6-3445-FBCA-D5C7-E9D9D813C6FA}"/>
              </a:ext>
            </a:extLst>
          </p:cNvPr>
          <p:cNvGrpSpPr/>
          <p:nvPr/>
        </p:nvGrpSpPr>
        <p:grpSpPr>
          <a:xfrm rot="1320523">
            <a:off x="5730241" y="2259980"/>
            <a:ext cx="1641796" cy="397759"/>
            <a:chOff x="3172430" y="2557259"/>
            <a:chExt cx="1641796" cy="397759"/>
          </a:xfrm>
        </p:grpSpPr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EC4A5DC4-1407-8894-8323-93D32EB01106}"/>
                </a:ext>
              </a:extLst>
            </p:cNvPr>
            <p:cNvCxnSpPr>
              <a:cxnSpLocks/>
            </p:cNvCxnSpPr>
            <p:nvPr/>
          </p:nvCxnSpPr>
          <p:spPr>
            <a:xfrm>
              <a:off x="3443690" y="2955018"/>
              <a:ext cx="1044577" cy="0"/>
            </a:xfrm>
            <a:prstGeom prst="straightConnector1">
              <a:avLst/>
            </a:prstGeom>
            <a:ln w="31750">
              <a:solidFill>
                <a:srgbClr val="244C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9264292-5201-4A78-4909-69B194EED21C}"/>
                </a:ext>
              </a:extLst>
            </p:cNvPr>
            <p:cNvSpPr txBox="1"/>
            <p:nvPr/>
          </p:nvSpPr>
          <p:spPr>
            <a:xfrm>
              <a:off x="3172430" y="2557259"/>
              <a:ext cx="16417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>
                  <a:solidFill>
                    <a:srgbClr val="0F5777"/>
                  </a:solidFill>
                </a:rPr>
                <a:t>전체 </a:t>
              </a:r>
              <a:r>
                <a:rPr lang="en-US" altLang="ko-KR" sz="1300" b="1" dirty="0">
                  <a:solidFill>
                    <a:srgbClr val="0F5777"/>
                  </a:solidFill>
                </a:rPr>
                <a:t>30%</a:t>
              </a:r>
              <a:r>
                <a:rPr lang="ko-KR" altLang="en-US" sz="1300" b="1" dirty="0">
                  <a:solidFill>
                    <a:srgbClr val="0F5777"/>
                  </a:solidFill>
                </a:rPr>
                <a:t>이상</a:t>
              </a:r>
              <a:r>
                <a:rPr lang="en-US" altLang="ko-KR" sz="1300" b="1" dirty="0">
                  <a:solidFill>
                    <a:srgbClr val="0F5777"/>
                  </a:solidFill>
                </a:rPr>
                <a:t> </a:t>
              </a:r>
              <a:r>
                <a:rPr lang="ko-KR" altLang="en-US" sz="1300" b="1" dirty="0">
                  <a:solidFill>
                    <a:srgbClr val="0F5777"/>
                  </a:solidFill>
                </a:rPr>
                <a:t>감소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ECC72-0AFF-6101-17C8-B553E2D6DA20}"/>
              </a:ext>
            </a:extLst>
          </p:cNvPr>
          <p:cNvSpPr txBox="1"/>
          <p:nvPr/>
        </p:nvSpPr>
        <p:spPr>
          <a:xfrm>
            <a:off x="1736584" y="3470876"/>
            <a:ext cx="623783" cy="28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/>
              <a:t>2020</a:t>
            </a:r>
            <a:r>
              <a:rPr lang="ko-KR" altLang="en-US" sz="1200" spc="-100" dirty="0"/>
              <a:t>년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55D1034-8DEA-CC7D-5074-AA4210B31D7E}"/>
              </a:ext>
            </a:extLst>
          </p:cNvPr>
          <p:cNvSpPr txBox="1"/>
          <p:nvPr/>
        </p:nvSpPr>
        <p:spPr>
          <a:xfrm>
            <a:off x="2898623" y="3467614"/>
            <a:ext cx="623783" cy="28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/>
              <a:t>2021</a:t>
            </a:r>
            <a:r>
              <a:rPr lang="ko-KR" altLang="en-US" sz="1200" spc="-100" dirty="0"/>
              <a:t>년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39F8CF-DF13-87D7-4BBB-3DFA2D3A7AFE}"/>
              </a:ext>
            </a:extLst>
          </p:cNvPr>
          <p:cNvSpPr txBox="1"/>
          <p:nvPr/>
        </p:nvSpPr>
        <p:spPr>
          <a:xfrm>
            <a:off x="3680017" y="3466544"/>
            <a:ext cx="119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00" dirty="0"/>
              <a:t>2022</a:t>
            </a:r>
            <a:r>
              <a:rPr lang="ko-KR" altLang="en-US" sz="1200" spc="-100" dirty="0"/>
              <a:t>년</a:t>
            </a:r>
            <a:r>
              <a:rPr lang="en-US" altLang="ko-KR" sz="1200" spc="-100" dirty="0"/>
              <a:t>(</a:t>
            </a:r>
            <a:r>
              <a:rPr lang="ko-KR" altLang="en-US" sz="1200" spc="-100" dirty="0"/>
              <a:t>예상</a:t>
            </a:r>
            <a:r>
              <a:rPr lang="en-US" altLang="ko-KR" sz="1200" spc="-100" dirty="0"/>
              <a:t>)</a:t>
            </a:r>
            <a:endParaRPr lang="ko-KR" altLang="en-US" sz="1200" spc="-100" dirty="0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05E1C79-BA74-DE7F-35B8-978205D01D18}"/>
              </a:ext>
            </a:extLst>
          </p:cNvPr>
          <p:cNvGrpSpPr/>
          <p:nvPr/>
        </p:nvGrpSpPr>
        <p:grpSpPr>
          <a:xfrm>
            <a:off x="2002178" y="2022530"/>
            <a:ext cx="2326989" cy="322901"/>
            <a:chOff x="2029066" y="2085049"/>
            <a:chExt cx="2326989" cy="322901"/>
          </a:xfrm>
        </p:grpSpPr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55EC52BF-F091-D8B3-0E2C-E55FEE425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919" y="2310803"/>
              <a:ext cx="1126738" cy="5940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2C051A9E-39CA-C2FF-07FD-F0341F59E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102" y="2135405"/>
              <a:ext cx="1142890" cy="17985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ACE91D8-A1A6-F7D4-5E68-189EF5DBC56B}"/>
                </a:ext>
              </a:extLst>
            </p:cNvPr>
            <p:cNvSpPr/>
            <p:nvPr/>
          </p:nvSpPr>
          <p:spPr>
            <a:xfrm>
              <a:off x="2029066" y="2308225"/>
              <a:ext cx="99725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F8A9333E-275A-4796-0734-5A920D1D64EC}"/>
                </a:ext>
              </a:extLst>
            </p:cNvPr>
            <p:cNvSpPr/>
            <p:nvPr/>
          </p:nvSpPr>
          <p:spPr>
            <a:xfrm>
              <a:off x="3129969" y="2258362"/>
              <a:ext cx="109371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29502DCD-5BBC-6FC1-588A-3F9EC9DA4B86}"/>
                </a:ext>
              </a:extLst>
            </p:cNvPr>
            <p:cNvSpPr/>
            <p:nvPr/>
          </p:nvSpPr>
          <p:spPr>
            <a:xfrm>
              <a:off x="4246684" y="2085049"/>
              <a:ext cx="109371" cy="997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F66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D758C7-2AEF-F05B-13F9-D8C37065D315}"/>
              </a:ext>
            </a:extLst>
          </p:cNvPr>
          <p:cNvCxnSpPr/>
          <p:nvPr/>
        </p:nvCxnSpPr>
        <p:spPr>
          <a:xfrm>
            <a:off x="7621311" y="3240518"/>
            <a:ext cx="16978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5AF231A-1FBC-CCA7-A505-BA674144F050}"/>
              </a:ext>
            </a:extLst>
          </p:cNvPr>
          <p:cNvCxnSpPr/>
          <p:nvPr/>
        </p:nvCxnSpPr>
        <p:spPr>
          <a:xfrm>
            <a:off x="7638723" y="2848477"/>
            <a:ext cx="16978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F6F9AD1-A06D-1BA8-BE64-404F723BEE70}"/>
              </a:ext>
            </a:extLst>
          </p:cNvPr>
          <p:cNvCxnSpPr/>
          <p:nvPr/>
        </p:nvCxnSpPr>
        <p:spPr>
          <a:xfrm>
            <a:off x="7621311" y="2426006"/>
            <a:ext cx="16978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3FF91EF-580D-988C-F1F7-FC2D4554F0FC}"/>
              </a:ext>
            </a:extLst>
          </p:cNvPr>
          <p:cNvCxnSpPr/>
          <p:nvPr/>
        </p:nvCxnSpPr>
        <p:spPr>
          <a:xfrm>
            <a:off x="7629596" y="2022530"/>
            <a:ext cx="16978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8054F1A-9E0E-8DFB-824C-59F567143CE0}"/>
              </a:ext>
            </a:extLst>
          </p:cNvPr>
          <p:cNvCxnSpPr>
            <a:cxnSpLocks/>
          </p:cNvCxnSpPr>
          <p:nvPr/>
        </p:nvCxnSpPr>
        <p:spPr>
          <a:xfrm>
            <a:off x="1136581" y="2360038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9A4B999C-8E34-7AEC-DFAD-8C246D0277F2}"/>
              </a:ext>
            </a:extLst>
          </p:cNvPr>
          <p:cNvCxnSpPr>
            <a:cxnSpLocks/>
          </p:cNvCxnSpPr>
          <p:nvPr/>
        </p:nvCxnSpPr>
        <p:spPr>
          <a:xfrm>
            <a:off x="1143195" y="2604413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06DF7815-9D8A-47B2-3D7F-79537B0BA17A}"/>
              </a:ext>
            </a:extLst>
          </p:cNvPr>
          <p:cNvCxnSpPr>
            <a:cxnSpLocks/>
          </p:cNvCxnSpPr>
          <p:nvPr/>
        </p:nvCxnSpPr>
        <p:spPr>
          <a:xfrm>
            <a:off x="1132023" y="2113671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6D1C7CCB-C01D-4BD2-46B6-B4C6C65E495A}"/>
              </a:ext>
            </a:extLst>
          </p:cNvPr>
          <p:cNvCxnSpPr>
            <a:cxnSpLocks/>
          </p:cNvCxnSpPr>
          <p:nvPr/>
        </p:nvCxnSpPr>
        <p:spPr>
          <a:xfrm>
            <a:off x="1129984" y="2855442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0F6B46F6-1958-B26D-E8D3-B5685D489464}"/>
              </a:ext>
            </a:extLst>
          </p:cNvPr>
          <p:cNvCxnSpPr>
            <a:cxnSpLocks/>
          </p:cNvCxnSpPr>
          <p:nvPr/>
        </p:nvCxnSpPr>
        <p:spPr>
          <a:xfrm>
            <a:off x="1140988" y="3132188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E2317BD-BF53-62CB-658E-59B8FB332D5D}"/>
              </a:ext>
            </a:extLst>
          </p:cNvPr>
          <p:cNvCxnSpPr>
            <a:cxnSpLocks/>
          </p:cNvCxnSpPr>
          <p:nvPr/>
        </p:nvCxnSpPr>
        <p:spPr>
          <a:xfrm>
            <a:off x="1134177" y="3377754"/>
            <a:ext cx="408734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물결 180">
            <a:extLst>
              <a:ext uri="{FF2B5EF4-FFF2-40B4-BE49-F238E27FC236}">
                <a16:creationId xmlns:a16="http://schemas.microsoft.com/office/drawing/2014/main" id="{BFDE92CE-03BE-6F9C-B796-C3D0CFCFADC0}"/>
              </a:ext>
            </a:extLst>
          </p:cNvPr>
          <p:cNvSpPr/>
          <p:nvPr/>
        </p:nvSpPr>
        <p:spPr>
          <a:xfrm>
            <a:off x="1140701" y="2410013"/>
            <a:ext cx="4087345" cy="160768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 w="19050">
            <a:solidFill>
              <a:srgbClr val="0F5777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087632"/>
                      <a:gd name="connsiteY0" fmla="*/ 47620 h 380958"/>
                      <a:gd name="connsiteX1" fmla="*/ 4087632 w 4087632"/>
                      <a:gd name="connsiteY1" fmla="*/ 47620 h 380958"/>
                      <a:gd name="connsiteX2" fmla="*/ 4087632 w 4087632"/>
                      <a:gd name="connsiteY2" fmla="*/ 333338 h 380958"/>
                      <a:gd name="connsiteX3" fmla="*/ 0 w 4087632"/>
                      <a:gd name="connsiteY3" fmla="*/ 333338 h 380958"/>
                      <a:gd name="connsiteX4" fmla="*/ 0 w 4087632"/>
                      <a:gd name="connsiteY4" fmla="*/ 47620 h 380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7632" h="380958" fill="none" extrusionOk="0">
                        <a:moveTo>
                          <a:pt x="0" y="47620"/>
                        </a:moveTo>
                        <a:cubicBezTo>
                          <a:pt x="1387218" y="-161893"/>
                          <a:pt x="2514849" y="174157"/>
                          <a:pt x="4087632" y="47620"/>
                        </a:cubicBezTo>
                        <a:cubicBezTo>
                          <a:pt x="4077481" y="140299"/>
                          <a:pt x="4083571" y="267792"/>
                          <a:pt x="4087632" y="333338"/>
                        </a:cubicBezTo>
                        <a:cubicBezTo>
                          <a:pt x="2634046" y="642678"/>
                          <a:pt x="1212786" y="908"/>
                          <a:pt x="0" y="333338"/>
                        </a:cubicBezTo>
                        <a:cubicBezTo>
                          <a:pt x="5843" y="220417"/>
                          <a:pt x="7941" y="129102"/>
                          <a:pt x="0" y="47620"/>
                        </a:cubicBezTo>
                        <a:close/>
                      </a:path>
                      <a:path w="4087632" h="380958" stroke="0" extrusionOk="0">
                        <a:moveTo>
                          <a:pt x="0" y="47620"/>
                        </a:moveTo>
                        <a:cubicBezTo>
                          <a:pt x="1125269" y="-257469"/>
                          <a:pt x="2459321" y="306099"/>
                          <a:pt x="4087632" y="47620"/>
                        </a:cubicBezTo>
                        <a:cubicBezTo>
                          <a:pt x="4079985" y="161096"/>
                          <a:pt x="4096685" y="212419"/>
                          <a:pt x="4087632" y="333338"/>
                        </a:cubicBezTo>
                        <a:cubicBezTo>
                          <a:pt x="2466043" y="295038"/>
                          <a:pt x="1241351" y="423350"/>
                          <a:pt x="0" y="333338"/>
                        </a:cubicBezTo>
                        <a:cubicBezTo>
                          <a:pt x="7099" y="234850"/>
                          <a:pt x="-8075" y="153141"/>
                          <a:pt x="0" y="476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722F1A5C-8FFC-D6FA-2C5A-F57DC678B28E}"/>
              </a:ext>
            </a:extLst>
          </p:cNvPr>
          <p:cNvCxnSpPr>
            <a:cxnSpLocks/>
          </p:cNvCxnSpPr>
          <p:nvPr/>
        </p:nvCxnSpPr>
        <p:spPr>
          <a:xfrm>
            <a:off x="2055968" y="2693830"/>
            <a:ext cx="1146585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49895D6D-6967-3912-1691-63BDD88D62AB}"/>
              </a:ext>
            </a:extLst>
          </p:cNvPr>
          <p:cNvCxnSpPr>
            <a:cxnSpLocks/>
          </p:cNvCxnSpPr>
          <p:nvPr/>
        </p:nvCxnSpPr>
        <p:spPr>
          <a:xfrm>
            <a:off x="3154565" y="2688542"/>
            <a:ext cx="1143249" cy="6654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03FC4610-6B25-8147-EE0E-D8E70BC34A36}"/>
              </a:ext>
            </a:extLst>
          </p:cNvPr>
          <p:cNvSpPr/>
          <p:nvPr/>
        </p:nvSpPr>
        <p:spPr>
          <a:xfrm>
            <a:off x="2006104" y="2634302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C2CD014-EA2C-4EEB-0FA9-E90EE9CED956}"/>
              </a:ext>
            </a:extLst>
          </p:cNvPr>
          <p:cNvSpPr/>
          <p:nvPr/>
        </p:nvSpPr>
        <p:spPr>
          <a:xfrm>
            <a:off x="3103640" y="2635245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ED82F9D-D715-23E1-8414-1EEAE46F491A}"/>
              </a:ext>
            </a:extLst>
          </p:cNvPr>
          <p:cNvSpPr/>
          <p:nvPr/>
        </p:nvSpPr>
        <p:spPr>
          <a:xfrm>
            <a:off x="4224618" y="2696573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6688CC3-2FBE-B2F1-641D-8E4745AF2B14}"/>
              </a:ext>
            </a:extLst>
          </p:cNvPr>
          <p:cNvCxnSpPr>
            <a:cxnSpLocks/>
          </p:cNvCxnSpPr>
          <p:nvPr/>
        </p:nvCxnSpPr>
        <p:spPr>
          <a:xfrm flipV="1">
            <a:off x="2020031" y="3315421"/>
            <a:ext cx="1133471" cy="3193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19AB9B43-DFF4-F565-BA88-8389FAC0C824}"/>
              </a:ext>
            </a:extLst>
          </p:cNvPr>
          <p:cNvCxnSpPr>
            <a:cxnSpLocks/>
          </p:cNvCxnSpPr>
          <p:nvPr/>
        </p:nvCxnSpPr>
        <p:spPr>
          <a:xfrm flipV="1">
            <a:off x="3149945" y="3280245"/>
            <a:ext cx="1133471" cy="3193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>
            <a:extLst>
              <a:ext uri="{FF2B5EF4-FFF2-40B4-BE49-F238E27FC236}">
                <a16:creationId xmlns:a16="http://schemas.microsoft.com/office/drawing/2014/main" id="{7EF398BB-9FB4-6CD1-E680-9C82F16B14CA}"/>
              </a:ext>
            </a:extLst>
          </p:cNvPr>
          <p:cNvSpPr/>
          <p:nvPr/>
        </p:nvSpPr>
        <p:spPr>
          <a:xfrm>
            <a:off x="1998612" y="3280014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4E916791-236E-70C1-0A1D-AC17DB5290D4}"/>
              </a:ext>
            </a:extLst>
          </p:cNvPr>
          <p:cNvSpPr/>
          <p:nvPr/>
        </p:nvSpPr>
        <p:spPr>
          <a:xfrm>
            <a:off x="3098170" y="3253354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EEF1FF7-30B3-F0D9-4B4C-CFF8C82B56EB}"/>
              </a:ext>
            </a:extLst>
          </p:cNvPr>
          <p:cNvSpPr/>
          <p:nvPr/>
        </p:nvSpPr>
        <p:spPr>
          <a:xfrm>
            <a:off x="4219796" y="3225161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86E1257-52B1-CD86-9B94-B309390DC600}"/>
              </a:ext>
            </a:extLst>
          </p:cNvPr>
          <p:cNvSpPr txBox="1"/>
          <p:nvPr/>
        </p:nvSpPr>
        <p:spPr>
          <a:xfrm>
            <a:off x="1835547" y="199199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63%</a:t>
            </a:r>
            <a:endParaRPr lang="ko-KR" altLang="en-US" sz="12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63B5BE2-4C85-158A-278D-386A36E7C9CA}"/>
              </a:ext>
            </a:extLst>
          </p:cNvPr>
          <p:cNvSpPr txBox="1"/>
          <p:nvPr/>
        </p:nvSpPr>
        <p:spPr>
          <a:xfrm>
            <a:off x="2937439" y="193933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64%</a:t>
            </a:r>
            <a:endParaRPr lang="ko-KR" altLang="en-US" sz="12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DC5132-63CD-CBB3-D832-7C1E66F359AF}"/>
              </a:ext>
            </a:extLst>
          </p:cNvPr>
          <p:cNvSpPr txBox="1"/>
          <p:nvPr/>
        </p:nvSpPr>
        <p:spPr>
          <a:xfrm>
            <a:off x="4081902" y="209096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66%</a:t>
            </a:r>
            <a:endParaRPr lang="ko-KR" altLang="en-US" sz="12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442535-A927-8908-3479-8EF20ADD12CF}"/>
              </a:ext>
            </a:extLst>
          </p:cNvPr>
          <p:cNvSpPr txBox="1"/>
          <p:nvPr/>
        </p:nvSpPr>
        <p:spPr>
          <a:xfrm>
            <a:off x="1835547" y="269149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18%</a:t>
            </a:r>
            <a:endParaRPr lang="ko-KR" altLang="en-US" sz="12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FE6EC0-AD02-8CDB-8E1E-45C72755A91E}"/>
              </a:ext>
            </a:extLst>
          </p:cNvPr>
          <p:cNvSpPr txBox="1"/>
          <p:nvPr/>
        </p:nvSpPr>
        <p:spPr>
          <a:xfrm>
            <a:off x="2927798" y="269176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18%</a:t>
            </a:r>
            <a:endParaRPr lang="ko-KR" altLang="en-US" sz="1200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5035A76-EA49-F17A-701C-DA8C8B18855E}"/>
              </a:ext>
            </a:extLst>
          </p:cNvPr>
          <p:cNvSpPr txBox="1"/>
          <p:nvPr/>
        </p:nvSpPr>
        <p:spPr>
          <a:xfrm>
            <a:off x="4079748" y="275279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17%</a:t>
            </a:r>
            <a:endParaRPr lang="ko-KR" altLang="en-US" sz="12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F680243-DC0B-584D-B033-A31ACB6B7B98}"/>
              </a:ext>
            </a:extLst>
          </p:cNvPr>
          <p:cNvSpPr txBox="1"/>
          <p:nvPr/>
        </p:nvSpPr>
        <p:spPr>
          <a:xfrm>
            <a:off x="1901286" y="303177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6%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DAFF161-0EE1-268A-3258-281B537EEFCC}"/>
              </a:ext>
            </a:extLst>
          </p:cNvPr>
          <p:cNvSpPr txBox="1"/>
          <p:nvPr/>
        </p:nvSpPr>
        <p:spPr>
          <a:xfrm>
            <a:off x="2978639" y="3006110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7%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47F4C40-5103-DFE7-4901-6299F83085BD}"/>
              </a:ext>
            </a:extLst>
          </p:cNvPr>
          <p:cNvSpPr txBox="1"/>
          <p:nvPr/>
        </p:nvSpPr>
        <p:spPr>
          <a:xfrm>
            <a:off x="4133087" y="2988251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8%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43579F8-B4AE-EEE7-37FA-E67816D0FFBB}"/>
              </a:ext>
            </a:extLst>
          </p:cNvPr>
          <p:cNvSpPr txBox="1"/>
          <p:nvPr/>
        </p:nvSpPr>
        <p:spPr>
          <a:xfrm>
            <a:off x="1066880" y="188003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자료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트렌드포스</a:t>
            </a:r>
            <a:endParaRPr lang="ko-KR" altLang="en-US" sz="10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CE44D42-3E05-9A80-6062-F14A2750B084}"/>
              </a:ext>
            </a:extLst>
          </p:cNvPr>
          <p:cNvSpPr txBox="1"/>
          <p:nvPr/>
        </p:nvSpPr>
        <p:spPr>
          <a:xfrm>
            <a:off x="1101300" y="2878671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대만</a:t>
            </a:r>
            <a:endParaRPr lang="en-US" altLang="ko-KR" sz="1000" b="1" dirty="0"/>
          </a:p>
          <a:p>
            <a:r>
              <a:rPr lang="ko-KR" altLang="en-US" sz="1000" b="1" dirty="0"/>
              <a:t>한국</a:t>
            </a:r>
            <a:endParaRPr lang="en-US" altLang="ko-KR" sz="1000" b="1" dirty="0"/>
          </a:p>
          <a:p>
            <a:r>
              <a:rPr lang="ko-KR" altLang="en-US" sz="1000" b="1" dirty="0"/>
              <a:t>중국</a:t>
            </a: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A432FF57-E618-4629-E8EC-82FB6FA46907}"/>
              </a:ext>
            </a:extLst>
          </p:cNvPr>
          <p:cNvSpPr/>
          <p:nvPr/>
        </p:nvSpPr>
        <p:spPr>
          <a:xfrm>
            <a:off x="1509118" y="2944954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CF6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2BDE97AA-F53F-71DC-B914-DC08F069DBF7}"/>
              </a:ext>
            </a:extLst>
          </p:cNvPr>
          <p:cNvSpPr/>
          <p:nvPr/>
        </p:nvSpPr>
        <p:spPr>
          <a:xfrm>
            <a:off x="1504079" y="3109431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A4F6158-6647-F0EC-9CEB-DD918349BED0}"/>
              </a:ext>
            </a:extLst>
          </p:cNvPr>
          <p:cNvSpPr/>
          <p:nvPr/>
        </p:nvSpPr>
        <p:spPr>
          <a:xfrm>
            <a:off x="1505553" y="3280014"/>
            <a:ext cx="99725" cy="9972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807A48-4B0B-4FEA-E070-ACDBA27549D1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456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현황 및 개선기회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E8619-30B9-560D-B0B2-020F417309F3}"/>
              </a:ext>
            </a:extLst>
          </p:cNvPr>
          <p:cNvSpPr txBox="1"/>
          <p:nvPr/>
        </p:nvSpPr>
        <p:spPr>
          <a:xfrm>
            <a:off x="230899" y="1158142"/>
            <a:ext cx="10276010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반도체 수요의 급격한 증가에도 불구하고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당사의 </a:t>
            </a: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실수율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하락에 따른 고객사의 요구량에 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spcBef>
                <a:spcPts val="526"/>
              </a:spcBef>
            </a:pP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     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적기 대응하지 못함에 따라 </a:t>
            </a:r>
            <a:r>
              <a:rPr lang="ko-KR" altLang="en-US" sz="17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실수율</a:t>
            </a: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향상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을 위한 </a:t>
            </a: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공정 안정화 활동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필요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1932C7-9614-39C8-0112-FA4261B5050A}"/>
              </a:ext>
            </a:extLst>
          </p:cNvPr>
          <p:cNvSpPr/>
          <p:nvPr/>
        </p:nvSpPr>
        <p:spPr>
          <a:xfrm>
            <a:off x="1121469" y="2061490"/>
            <a:ext cx="4085720" cy="1479570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16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88E239-2466-F76C-8FA8-09EB8A103D05}"/>
              </a:ext>
            </a:extLst>
          </p:cNvPr>
          <p:cNvSpPr/>
          <p:nvPr/>
        </p:nvSpPr>
        <p:spPr>
          <a:xfrm>
            <a:off x="5449560" y="2061489"/>
            <a:ext cx="4054515" cy="1596111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16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E31016-2D35-2E89-9F89-84A7EE53A97D}"/>
              </a:ext>
            </a:extLst>
          </p:cNvPr>
          <p:cNvSpPr/>
          <p:nvPr/>
        </p:nvSpPr>
        <p:spPr>
          <a:xfrm>
            <a:off x="1116479" y="2039919"/>
            <a:ext cx="4085719" cy="542571"/>
          </a:xfrm>
          <a:prstGeom prst="rect">
            <a:avLst/>
          </a:prstGeom>
          <a:solidFill>
            <a:srgbClr val="244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당사 불량률 현황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B8464D-3E78-21A7-E65A-FE5FF3FE0487}"/>
              </a:ext>
            </a:extLst>
          </p:cNvPr>
          <p:cNvSpPr/>
          <p:nvPr/>
        </p:nvSpPr>
        <p:spPr>
          <a:xfrm>
            <a:off x="5444573" y="2071439"/>
            <a:ext cx="4054514" cy="543600"/>
          </a:xfrm>
          <a:prstGeom prst="rect">
            <a:avLst/>
          </a:prstGeom>
          <a:solidFill>
            <a:srgbClr val="244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타사 사례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D5907-BBBA-3FFD-E007-E263FD6BC28B}"/>
              </a:ext>
            </a:extLst>
          </p:cNvPr>
          <p:cNvSpPr txBox="1"/>
          <p:nvPr/>
        </p:nvSpPr>
        <p:spPr>
          <a:xfrm>
            <a:off x="5378836" y="2848663"/>
            <a:ext cx="4064489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200" b="1" i="1" dirty="0">
                <a:solidFill>
                  <a:srgbClr val="244C70"/>
                </a:solidFill>
              </a:rPr>
              <a:t>“</a:t>
            </a:r>
            <a:r>
              <a:rPr lang="ko-KR" altLang="en-US" sz="2200" b="1" i="1" dirty="0" err="1">
                <a:solidFill>
                  <a:srgbClr val="244C70"/>
                </a:solidFill>
              </a:rPr>
              <a:t>수율</a:t>
            </a:r>
            <a:r>
              <a:rPr lang="ko-KR" altLang="en-US" sz="2200" b="1" i="1" dirty="0">
                <a:solidFill>
                  <a:srgbClr val="244C70"/>
                </a:solidFill>
              </a:rPr>
              <a:t> 난항에 </a:t>
            </a:r>
            <a:endParaRPr lang="en-US" altLang="ko-KR" sz="2200" b="1" i="1" dirty="0">
              <a:solidFill>
                <a:srgbClr val="244C70"/>
              </a:solidFill>
            </a:endParaRPr>
          </a:p>
          <a:p>
            <a:pPr algn="ctr"/>
            <a:r>
              <a:rPr lang="ko-KR" altLang="en-US" sz="2200" b="1" i="1" dirty="0">
                <a:solidFill>
                  <a:srgbClr val="244C70"/>
                </a:solidFill>
              </a:rPr>
              <a:t>파운드리 </a:t>
            </a:r>
            <a:r>
              <a:rPr lang="en-US" altLang="ko-KR" sz="2200" b="1" i="1" dirty="0">
                <a:solidFill>
                  <a:srgbClr val="244C70"/>
                </a:solidFill>
              </a:rPr>
              <a:t>2</a:t>
            </a:r>
            <a:r>
              <a:rPr lang="ko-KR" altLang="en-US" sz="2200" b="1" i="1" dirty="0">
                <a:solidFill>
                  <a:srgbClr val="244C70"/>
                </a:solidFill>
              </a:rPr>
              <a:t>위 경쟁 심화</a:t>
            </a:r>
            <a:r>
              <a:rPr lang="en-US" altLang="ko-KR" sz="2200" b="1" i="1" dirty="0">
                <a:solidFill>
                  <a:srgbClr val="244C70"/>
                </a:solidFill>
              </a:rPr>
              <a:t>”</a:t>
            </a:r>
            <a:endParaRPr lang="en-US" altLang="ko-KR" sz="2800" b="1" i="1" dirty="0">
              <a:solidFill>
                <a:srgbClr val="244C70"/>
              </a:solidFill>
            </a:endParaRPr>
          </a:p>
          <a:p>
            <a:pPr algn="ctr"/>
            <a:endParaRPr lang="en-US" altLang="ko-KR" sz="1400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삼성전자는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수율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이슈로 최대 고객인 </a:t>
            </a:r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퀄컴과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b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엔비디아를 잃었다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글로벌 그래픽처리장치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(GPU)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기업 엔비디아는 올해 제품 수주를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TSMC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마긴 것으로 알려졌다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퀄컴도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현재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개발중인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나노 공정의의 차세대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AP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파운드리를 대만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TSMC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에 맡길 전망이다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삼성전자가 양산 계획에 맞춰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수율을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끌어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올리지 못하면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TSMC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와 인텔 사이에서 샌드위치 </a:t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신세로 전략할 것이란 위기감이 고조된다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 algn="ctr"/>
            <a:endParaRPr lang="en-US" altLang="ko-K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175D1-A7BE-7453-3E12-C783D7CE70AF}"/>
              </a:ext>
            </a:extLst>
          </p:cNvPr>
          <p:cNvSpPr txBox="1"/>
          <p:nvPr/>
        </p:nvSpPr>
        <p:spPr>
          <a:xfrm>
            <a:off x="8296165" y="6061491"/>
            <a:ext cx="1222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출처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조선일보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22FFA-1D56-8EDD-6F63-C2A2613ED659}"/>
              </a:ext>
            </a:extLst>
          </p:cNvPr>
          <p:cNvSpPr txBox="1"/>
          <p:nvPr/>
        </p:nvSpPr>
        <p:spPr>
          <a:xfrm>
            <a:off x="837144" y="5721654"/>
            <a:ext cx="10276010" cy="94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미국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중국등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글로벌 반도체 시장의 급격한 증가에도 불구하고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당사의 </a:t>
            </a: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실수율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하락으로 인해 고객사의 요구량에 적기 대응하지 못함에 따라 수출량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매출 상승률 감소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ko-KR" altLang="en-US" sz="17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실수율</a:t>
            </a: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향상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을 위한 </a:t>
            </a: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공정 안정화 활동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필요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58163-4607-7D42-6A45-60C63B04C7CD}"/>
              </a:ext>
            </a:extLst>
          </p:cNvPr>
          <p:cNvSpPr/>
          <p:nvPr/>
        </p:nvSpPr>
        <p:spPr>
          <a:xfrm>
            <a:off x="1065707" y="5084114"/>
            <a:ext cx="4085720" cy="1479570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16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659744-1656-2CB9-C737-4F8D952B00A0}"/>
              </a:ext>
            </a:extLst>
          </p:cNvPr>
          <p:cNvSpPr/>
          <p:nvPr/>
        </p:nvSpPr>
        <p:spPr>
          <a:xfrm>
            <a:off x="5393798" y="5084113"/>
            <a:ext cx="4054515" cy="1596111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lang="en-US" altLang="ko-KR" sz="1316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A7919E-6A48-12A6-F147-F39E228A49F0}"/>
              </a:ext>
            </a:extLst>
          </p:cNvPr>
          <p:cNvSpPr/>
          <p:nvPr/>
        </p:nvSpPr>
        <p:spPr>
          <a:xfrm>
            <a:off x="1060717" y="5062543"/>
            <a:ext cx="4085719" cy="542571"/>
          </a:xfrm>
          <a:prstGeom prst="rect">
            <a:avLst/>
          </a:prstGeom>
          <a:solidFill>
            <a:srgbClr val="244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당사 불량률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A533E4-9DDB-3000-17C0-0845F4637E24}"/>
              </a:ext>
            </a:extLst>
          </p:cNvPr>
          <p:cNvSpPr/>
          <p:nvPr/>
        </p:nvSpPr>
        <p:spPr>
          <a:xfrm>
            <a:off x="5388811" y="5094063"/>
            <a:ext cx="4054514" cy="543600"/>
          </a:xfrm>
          <a:prstGeom prst="rect">
            <a:avLst/>
          </a:prstGeom>
          <a:solidFill>
            <a:srgbClr val="244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타사 사례</a:t>
            </a:r>
          </a:p>
        </p:txBody>
      </p:sp>
    </p:spTree>
    <p:extLst>
      <p:ext uri="{BB962C8B-B14F-4D97-AF65-F5344CB8AC3E}">
        <p14:creationId xmlns:p14="http://schemas.microsoft.com/office/powerpoint/2010/main" val="31951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807A48-4B0B-4FEA-E070-ACDBA27549D1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02. </a:t>
            </a:r>
            <a:r>
              <a:rPr lang="ko-KR" altLang="en-US" sz="2456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현황 및 개선기회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E8619-30B9-560D-B0B2-020F417309F3}"/>
              </a:ext>
            </a:extLst>
          </p:cNvPr>
          <p:cNvSpPr txBox="1"/>
          <p:nvPr/>
        </p:nvSpPr>
        <p:spPr>
          <a:xfrm>
            <a:off x="230899" y="1158142"/>
            <a:ext cx="10276010" cy="67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Bef>
                <a:spcPts val="526"/>
              </a:spcBef>
              <a:buFont typeface="Webdings" panose="05030102010509060703" pitchFamily="18" charset="2"/>
              <a:buChar char="a"/>
            </a:pPr>
            <a:r>
              <a:rPr lang="en-US" altLang="ko-KR" sz="1700" b="1" dirty="0">
                <a:solidFill>
                  <a:sysClr val="windowText" lastClr="000000"/>
                </a:solidFill>
                <a:latin typeface="+mn-ea"/>
              </a:rPr>
              <a:t>4</a:t>
            </a:r>
            <a:r>
              <a:rPr lang="ko-KR" altLang="en-US" sz="1700" b="1" dirty="0" err="1">
                <a:solidFill>
                  <a:sysClr val="windowText" lastClr="000000"/>
                </a:solidFill>
                <a:latin typeface="+mn-ea"/>
              </a:rPr>
              <a:t>차산업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n-ea"/>
              </a:rPr>
              <a:t> 혁명시대 도래와 더불어 반도체 수요가 증가가 예상되나</a:t>
            </a:r>
            <a:endParaRPr lang="en-US" altLang="ko-KR" sz="1700" b="1" dirty="0">
              <a:solidFill>
                <a:sysClr val="windowText" lastClr="000000"/>
              </a:solidFill>
              <a:latin typeface="+mn-ea"/>
            </a:endParaRPr>
          </a:p>
          <a:p>
            <a:pPr>
              <a:spcBef>
                <a:spcPts val="526"/>
              </a:spcBef>
            </a:pPr>
            <a:r>
              <a:rPr lang="en-US" altLang="ko-KR" sz="1700" b="1" dirty="0">
                <a:solidFill>
                  <a:sysClr val="windowText" lastClr="000000"/>
                </a:solidFill>
                <a:latin typeface="+mn-ea"/>
              </a:rPr>
              <a:t>  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n-ea"/>
              </a:rPr>
              <a:t>당사 생산설비 부족에 따른 과부하 및 불량 발생으로 </a:t>
            </a:r>
            <a:r>
              <a:rPr lang="ko-KR" altLang="en-US" sz="17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운전조건 최적화를 통한 공정 부하 관리 필요</a:t>
            </a:r>
            <a:endParaRPr lang="en-US" altLang="ko-KR" sz="1700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A573BF-2511-FE4A-768C-D7E6B633F4AE}"/>
              </a:ext>
            </a:extLst>
          </p:cNvPr>
          <p:cNvSpPr/>
          <p:nvPr/>
        </p:nvSpPr>
        <p:spPr>
          <a:xfrm>
            <a:off x="1068694" y="2049065"/>
            <a:ext cx="4241494" cy="2489802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A195E-E335-927D-16CB-86DBC46C8804}"/>
              </a:ext>
            </a:extLst>
          </p:cNvPr>
          <p:cNvSpPr/>
          <p:nvPr/>
        </p:nvSpPr>
        <p:spPr>
          <a:xfrm>
            <a:off x="5269947" y="2036956"/>
            <a:ext cx="4241494" cy="2489802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9EA71C-5D3C-C7FA-0D3E-A51DF44557D1}"/>
              </a:ext>
            </a:extLst>
          </p:cNvPr>
          <p:cNvSpPr/>
          <p:nvPr/>
        </p:nvSpPr>
        <p:spPr>
          <a:xfrm>
            <a:off x="5310188" y="4527185"/>
            <a:ext cx="4241494" cy="2193030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5AA2D-3636-1875-9D2B-3F2E03C0158F}"/>
              </a:ext>
            </a:extLst>
          </p:cNvPr>
          <p:cNvSpPr/>
          <p:nvPr/>
        </p:nvSpPr>
        <p:spPr>
          <a:xfrm>
            <a:off x="1068694" y="4527185"/>
            <a:ext cx="4241494" cy="2193030"/>
          </a:xfrm>
          <a:prstGeom prst="rect">
            <a:avLst/>
          </a:prstGeom>
          <a:noFill/>
          <a:ln w="19050"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B6489A-568B-F621-A54F-5BBBED595F6B}"/>
              </a:ext>
            </a:extLst>
          </p:cNvPr>
          <p:cNvSpPr/>
          <p:nvPr/>
        </p:nvSpPr>
        <p:spPr>
          <a:xfrm>
            <a:off x="1041274" y="2023071"/>
            <a:ext cx="4241494" cy="396680"/>
          </a:xfrm>
          <a:prstGeom prst="rect">
            <a:avLst/>
          </a:prstGeom>
          <a:solidFill>
            <a:srgbClr val="244C70"/>
          </a:solidFill>
          <a:ln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글로벌 </a:t>
            </a:r>
            <a:r>
              <a:rPr lang="en-US" altLang="ko-KR" sz="1400" b="1" dirty="0"/>
              <a:t>IoT </a:t>
            </a:r>
            <a:r>
              <a:rPr lang="ko-KR" altLang="en-US" sz="1400" b="1" dirty="0"/>
              <a:t>시장 매출 전망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21836A-77AD-53F6-D420-22C74B35F518}"/>
              </a:ext>
            </a:extLst>
          </p:cNvPr>
          <p:cNvSpPr/>
          <p:nvPr/>
        </p:nvSpPr>
        <p:spPr>
          <a:xfrm>
            <a:off x="5269947" y="2030743"/>
            <a:ext cx="4241494" cy="396680"/>
          </a:xfrm>
          <a:prstGeom prst="rect">
            <a:avLst/>
          </a:prstGeom>
          <a:solidFill>
            <a:srgbClr val="244C70"/>
          </a:solidFill>
          <a:ln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반도체 장비 공급에 소요되는 시간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3443EE-7F55-55DA-EBF1-1D1866F47E48}"/>
              </a:ext>
            </a:extLst>
          </p:cNvPr>
          <p:cNvSpPr/>
          <p:nvPr/>
        </p:nvSpPr>
        <p:spPr>
          <a:xfrm>
            <a:off x="5298108" y="4502449"/>
            <a:ext cx="4241494" cy="396680"/>
          </a:xfrm>
          <a:prstGeom prst="rect">
            <a:avLst/>
          </a:prstGeom>
          <a:solidFill>
            <a:srgbClr val="244C70"/>
          </a:solidFill>
          <a:ln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고객니즈</a:t>
            </a:r>
            <a:r>
              <a:rPr lang="ko-KR" altLang="en-US" sz="1400" b="1" dirty="0"/>
              <a:t> 충족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매출액 상승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B69E52-047A-6D50-5444-2DBE47DCD7AF}"/>
              </a:ext>
            </a:extLst>
          </p:cNvPr>
          <p:cNvSpPr/>
          <p:nvPr/>
        </p:nvSpPr>
        <p:spPr>
          <a:xfrm>
            <a:off x="1056614" y="4497897"/>
            <a:ext cx="4241494" cy="396680"/>
          </a:xfrm>
          <a:prstGeom prst="rect">
            <a:avLst/>
          </a:prstGeom>
          <a:solidFill>
            <a:srgbClr val="244C70"/>
          </a:solidFill>
          <a:ln>
            <a:solidFill>
              <a:srgbClr val="24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주차별</a:t>
            </a:r>
            <a:r>
              <a:rPr lang="ko-KR" altLang="en-US" sz="1400" b="1" dirty="0"/>
              <a:t> 불량률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DEB02DB-A467-C88D-A6C3-988ED8849A0D}"/>
              </a:ext>
            </a:extLst>
          </p:cNvPr>
          <p:cNvGrpSpPr/>
          <p:nvPr/>
        </p:nvGrpSpPr>
        <p:grpSpPr>
          <a:xfrm>
            <a:off x="5323716" y="2517758"/>
            <a:ext cx="4402120" cy="2028221"/>
            <a:chOff x="5271764" y="2535382"/>
            <a:chExt cx="4402120" cy="202822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590081E-EA01-545E-7C9A-DB12974DB0EC}"/>
                </a:ext>
              </a:extLst>
            </p:cNvPr>
            <p:cNvGrpSpPr/>
            <p:nvPr/>
          </p:nvGrpSpPr>
          <p:grpSpPr>
            <a:xfrm>
              <a:off x="5365272" y="2535382"/>
              <a:ext cx="4308612" cy="2028221"/>
              <a:chOff x="5365272" y="2535382"/>
              <a:chExt cx="4308612" cy="2028221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A29C565-E336-05DA-9D0C-B2E807CC880B}"/>
                  </a:ext>
                </a:extLst>
              </p:cNvPr>
              <p:cNvGrpSpPr/>
              <p:nvPr/>
            </p:nvGrpSpPr>
            <p:grpSpPr>
              <a:xfrm>
                <a:off x="5365272" y="2535382"/>
                <a:ext cx="4308612" cy="2028221"/>
                <a:chOff x="5365272" y="2535382"/>
                <a:chExt cx="4308612" cy="2028221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5D1A72-5AAD-9457-D6C3-7CCB10A852EC}"/>
                    </a:ext>
                  </a:extLst>
                </p:cNvPr>
                <p:cNvSpPr txBox="1"/>
                <p:nvPr/>
              </p:nvSpPr>
              <p:spPr>
                <a:xfrm>
                  <a:off x="5504201" y="2535382"/>
                  <a:ext cx="4169683" cy="278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ko-KR" altLang="en-US" sz="1200" b="1" dirty="0"/>
                    <a:t>최소 </a:t>
                  </a:r>
                  <a:r>
                    <a:rPr lang="en-US" altLang="ko-KR" sz="1200" b="1" dirty="0"/>
                    <a:t>8</a:t>
                  </a:r>
                  <a:r>
                    <a:rPr lang="ko-KR" altLang="en-US" sz="1200" b="1" dirty="0"/>
                    <a:t>개월</a:t>
                  </a:r>
                  <a:r>
                    <a:rPr lang="en-US" altLang="ko-KR" sz="1200" b="1" dirty="0"/>
                    <a:t>, </a:t>
                  </a:r>
                  <a:r>
                    <a:rPr lang="ko-KR" altLang="en-US" sz="1200" b="1" dirty="0"/>
                    <a:t>최대 </a:t>
                  </a:r>
                  <a:r>
                    <a:rPr lang="en-US" altLang="ko-KR" sz="1200" b="1" dirty="0"/>
                    <a:t>15</a:t>
                  </a:r>
                  <a:r>
                    <a:rPr lang="ko-KR" altLang="en-US" sz="1200" b="1" dirty="0"/>
                    <a:t>개월로 장비 공급에 많은 시간 소요</a:t>
                  </a: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57DDC13B-0F75-CFA9-2F50-06A41493B3B0}"/>
                    </a:ext>
                  </a:extLst>
                </p:cNvPr>
                <p:cNvGrpSpPr/>
                <p:nvPr/>
              </p:nvGrpSpPr>
              <p:grpSpPr>
                <a:xfrm>
                  <a:off x="5365272" y="2853039"/>
                  <a:ext cx="4035198" cy="1710564"/>
                  <a:chOff x="5364271" y="2489286"/>
                  <a:chExt cx="4035198" cy="1710564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987C605-6C08-D459-B810-488B3688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7118273" y="389207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5</a:t>
                    </a:r>
                    <a:endParaRPr lang="ko-KR" altLang="en-US" sz="14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4DD8AFB-9B57-ADAA-F2BB-D69458903E78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469" y="3892073"/>
                    <a:ext cx="38343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10</a:t>
                    </a:r>
                    <a:endParaRPr lang="ko-KR" altLang="en-US" sz="14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FB1FA01-28A3-C9AE-66E5-B29AE935628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1397" y="3892072"/>
                    <a:ext cx="3834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400" dirty="0"/>
                      <a:t>15</a:t>
                    </a:r>
                  </a:p>
                </p:txBody>
              </p:sp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31DC712A-0D4A-37BB-1EE1-635D564AB6BC}"/>
                      </a:ext>
                    </a:extLst>
                  </p:cNvPr>
                  <p:cNvGrpSpPr/>
                  <p:nvPr/>
                </p:nvGrpSpPr>
                <p:grpSpPr>
                  <a:xfrm>
                    <a:off x="5364271" y="2489286"/>
                    <a:ext cx="3954999" cy="1441482"/>
                    <a:chOff x="5365272" y="2570360"/>
                    <a:chExt cx="3954999" cy="144148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D45A0540-048C-645C-586A-B77E47502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5272" y="2588290"/>
                      <a:ext cx="3954999" cy="1387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밸브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펌프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ko-KR" altLang="en-US" sz="1100" b="1" dirty="0"/>
                        <a:t> </a:t>
                      </a:r>
                      <a:endParaRPr lang="en-US" altLang="ko-KR" sz="1100" b="1" dirty="0"/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전원공급기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endParaRPr lang="en-US" altLang="ko-KR" sz="1100" b="1" dirty="0"/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초정밀렌즈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altLang="ko-KR" sz="1100" b="1" dirty="0"/>
                        <a:t> </a:t>
                      </a:r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 err="1"/>
                        <a:t>수정발진기</a:t>
                      </a:r>
                      <a:endParaRPr lang="en-US" altLang="ko-KR" sz="1100" b="1" dirty="0"/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altLang="ko-KR" sz="1100" b="1" dirty="0"/>
                        <a:t> </a:t>
                      </a:r>
                    </a:p>
                    <a:p>
                      <a:pPr marL="285750" indent="-285750">
                        <a:lnSpc>
                          <a:spcPct val="8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 전자 모듈 </a:t>
                      </a:r>
                      <a:r>
                        <a:rPr lang="en-US" altLang="ko-KR" sz="1100" b="1" dirty="0"/>
                        <a:t> </a:t>
                      </a:r>
                    </a:p>
                  </p:txBody>
                </p:sp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B14168D0-7C1D-471C-20D4-468AB763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9507" y="2639065"/>
                      <a:ext cx="2329660" cy="86169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708A37C9-E1A3-DB2E-0A9B-FA9891C92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7776" y="2927369"/>
                      <a:ext cx="1979035" cy="91066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직사각형 41">
                      <a:extLst>
                        <a:ext uri="{FF2B5EF4-FFF2-40B4-BE49-F238E27FC236}">
                          <a16:creationId xmlns:a16="http://schemas.microsoft.com/office/drawing/2014/main" id="{71C2387E-497F-AEC3-CFAC-849E47E75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7776" y="3216852"/>
                      <a:ext cx="1979035" cy="91066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E86643C-6693-1F98-24A8-99411EF6A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6010" y="3506334"/>
                      <a:ext cx="1339040" cy="91068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4B35A866-202E-F888-1FF5-1F8FCD798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8808" y="3807592"/>
                      <a:ext cx="1345269" cy="79291"/>
                    </a:xfrm>
                    <a:prstGeom prst="rect">
                      <a:avLst/>
                    </a:prstGeom>
                    <a:solidFill>
                      <a:srgbClr val="CF6655"/>
                    </a:solidFill>
                    <a:ln w="127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3" name="직선 연결선 12">
                      <a:extLst>
                        <a:ext uri="{FF2B5EF4-FFF2-40B4-BE49-F238E27FC236}">
                          <a16:creationId xmlns:a16="http://schemas.microsoft.com/office/drawing/2014/main" id="{16AEE439-0561-99C8-7726-CE5A0566CC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519507" y="2570360"/>
                      <a:ext cx="0" cy="1441482"/>
                    </a:xfrm>
                    <a:prstGeom prst="line">
                      <a:avLst/>
                    </a:prstGeom>
                    <a:ln w="25400">
                      <a:solidFill>
                        <a:srgbClr val="244C7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D56D4E14-3B8C-78E7-CCBE-850139A7FD30}"/>
                      </a:ext>
                    </a:extLst>
                  </p:cNvPr>
                  <p:cNvCxnSpPr/>
                  <p:nvPr/>
                </p:nvCxnSpPr>
                <p:spPr>
                  <a:xfrm>
                    <a:off x="6510541" y="3930768"/>
                    <a:ext cx="2888928" cy="0"/>
                  </a:xfrm>
                  <a:prstGeom prst="line">
                    <a:avLst/>
                  </a:prstGeom>
                  <a:ln w="25400">
                    <a:solidFill>
                      <a:srgbClr val="244C7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3412F965-D50B-FC57-EAE0-CA27490AA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48166" y="3880922"/>
                    <a:ext cx="0" cy="58954"/>
                  </a:xfrm>
                  <a:prstGeom prst="line">
                    <a:avLst/>
                  </a:prstGeom>
                  <a:ln w="19050">
                    <a:solidFill>
                      <a:srgbClr val="244C7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860E20-3213-72A2-974C-5252D4DB6708}"/>
                    </a:ext>
                  </a:extLst>
                </p:cNvPr>
                <p:cNvSpPr txBox="1"/>
                <p:nvPr/>
              </p:nvSpPr>
              <p:spPr>
                <a:xfrm>
                  <a:off x="8295052" y="2708579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15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375892-0E63-CDC2-6041-8EB6B42ECC80}"/>
                    </a:ext>
                  </a:extLst>
                </p:cNvPr>
                <p:cNvSpPr txBox="1"/>
                <p:nvPr/>
              </p:nvSpPr>
              <p:spPr>
                <a:xfrm>
                  <a:off x="7934791" y="2987934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12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43FFCBF-2AD0-7943-9C12-05964809075D}"/>
                    </a:ext>
                  </a:extLst>
                </p:cNvPr>
                <p:cNvSpPr txBox="1"/>
                <p:nvPr/>
              </p:nvSpPr>
              <p:spPr>
                <a:xfrm>
                  <a:off x="7934791" y="3282863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12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2C49A3B-E258-CA27-4CB1-AF8A7A9DFA01}"/>
                    </a:ext>
                  </a:extLst>
                </p:cNvPr>
                <p:cNvSpPr txBox="1"/>
                <p:nvPr/>
              </p:nvSpPr>
              <p:spPr>
                <a:xfrm>
                  <a:off x="7396805" y="3569809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8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E7F6AC7-07CD-597B-E90C-F9B992830D50}"/>
                    </a:ext>
                  </a:extLst>
                </p:cNvPr>
                <p:cNvSpPr txBox="1"/>
                <p:nvPr/>
              </p:nvSpPr>
              <p:spPr>
                <a:xfrm>
                  <a:off x="7398044" y="3852917"/>
                  <a:ext cx="748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8</a:t>
                  </a:r>
                  <a:r>
                    <a:rPr lang="ko-KR" altLang="en-US" sz="1200" dirty="0"/>
                    <a:t>개월</a:t>
                  </a:r>
                  <a:endParaRPr lang="en-US" altLang="ko-KR" sz="1200" dirty="0"/>
                </a:p>
              </p:txBody>
            </p: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AC060A3-4ACC-98F7-D5A5-C053608A6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305" y="4244676"/>
                <a:ext cx="0" cy="58954"/>
              </a:xfrm>
              <a:prstGeom prst="line">
                <a:avLst/>
              </a:prstGeom>
              <a:ln w="1905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003011C-33BD-4CB1-F051-933CA0744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3444" y="4244675"/>
                <a:ext cx="0" cy="58954"/>
              </a:xfrm>
              <a:prstGeom prst="line">
                <a:avLst/>
              </a:prstGeom>
              <a:ln w="1905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993E954-9CBE-22CA-30DC-B03F93597FF6}"/>
                </a:ext>
              </a:extLst>
            </p:cNvPr>
            <p:cNvSpPr txBox="1"/>
            <p:nvPr/>
          </p:nvSpPr>
          <p:spPr>
            <a:xfrm>
              <a:off x="5271764" y="4278688"/>
              <a:ext cx="16962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자료 </a:t>
              </a:r>
              <a:r>
                <a:rPr lang="en-US" altLang="ko-KR" sz="1000" dirty="0"/>
                <a:t>: Nikkei Asia analysis</a:t>
              </a: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E4E832-AF30-B6D6-DBA0-8F5A68A3123D}"/>
              </a:ext>
            </a:extLst>
          </p:cNvPr>
          <p:cNvGrpSpPr/>
          <p:nvPr/>
        </p:nvGrpSpPr>
        <p:grpSpPr>
          <a:xfrm>
            <a:off x="1124945" y="2486559"/>
            <a:ext cx="3917669" cy="2015510"/>
            <a:chOff x="1124945" y="2486559"/>
            <a:chExt cx="3917669" cy="2015510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DC3873D-9604-AD78-500E-AA0342BF0DA1}"/>
                </a:ext>
              </a:extLst>
            </p:cNvPr>
            <p:cNvGrpSpPr/>
            <p:nvPr/>
          </p:nvGrpSpPr>
          <p:grpSpPr>
            <a:xfrm>
              <a:off x="1238400" y="2635330"/>
              <a:ext cx="3804214" cy="1866739"/>
              <a:chOff x="1256189" y="2505800"/>
              <a:chExt cx="3804214" cy="186673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2EA4D4E-E544-85D1-CC5E-CF0BEC287052}"/>
                  </a:ext>
                </a:extLst>
              </p:cNvPr>
              <p:cNvSpPr/>
              <p:nvPr/>
            </p:nvSpPr>
            <p:spPr>
              <a:xfrm>
                <a:off x="1288774" y="3738605"/>
                <a:ext cx="497069" cy="3321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7DC7AEA-15EE-5934-BC8B-28F900A6718F}"/>
                  </a:ext>
                </a:extLst>
              </p:cNvPr>
              <p:cNvSpPr/>
              <p:nvPr/>
            </p:nvSpPr>
            <p:spPr>
              <a:xfrm>
                <a:off x="4529742" y="2762198"/>
                <a:ext cx="502373" cy="1317560"/>
              </a:xfrm>
              <a:prstGeom prst="rect">
                <a:avLst/>
              </a:prstGeom>
              <a:solidFill>
                <a:srgbClr val="CF66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B3469B-A861-5C9A-5C3A-106E74504EE5}"/>
                  </a:ext>
                </a:extLst>
              </p:cNvPr>
              <p:cNvSpPr txBox="1"/>
              <p:nvPr/>
            </p:nvSpPr>
            <p:spPr>
              <a:xfrm>
                <a:off x="1256189" y="3446698"/>
                <a:ext cx="5659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413.8</a:t>
                </a:r>
                <a:endParaRPr lang="ko-KR" altLang="en-US" sz="11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52FF15-FAF8-FAAF-677D-47F763E0B2CE}"/>
                  </a:ext>
                </a:extLst>
              </p:cNvPr>
              <p:cNvSpPr txBox="1"/>
              <p:nvPr/>
            </p:nvSpPr>
            <p:spPr>
              <a:xfrm>
                <a:off x="4494420" y="2505800"/>
                <a:ext cx="5659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/>
                  <a:t>984.2</a:t>
                </a:r>
                <a:endParaRPr lang="ko-KR" altLang="en-US" sz="1100" b="1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FC19C1-17BA-78B4-D4EC-77188142A804}"/>
                  </a:ext>
                </a:extLst>
              </p:cNvPr>
              <p:cNvSpPr txBox="1"/>
              <p:nvPr/>
            </p:nvSpPr>
            <p:spPr>
              <a:xfrm>
                <a:off x="1279819" y="4095540"/>
                <a:ext cx="5239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2020</a:t>
                </a:r>
                <a:endParaRPr lang="ko-KR" altLang="en-US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F82FFD-B01E-5ABC-84E6-935B8EAA9BE5}"/>
                  </a:ext>
                </a:extLst>
              </p:cNvPr>
              <p:cNvSpPr txBox="1"/>
              <p:nvPr/>
            </p:nvSpPr>
            <p:spPr>
              <a:xfrm>
                <a:off x="1925623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2021</a:t>
                </a:r>
                <a:endParaRPr lang="ko-KR" altLang="en-US" sz="1200" dirty="0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B56E2A7-1963-0A0D-5AA5-D83C4710E0BA}"/>
                  </a:ext>
                </a:extLst>
              </p:cNvPr>
              <p:cNvSpPr/>
              <p:nvPr/>
            </p:nvSpPr>
            <p:spPr>
              <a:xfrm>
                <a:off x="1925651" y="3569809"/>
                <a:ext cx="497069" cy="5009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86A7801-4820-04B6-3BB3-5CBCAF9CCD82}"/>
                  </a:ext>
                </a:extLst>
              </p:cNvPr>
              <p:cNvSpPr/>
              <p:nvPr/>
            </p:nvSpPr>
            <p:spPr>
              <a:xfrm>
                <a:off x="2563999" y="3379162"/>
                <a:ext cx="497069" cy="6947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6387ABF-89A6-9DB0-9A63-F70584DC8916}"/>
                  </a:ext>
                </a:extLst>
              </p:cNvPr>
              <p:cNvSpPr/>
              <p:nvPr/>
            </p:nvSpPr>
            <p:spPr>
              <a:xfrm>
                <a:off x="3201309" y="3210048"/>
                <a:ext cx="497069" cy="8606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69635F2-04DA-D9DB-BCDA-047676E6686C}"/>
                  </a:ext>
                </a:extLst>
              </p:cNvPr>
              <p:cNvSpPr txBox="1"/>
              <p:nvPr/>
            </p:nvSpPr>
            <p:spPr>
              <a:xfrm>
                <a:off x="2563999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2022</a:t>
                </a:r>
                <a:endParaRPr lang="ko-KR" altLang="en-US" sz="12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A5C0EC-1E65-BF28-ABA1-BE08BFAC2E73}"/>
                  </a:ext>
                </a:extLst>
              </p:cNvPr>
              <p:cNvSpPr txBox="1"/>
              <p:nvPr/>
            </p:nvSpPr>
            <p:spPr>
              <a:xfrm>
                <a:off x="3208706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2023</a:t>
                </a:r>
                <a:endParaRPr lang="ko-KR" altLang="en-US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F8512A1-380C-7E15-6415-E19EF85838C7}"/>
                  </a:ext>
                </a:extLst>
              </p:cNvPr>
              <p:cNvSpPr txBox="1"/>
              <p:nvPr/>
            </p:nvSpPr>
            <p:spPr>
              <a:xfrm>
                <a:off x="3847031" y="4090271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2024</a:t>
                </a:r>
                <a:endParaRPr lang="ko-KR" altLang="en-US" sz="1200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0F86509-1760-659C-509B-13CBE9F36A3F}"/>
                  </a:ext>
                </a:extLst>
              </p:cNvPr>
              <p:cNvSpPr/>
              <p:nvPr/>
            </p:nvSpPr>
            <p:spPr>
              <a:xfrm>
                <a:off x="3838251" y="3007913"/>
                <a:ext cx="497069" cy="1065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6B7834-F480-8019-EE5F-FCD8DDDE8E14}"/>
                  </a:ext>
                </a:extLst>
              </p:cNvPr>
              <p:cNvSpPr txBox="1"/>
              <p:nvPr/>
            </p:nvSpPr>
            <p:spPr>
              <a:xfrm>
                <a:off x="4499673" y="4084310"/>
                <a:ext cx="5554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2025</a:t>
                </a:r>
                <a:endParaRPr lang="ko-KR" altLang="en-US" sz="1200" dirty="0"/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9F8907F-3356-578D-9E38-FB26333E6102}"/>
                  </a:ext>
                </a:extLst>
              </p:cNvPr>
              <p:cNvGrpSpPr/>
              <p:nvPr/>
            </p:nvGrpSpPr>
            <p:grpSpPr>
              <a:xfrm rot="20465351">
                <a:off x="1943546" y="2831640"/>
                <a:ext cx="2292918" cy="554185"/>
                <a:chOff x="2121659" y="5069515"/>
                <a:chExt cx="2292918" cy="554185"/>
              </a:xfrm>
            </p:grpSpPr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554FAD5F-B2C6-4761-029D-34395851E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1659" y="5623700"/>
                  <a:ext cx="2292918" cy="0"/>
                </a:xfrm>
                <a:prstGeom prst="straightConnector1">
                  <a:avLst/>
                </a:prstGeom>
                <a:ln w="31750">
                  <a:solidFill>
                    <a:srgbClr val="244C7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CA334B7-6C08-123C-C1DD-3B06BBCF9314}"/>
                    </a:ext>
                  </a:extLst>
                </p:cNvPr>
                <p:cNvSpPr txBox="1"/>
                <p:nvPr/>
              </p:nvSpPr>
              <p:spPr>
                <a:xfrm>
                  <a:off x="2388485" y="5069515"/>
                  <a:ext cx="161454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>
                      <a:solidFill>
                        <a:srgbClr val="0F5777"/>
                      </a:solidFill>
                    </a:rPr>
                    <a:t>연평균 </a:t>
                  </a:r>
                  <a:r>
                    <a:rPr lang="en-US" altLang="ko-KR" sz="1300" b="1" dirty="0">
                      <a:solidFill>
                        <a:srgbClr val="0F5777"/>
                      </a:solidFill>
                    </a:rPr>
                    <a:t>21.4% </a:t>
                  </a:r>
                  <a:r>
                    <a:rPr lang="ko-KR" altLang="en-US" sz="1300" b="1" dirty="0">
                      <a:solidFill>
                        <a:srgbClr val="0F5777"/>
                      </a:solidFill>
                    </a:rPr>
                    <a:t>상승</a:t>
                  </a:r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6E2C10-CC5F-383B-1CE0-05CEAC54CF99}"/>
                </a:ext>
              </a:extLst>
            </p:cNvPr>
            <p:cNvSpPr txBox="1"/>
            <p:nvPr/>
          </p:nvSpPr>
          <p:spPr>
            <a:xfrm>
              <a:off x="1151658" y="2746083"/>
              <a:ext cx="915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(</a:t>
              </a:r>
              <a:r>
                <a:rPr lang="ko-KR" altLang="en-US" sz="1100" dirty="0"/>
                <a:t>단위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조원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620DDDC-33DB-CFCF-CB9E-AAFA263E4FE3}"/>
                </a:ext>
              </a:extLst>
            </p:cNvPr>
            <p:cNvSpPr txBox="1"/>
            <p:nvPr/>
          </p:nvSpPr>
          <p:spPr>
            <a:xfrm>
              <a:off x="1124945" y="2486559"/>
              <a:ext cx="16065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자료 </a:t>
              </a:r>
              <a:r>
                <a:rPr lang="en-US" altLang="ko-KR" sz="1000" dirty="0"/>
                <a:t>: GSMA </a:t>
              </a:r>
              <a:r>
                <a:rPr lang="ko-KR" altLang="en-US" sz="1000" dirty="0" err="1"/>
                <a:t>인텔리전스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2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84491C5-C2E3-6822-F0EB-280B151F6029}"/>
              </a:ext>
            </a:extLst>
          </p:cNvPr>
          <p:cNvGrpSpPr/>
          <p:nvPr/>
        </p:nvGrpSpPr>
        <p:grpSpPr>
          <a:xfrm>
            <a:off x="1304457" y="2543204"/>
            <a:ext cx="8054107" cy="2534931"/>
            <a:chOff x="1476374" y="2304155"/>
            <a:chExt cx="9184193" cy="289061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C730142-FB43-290A-5B68-187DFCAE357E}"/>
                </a:ext>
              </a:extLst>
            </p:cNvPr>
            <p:cNvGrpSpPr/>
            <p:nvPr/>
          </p:nvGrpSpPr>
          <p:grpSpPr>
            <a:xfrm>
              <a:off x="1476374" y="2481626"/>
              <a:ext cx="9184193" cy="2538986"/>
              <a:chOff x="1190094" y="2704191"/>
              <a:chExt cx="9907204" cy="3435157"/>
            </a:xfrm>
          </p:grpSpPr>
          <p:sp>
            <p:nvSpPr>
              <p:cNvPr id="83" name="호 82">
                <a:extLst>
                  <a:ext uri="{FF2B5EF4-FFF2-40B4-BE49-F238E27FC236}">
                    <a16:creationId xmlns:a16="http://schemas.microsoft.com/office/drawing/2014/main" id="{BACD68E5-4531-C3A3-E6B0-1EB7DFD73DE4}"/>
                  </a:ext>
                </a:extLst>
              </p:cNvPr>
              <p:cNvSpPr/>
              <p:nvPr/>
            </p:nvSpPr>
            <p:spPr>
              <a:xfrm rot="5219685">
                <a:off x="7609683" y="2651733"/>
                <a:ext cx="3426301" cy="3548929"/>
              </a:xfrm>
              <a:prstGeom prst="arc">
                <a:avLst>
                  <a:gd name="adj1" fmla="val 10710729"/>
                  <a:gd name="adj2" fmla="val 21562922"/>
                </a:avLst>
              </a:prstGeom>
              <a:noFill/>
              <a:ln w="6350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579"/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7E043A6D-8EA4-C64D-8C56-0E6DA16F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0094" y="6130546"/>
                <a:ext cx="8291420" cy="0"/>
              </a:xfrm>
              <a:prstGeom prst="straightConnector1">
                <a:avLst/>
              </a:prstGeom>
              <a:noFill/>
              <a:ln w="63500">
                <a:solidFill>
                  <a:srgbClr val="244C7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8457FB4D-1404-DC45-8EA4-38C7C6F24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0094" y="2704191"/>
                <a:ext cx="8079207" cy="0"/>
              </a:xfrm>
              <a:prstGeom prst="line">
                <a:avLst/>
              </a:prstGeom>
              <a:ln w="63500">
                <a:solidFill>
                  <a:srgbClr val="244C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BBF96FC-2CC6-908A-2892-59DD5FD9FFDD}"/>
                </a:ext>
              </a:extLst>
            </p:cNvPr>
            <p:cNvSpPr/>
            <p:nvPr/>
          </p:nvSpPr>
          <p:spPr>
            <a:xfrm>
              <a:off x="1591659" y="2304155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1</a:t>
              </a:r>
              <a:endParaRPr kumimoji="1" lang="ko-Kore-KR" altLang="en-US" sz="1579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A369710-AF23-0533-66FD-0B569209AA4B}"/>
                </a:ext>
              </a:extLst>
            </p:cNvPr>
            <p:cNvSpPr/>
            <p:nvPr/>
          </p:nvSpPr>
          <p:spPr>
            <a:xfrm>
              <a:off x="4108329" y="2304155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2</a:t>
              </a:r>
              <a:endParaRPr kumimoji="1" lang="ko-Kore-KR" altLang="en-US" sz="1579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E8EC8F94-4E7A-3526-87AF-EAF63D5BF025}"/>
                </a:ext>
              </a:extLst>
            </p:cNvPr>
            <p:cNvSpPr/>
            <p:nvPr/>
          </p:nvSpPr>
          <p:spPr>
            <a:xfrm>
              <a:off x="6321219" y="2304155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3</a:t>
              </a:r>
              <a:endParaRPr kumimoji="1" lang="ko-Kore-KR" altLang="en-US" sz="1579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9D2A2E4-38BE-E97A-B27E-6B4D8B05934E}"/>
                </a:ext>
              </a:extLst>
            </p:cNvPr>
            <p:cNvSpPr/>
            <p:nvPr/>
          </p:nvSpPr>
          <p:spPr>
            <a:xfrm>
              <a:off x="8938887" y="2336758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4</a:t>
              </a:r>
              <a:endParaRPr kumimoji="1" lang="ko-Kore-KR" altLang="en-US" sz="1579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9DAE117-D43C-687D-14EB-FBA38519BA8C}"/>
                </a:ext>
              </a:extLst>
            </p:cNvPr>
            <p:cNvSpPr/>
            <p:nvPr/>
          </p:nvSpPr>
          <p:spPr>
            <a:xfrm>
              <a:off x="9635356" y="4668761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5</a:t>
              </a:r>
              <a:endParaRPr kumimoji="1" lang="ko-Kore-KR" altLang="en-US" sz="1579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4AB1F10-6DB4-4AAF-7B2C-2020922620D1}"/>
                </a:ext>
              </a:extLst>
            </p:cNvPr>
            <p:cNvSpPr/>
            <p:nvPr/>
          </p:nvSpPr>
          <p:spPr>
            <a:xfrm>
              <a:off x="6522903" y="4834767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6</a:t>
              </a:r>
              <a:endParaRPr kumimoji="1" lang="ko-Kore-KR" altLang="en-US" sz="1579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6C258AE-4718-AC3E-740C-41E8B199FC8E}"/>
                </a:ext>
              </a:extLst>
            </p:cNvPr>
            <p:cNvSpPr/>
            <p:nvPr/>
          </p:nvSpPr>
          <p:spPr>
            <a:xfrm>
              <a:off x="4111140" y="4834767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7</a:t>
              </a:r>
              <a:endParaRPr kumimoji="1" lang="ko-Kore-KR" altLang="en-US" sz="1579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1182244-84AD-07D9-74DA-95496F4E46A3}"/>
                </a:ext>
              </a:extLst>
            </p:cNvPr>
            <p:cNvSpPr/>
            <p:nvPr/>
          </p:nvSpPr>
          <p:spPr>
            <a:xfrm>
              <a:off x="1898604" y="4834767"/>
              <a:ext cx="360000" cy="360000"/>
            </a:xfrm>
            <a:prstGeom prst="ellipse">
              <a:avLst/>
            </a:prstGeom>
            <a:solidFill>
              <a:srgbClr val="244C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579" dirty="0"/>
                <a:t>8</a:t>
              </a:r>
              <a:endParaRPr kumimoji="1" lang="ko-Kore-KR" altLang="en-US" sz="1579" dirty="0"/>
            </a:p>
          </p:txBody>
        </p:sp>
      </p:grpSp>
      <p:pic>
        <p:nvPicPr>
          <p:cNvPr id="109" name="그림 108">
            <a:extLst>
              <a:ext uri="{FF2B5EF4-FFF2-40B4-BE49-F238E27FC236}">
                <a16:creationId xmlns:a16="http://schemas.microsoft.com/office/drawing/2014/main" id="{30BC7F14-4011-C5CE-9B16-D7472DCE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3" y="1333007"/>
            <a:ext cx="1096442" cy="1375610"/>
          </a:xfrm>
          <a:prstGeom prst="rect">
            <a:avLst/>
          </a:prstGeom>
        </p:spPr>
      </p:pic>
      <p:pic>
        <p:nvPicPr>
          <p:cNvPr id="114" name="그림 113" descr="텍스트, 전자기기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EF4EFE96-007B-1EB9-4DA3-32FF2C97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" y="5239051"/>
            <a:ext cx="2867546" cy="945515"/>
          </a:xfrm>
          <a:prstGeom prst="rect">
            <a:avLst/>
          </a:prstGeom>
        </p:spPr>
      </p:pic>
      <p:pic>
        <p:nvPicPr>
          <p:cNvPr id="116" name="그림 115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D2EA04E-5F29-7EFF-1A51-C34341EC8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182" y="1613085"/>
            <a:ext cx="1280110" cy="800774"/>
          </a:xfrm>
          <a:prstGeom prst="rect">
            <a:avLst/>
          </a:prstGeom>
        </p:spPr>
      </p:pic>
      <p:pic>
        <p:nvPicPr>
          <p:cNvPr id="117" name="그림 116" descr="텍스트이(가) 표시된 사진&#10;&#10;자동 생성된 설명">
            <a:extLst>
              <a:ext uri="{FF2B5EF4-FFF2-40B4-BE49-F238E27FC236}">
                <a16:creationId xmlns:a16="http://schemas.microsoft.com/office/drawing/2014/main" id="{BC25E44B-D888-8879-CCA7-412F6C0A1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556" y="1953104"/>
            <a:ext cx="1203244" cy="460755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DDCCA903-B98D-7836-1B5B-77808C7D4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878" y="1390893"/>
            <a:ext cx="1010648" cy="1073188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10D7B91A-F4E6-D270-58DD-EFEF965F5E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753" y="5164927"/>
            <a:ext cx="1730035" cy="98319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D5561FE-6DF7-66A3-1E00-387051B1F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0388" y="5164927"/>
            <a:ext cx="1531232" cy="840311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03455F05-A5D3-2031-D44F-423A75D8FD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5154" y="1550577"/>
            <a:ext cx="1598129" cy="992627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182A3EC-A318-BB10-6883-CF98605B17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8334" y="5175624"/>
            <a:ext cx="1401642" cy="945514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1E4A3A8D-22F3-E5DD-7C52-EBCB8AE253EB}"/>
              </a:ext>
            </a:extLst>
          </p:cNvPr>
          <p:cNvSpPr txBox="1"/>
          <p:nvPr/>
        </p:nvSpPr>
        <p:spPr>
          <a:xfrm>
            <a:off x="1253588" y="2854049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웨이퍼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BB71310-87CB-3DAB-60B0-C881F2FA8A7E}"/>
              </a:ext>
            </a:extLst>
          </p:cNvPr>
          <p:cNvSpPr txBox="1"/>
          <p:nvPr/>
        </p:nvSpPr>
        <p:spPr>
          <a:xfrm>
            <a:off x="3377603" y="2854049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산화공정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7F2891-71F6-418E-4164-76D3D92B97F7}"/>
              </a:ext>
            </a:extLst>
          </p:cNvPr>
          <p:cNvSpPr txBox="1"/>
          <p:nvPr/>
        </p:nvSpPr>
        <p:spPr>
          <a:xfrm>
            <a:off x="5302889" y="2854049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포토공정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FEA9DD0-6525-CFE1-0EA2-429D448EF9E0}"/>
              </a:ext>
            </a:extLst>
          </p:cNvPr>
          <p:cNvSpPr txBox="1"/>
          <p:nvPr/>
        </p:nvSpPr>
        <p:spPr>
          <a:xfrm>
            <a:off x="7523660" y="2917625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식각공정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2CF03A-EC4E-1CAB-0FF0-00D564BA97C4}"/>
              </a:ext>
            </a:extLst>
          </p:cNvPr>
          <p:cNvSpPr txBox="1"/>
          <p:nvPr/>
        </p:nvSpPr>
        <p:spPr>
          <a:xfrm>
            <a:off x="1511712" y="4277808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패키징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2880509-37F1-F01E-AC1B-E2ACB14CD0B8}"/>
              </a:ext>
            </a:extLst>
          </p:cNvPr>
          <p:cNvSpPr txBox="1"/>
          <p:nvPr/>
        </p:nvSpPr>
        <p:spPr>
          <a:xfrm>
            <a:off x="3341736" y="4277808"/>
            <a:ext cx="1391265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28" dirty="0">
                <a:solidFill>
                  <a:srgbClr val="4B5151"/>
                </a:solidFill>
              </a:rPr>
              <a:t>EDS</a:t>
            </a:r>
            <a:r>
              <a:rPr kumimoji="1" lang="ko-Kore-KR" altLang="en-US" sz="1228" dirty="0">
                <a:solidFill>
                  <a:srgbClr val="4B5151"/>
                </a:solidFill>
              </a:rPr>
              <a:t>공정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A3373A-050A-8EE2-DE62-84A6C8C95B56}"/>
              </a:ext>
            </a:extLst>
          </p:cNvPr>
          <p:cNvSpPr txBox="1"/>
          <p:nvPr/>
        </p:nvSpPr>
        <p:spPr>
          <a:xfrm>
            <a:off x="5265136" y="4268029"/>
            <a:ext cx="1957860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금속 배선 공정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4252652-F124-8E64-B127-6DA299D921BE}"/>
              </a:ext>
            </a:extLst>
          </p:cNvPr>
          <p:cNvSpPr txBox="1"/>
          <p:nvPr/>
        </p:nvSpPr>
        <p:spPr>
          <a:xfrm>
            <a:off x="8658521" y="4885961"/>
            <a:ext cx="1754792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28" dirty="0">
                <a:solidFill>
                  <a:srgbClr val="4B5151"/>
                </a:solidFill>
              </a:rPr>
              <a:t>박막 및 증창공정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1AEEE4C-CCCE-54F5-B3AE-F4DBA7A60772}"/>
              </a:ext>
            </a:extLst>
          </p:cNvPr>
          <p:cNvSpPr txBox="1"/>
          <p:nvPr/>
        </p:nvSpPr>
        <p:spPr>
          <a:xfrm>
            <a:off x="1255563" y="3109772"/>
            <a:ext cx="2380994" cy="41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2" dirty="0">
                <a:solidFill>
                  <a:srgbClr val="4B5151"/>
                </a:solidFill>
              </a:rPr>
              <a:t>반도체 집적회로의 핵심 재료인 웨이퍼 제작 과정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6F89C24-6257-1D78-CE17-9EB5C5AC3359}"/>
              </a:ext>
            </a:extLst>
          </p:cNvPr>
          <p:cNvSpPr txBox="1"/>
          <p:nvPr/>
        </p:nvSpPr>
        <p:spPr>
          <a:xfrm>
            <a:off x="3374429" y="3109772"/>
            <a:ext cx="2380994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2" dirty="0">
                <a:solidFill>
                  <a:srgbClr val="4B5151"/>
                </a:solidFill>
              </a:rPr>
              <a:t>웨이퍼 표면에 </a:t>
            </a:r>
            <a:r>
              <a:rPr lang="ko-KR" altLang="en-US" sz="1052" dirty="0" err="1">
                <a:solidFill>
                  <a:srgbClr val="4B5151"/>
                </a:solidFill>
              </a:rPr>
              <a:t>산화막</a:t>
            </a:r>
            <a:r>
              <a:rPr lang="ko-KR" altLang="en-US" sz="1052" dirty="0">
                <a:solidFill>
                  <a:srgbClr val="4B5151"/>
                </a:solidFill>
              </a:rPr>
              <a:t> 형성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887FF6D-D6FB-DB61-1DE2-9F2CA8D9F68D}"/>
              </a:ext>
            </a:extLst>
          </p:cNvPr>
          <p:cNvSpPr txBox="1"/>
          <p:nvPr/>
        </p:nvSpPr>
        <p:spPr>
          <a:xfrm>
            <a:off x="5297676" y="3076157"/>
            <a:ext cx="2380994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2" dirty="0">
                <a:solidFill>
                  <a:srgbClr val="4B5151"/>
                </a:solidFill>
              </a:rPr>
              <a:t>반도체 회로를 그려 넣는 과정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A7E658B-8D89-652B-48FF-3F4B20D29100}"/>
              </a:ext>
            </a:extLst>
          </p:cNvPr>
          <p:cNvSpPr txBox="1"/>
          <p:nvPr/>
        </p:nvSpPr>
        <p:spPr>
          <a:xfrm>
            <a:off x="7505400" y="3200086"/>
            <a:ext cx="2380994" cy="41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2" dirty="0">
                <a:solidFill>
                  <a:srgbClr val="4B5151"/>
                </a:solidFill>
              </a:rPr>
              <a:t>반도체 구조를 형성하는</a:t>
            </a:r>
            <a:endParaRPr lang="en-US" altLang="ko-KR" sz="1052" dirty="0">
              <a:solidFill>
                <a:srgbClr val="4B5151"/>
              </a:solidFill>
            </a:endParaRPr>
          </a:p>
          <a:p>
            <a:r>
              <a:rPr lang="ko-KR" altLang="en-US" sz="1052" dirty="0">
                <a:solidFill>
                  <a:srgbClr val="4B5151"/>
                </a:solidFill>
              </a:rPr>
              <a:t> 패턴을 만드는 과정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D6F3EE1-8412-ABBD-EEED-34F18557B56A}"/>
              </a:ext>
            </a:extLst>
          </p:cNvPr>
          <p:cNvSpPr txBox="1"/>
          <p:nvPr/>
        </p:nvSpPr>
        <p:spPr>
          <a:xfrm>
            <a:off x="8658521" y="5159192"/>
            <a:ext cx="2658575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2" dirty="0">
                <a:solidFill>
                  <a:srgbClr val="4B5151"/>
                </a:solidFill>
              </a:rPr>
              <a:t>-</a:t>
            </a:r>
            <a:r>
              <a:rPr lang="ko-KR" altLang="en-US" sz="1052" dirty="0">
                <a:solidFill>
                  <a:srgbClr val="4B5151"/>
                </a:solidFill>
              </a:rPr>
              <a:t>증착공정</a:t>
            </a:r>
            <a:r>
              <a:rPr lang="en-US" altLang="ko-KR" sz="1052" dirty="0">
                <a:solidFill>
                  <a:srgbClr val="4B5151"/>
                </a:solidFill>
              </a:rPr>
              <a:t>: </a:t>
            </a:r>
            <a:r>
              <a:rPr lang="ko-KR" altLang="en-US" sz="1052" dirty="0">
                <a:solidFill>
                  <a:srgbClr val="4B5151"/>
                </a:solidFill>
              </a:rPr>
              <a:t>박막을 만드는 과정</a:t>
            </a:r>
            <a:endParaRPr lang="en-US" altLang="ko-KR" sz="1052" dirty="0">
              <a:solidFill>
                <a:srgbClr val="4B5151"/>
              </a:solidFill>
            </a:endParaRPr>
          </a:p>
          <a:p>
            <a:r>
              <a:rPr kumimoji="1" lang="en-US" altLang="ko-KR" sz="1052" dirty="0">
                <a:solidFill>
                  <a:srgbClr val="4B5151"/>
                </a:solidFill>
              </a:rPr>
              <a:t>-</a:t>
            </a:r>
            <a:r>
              <a:rPr kumimoji="1" lang="ko-KR" altLang="en-US" sz="1052" dirty="0">
                <a:solidFill>
                  <a:srgbClr val="4B5151"/>
                </a:solidFill>
              </a:rPr>
              <a:t>이온 주입 공정</a:t>
            </a:r>
            <a:r>
              <a:rPr kumimoji="1" lang="en-US" altLang="ko-KR" sz="1052" dirty="0">
                <a:solidFill>
                  <a:srgbClr val="4B5151"/>
                </a:solidFill>
              </a:rPr>
              <a:t>: </a:t>
            </a:r>
            <a:r>
              <a:rPr kumimoji="1" lang="ko-KR" altLang="en-US" sz="1052" dirty="0">
                <a:solidFill>
                  <a:srgbClr val="4B5151"/>
                </a:solidFill>
              </a:rPr>
              <a:t>전기적인 특성을 </a:t>
            </a:r>
            <a:r>
              <a:rPr kumimoji="1" lang="en-US" altLang="ko-KR" sz="1052" dirty="0">
                <a:solidFill>
                  <a:srgbClr val="4B5151"/>
                </a:solidFill>
              </a:rPr>
              <a:t>	   	</a:t>
            </a:r>
            <a:r>
              <a:rPr kumimoji="1" lang="ko-KR" altLang="en-US" sz="1052" dirty="0">
                <a:solidFill>
                  <a:srgbClr val="4B5151"/>
                </a:solidFill>
              </a:rPr>
              <a:t>갖도록 만드는 과정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8DEF741-AE99-B48A-190C-BF159398DE67}"/>
              </a:ext>
            </a:extLst>
          </p:cNvPr>
          <p:cNvSpPr txBox="1"/>
          <p:nvPr/>
        </p:nvSpPr>
        <p:spPr>
          <a:xfrm>
            <a:off x="5268979" y="4514334"/>
            <a:ext cx="2380994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2" dirty="0">
                <a:solidFill>
                  <a:srgbClr val="4B5151"/>
                </a:solidFill>
              </a:rPr>
              <a:t>전기길을 연결하는 과정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B222381-2EF4-FF90-1E1E-7684A2F181A1}"/>
              </a:ext>
            </a:extLst>
          </p:cNvPr>
          <p:cNvSpPr txBox="1"/>
          <p:nvPr/>
        </p:nvSpPr>
        <p:spPr>
          <a:xfrm>
            <a:off x="3314244" y="4525824"/>
            <a:ext cx="2380994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2" dirty="0">
                <a:solidFill>
                  <a:srgbClr val="4B5151"/>
                </a:solidFill>
              </a:rPr>
              <a:t>품질 수준 확인</a:t>
            </a:r>
            <a:endParaRPr kumimoji="1" lang="ko-Kore-KR" altLang="en-US" sz="1052" dirty="0">
              <a:solidFill>
                <a:srgbClr val="4B515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590F482-03EF-6B21-A1A0-7353903A7D31}"/>
              </a:ext>
            </a:extLst>
          </p:cNvPr>
          <p:cNvSpPr txBox="1"/>
          <p:nvPr/>
        </p:nvSpPr>
        <p:spPr>
          <a:xfrm>
            <a:off x="1490258" y="4501739"/>
            <a:ext cx="2380994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2" dirty="0">
                <a:solidFill>
                  <a:srgbClr val="4B5151"/>
                </a:solidFill>
              </a:rPr>
              <a:t>포장을 하는 공정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D233A9B-00BB-6651-163A-A8A23E03A0F0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361FD2-9C8C-413C-231C-736B70692555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03. </a:t>
            </a:r>
            <a:r>
              <a:rPr lang="ko-KR" altLang="en-US" sz="2456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반도체 공정 이해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EFD0E9-2035-2773-9A2D-6549A2001B60}"/>
              </a:ext>
            </a:extLst>
          </p:cNvPr>
          <p:cNvGrpSpPr/>
          <p:nvPr/>
        </p:nvGrpSpPr>
        <p:grpSpPr>
          <a:xfrm>
            <a:off x="1841425" y="1940370"/>
            <a:ext cx="7008962" cy="1200647"/>
            <a:chOff x="1790610" y="1290926"/>
            <a:chExt cx="7992402" cy="136911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3CF5972-0754-EAA4-B506-A84754D2D97A}"/>
                </a:ext>
              </a:extLst>
            </p:cNvPr>
            <p:cNvSpPr/>
            <p:nvPr/>
          </p:nvSpPr>
          <p:spPr>
            <a:xfrm>
              <a:off x="1790610" y="1308715"/>
              <a:ext cx="3883042" cy="1351323"/>
            </a:xfrm>
            <a:prstGeom prst="rect">
              <a:avLst/>
            </a:prstGeom>
            <a:solidFill>
              <a:srgbClr val="0B5A8B"/>
            </a:solidFill>
            <a:ln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56" b="1" dirty="0" err="1"/>
                <a:t>실수율</a:t>
              </a:r>
              <a:endParaRPr lang="en-US" altLang="ko-KR" sz="2456" b="1" dirty="0"/>
            </a:p>
            <a:p>
              <a:pPr algn="ctr"/>
              <a:r>
                <a:rPr lang="en-US" altLang="ko-KR" sz="2456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93% </a:t>
              </a:r>
              <a:r>
                <a:rPr lang="ko-KR" altLang="en-US" sz="2456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→ </a:t>
              </a:r>
              <a:r>
                <a:rPr lang="en-US" altLang="ko-KR" sz="2456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95%</a:t>
              </a:r>
              <a:endParaRPr lang="ko-KR" altLang="en-US" sz="2456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18176E-BC79-27BE-3616-7337A6208CDE}"/>
                </a:ext>
              </a:extLst>
            </p:cNvPr>
            <p:cNvSpPr/>
            <p:nvPr/>
          </p:nvSpPr>
          <p:spPr>
            <a:xfrm>
              <a:off x="5899970" y="1290926"/>
              <a:ext cx="3883042" cy="1351323"/>
            </a:xfrm>
            <a:prstGeom prst="rect">
              <a:avLst/>
            </a:prstGeom>
            <a:solidFill>
              <a:srgbClr val="0B5A8B"/>
            </a:solidFill>
            <a:ln>
              <a:solidFill>
                <a:srgbClr val="0B5A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56" b="1" dirty="0"/>
                <a:t>불량예측</a:t>
              </a:r>
              <a:r>
                <a:rPr lang="en-US" altLang="ko-KR" sz="2456" b="1" dirty="0"/>
                <a:t> </a:t>
              </a:r>
              <a:r>
                <a:rPr lang="ko-KR" altLang="en-US" sz="2456" b="1" dirty="0"/>
                <a:t>정확도</a:t>
              </a:r>
              <a:endParaRPr lang="en-US" altLang="ko-KR" sz="2456" b="1" dirty="0"/>
            </a:p>
            <a:p>
              <a:pPr algn="ctr"/>
              <a:r>
                <a:rPr lang="en-US" altLang="ko-KR" sz="2456" b="1" dirty="0"/>
                <a:t>F1score = ?</a:t>
              </a:r>
              <a:endParaRPr lang="ko-KR" altLang="en-US" sz="2456" b="1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F29FE9-2CAA-1B69-3091-5101544C1C4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2991EC-C70C-EB4A-1EFC-B290D315A9B7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03. </a:t>
            </a:r>
            <a:r>
              <a:rPr lang="ko-KR" altLang="en-US" sz="2456" b="1" dirty="0">
                <a:solidFill>
                  <a:srgbClr val="4B5151"/>
                </a:solidFill>
                <a:latin typeface="Arial" panose="020B0604020202020204" pitchFamily="34" charset="0"/>
                <a:ea typeface="a옛날사진관3" panose="02020600000000000000" pitchFamily="18" charset="-127"/>
                <a:cs typeface="Arial" panose="020B0604020202020204" pitchFamily="34" charset="0"/>
              </a:rPr>
              <a:t>지표설정</a:t>
            </a:r>
            <a:endParaRPr lang="en-US" altLang="ko-KR" sz="1929" b="1" dirty="0">
              <a:solidFill>
                <a:srgbClr val="4B5151"/>
              </a:solidFill>
              <a:latin typeface="Arial" panose="020B0604020202020204" pitchFamily="34" charset="0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1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428D16-D0F8-B6B2-D7E1-4F4078DA679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211C0D-F124-76FF-9F61-9164E7832BDA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04.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분석계획수립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F9ABB71-E444-F07A-11B9-61E495C9BBF1}"/>
              </a:ext>
            </a:extLst>
          </p:cNvPr>
          <p:cNvGraphicFramePr>
            <a:graphicFrameLocks noGrp="1"/>
          </p:cNvGraphicFramePr>
          <p:nvPr/>
        </p:nvGraphicFramePr>
        <p:xfrm>
          <a:off x="253068" y="1006728"/>
          <a:ext cx="10185678" cy="1735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2783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2254622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2644310">
                  <a:extLst>
                    <a:ext uri="{9D8B030D-6E8A-4147-A177-3AD203B41FA5}">
                      <a16:colId xmlns:a16="http://schemas.microsoft.com/office/drawing/2014/main" val="4213678492"/>
                    </a:ext>
                  </a:extLst>
                </a:gridCol>
                <a:gridCol w="3483963">
                  <a:extLst>
                    <a:ext uri="{9D8B030D-6E8A-4147-A177-3AD203B41FA5}">
                      <a16:colId xmlns:a16="http://schemas.microsoft.com/office/drawing/2014/main" val="1989415390"/>
                    </a:ext>
                  </a:extLst>
                </a:gridCol>
              </a:tblGrid>
              <a:tr h="2932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분석구분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목적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분석계획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80189" marR="80189" marT="40094" marB="40094"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2932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분석방법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분석내용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28715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+mj-lt"/>
                        </a:rPr>
                        <a:t>탐색적 데이터 분석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변수의 분포 특성 확인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히스토그램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Box 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투입에너지 등 연속형 변수에 대한 분포 확인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2871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Pie chart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Bar 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범주형 변수에 대한 비율 확인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2871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변수 상관관계 확인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Pair plot,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히트맵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변수 간 선형성 및 상관관계 파악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2871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lt"/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이상치 확인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Box 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각 공정별 변수들의 분포 및 이상치 확인</a:t>
                      </a:r>
                    </a:p>
                  </a:txBody>
                  <a:tcPr marL="80189" marR="80189" marT="40094" marB="40094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446138"/>
                  </a:ext>
                </a:extLst>
              </a:tr>
            </a:tbl>
          </a:graphicData>
        </a:graphic>
      </p:graphicFrame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BA9319F-4415-79FF-2F3B-66C179293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53554"/>
              </p:ext>
            </p:extLst>
          </p:nvPr>
        </p:nvGraphicFramePr>
        <p:xfrm>
          <a:off x="253068" y="3308983"/>
          <a:ext cx="4965900" cy="334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00">
                  <a:extLst>
                    <a:ext uri="{9D8B030D-6E8A-4147-A177-3AD203B41FA5}">
                      <a16:colId xmlns:a16="http://schemas.microsoft.com/office/drawing/2014/main" val="40046727"/>
                    </a:ext>
                  </a:extLst>
                </a:gridCol>
                <a:gridCol w="1053223">
                  <a:extLst>
                    <a:ext uri="{9D8B030D-6E8A-4147-A177-3AD203B41FA5}">
                      <a16:colId xmlns:a16="http://schemas.microsoft.com/office/drawing/2014/main" val="2390910010"/>
                    </a:ext>
                  </a:extLst>
                </a:gridCol>
                <a:gridCol w="2257377">
                  <a:extLst>
                    <a:ext uri="{9D8B030D-6E8A-4147-A177-3AD203B41FA5}">
                      <a16:colId xmlns:a16="http://schemas.microsoft.com/office/drawing/2014/main" val="319231036"/>
                    </a:ext>
                  </a:extLst>
                </a:gridCol>
              </a:tblGrid>
              <a:tr h="1673864">
                <a:tc>
                  <a:txBody>
                    <a:bodyPr/>
                    <a:lstStyle/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이상 공정 확인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관리도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별 공정의 안정성 확인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526805"/>
                  </a:ext>
                </a:extLst>
              </a:tr>
              <a:tr h="1673864">
                <a:tc>
                  <a:txBody>
                    <a:bodyPr/>
                    <a:lstStyle/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안정</a:t>
                      </a:r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불안정 공정에 따른 이상치 차이 검정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카이제곱검정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불안정한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와 안정한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불량품 수 차이 검정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372950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FE06C0CF-7B0A-A599-E9F1-B8EDFD8F6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06493"/>
              </p:ext>
            </p:extLst>
          </p:nvPr>
        </p:nvGraphicFramePr>
        <p:xfrm>
          <a:off x="5472845" y="3307845"/>
          <a:ext cx="4965900" cy="334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01">
                  <a:extLst>
                    <a:ext uri="{9D8B030D-6E8A-4147-A177-3AD203B41FA5}">
                      <a16:colId xmlns:a16="http://schemas.microsoft.com/office/drawing/2014/main" val="40046727"/>
                    </a:ext>
                  </a:extLst>
                </a:gridCol>
                <a:gridCol w="625033">
                  <a:extLst>
                    <a:ext uri="{9D8B030D-6E8A-4147-A177-3AD203B41FA5}">
                      <a16:colId xmlns:a16="http://schemas.microsoft.com/office/drawing/2014/main" val="990654106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390910010"/>
                    </a:ext>
                  </a:extLst>
                </a:gridCol>
                <a:gridCol w="2278594">
                  <a:extLst>
                    <a:ext uri="{9D8B030D-6E8A-4147-A177-3AD203B41FA5}">
                      <a16:colId xmlns:a16="http://schemas.microsoft.com/office/drawing/2014/main" val="319231036"/>
                    </a:ext>
                  </a:extLst>
                </a:gridCol>
              </a:tblGrid>
              <a:tr h="398344">
                <a:tc rowSpan="3">
                  <a:txBody>
                    <a:bodyPr/>
                    <a:lstStyle/>
                    <a:p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변수별 불량에 대한 차이 검정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Boxplot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불량과 양품의 분포 차이 시각화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최적구간 선정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526805"/>
                  </a:ext>
                </a:extLst>
              </a:tr>
              <a:tr h="1067556">
                <a:tc vMerge="1">
                  <a:txBody>
                    <a:bodyPr/>
                    <a:lstStyle/>
                    <a:p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연속형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Mann-Whitney U test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특정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Controllable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한 변수의 데이터가 정규성을 만족하지 않을 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불량에 대한 영향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비모수검정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372950"/>
                  </a:ext>
                </a:extLst>
              </a:tr>
              <a:tr h="398344">
                <a:tc vMerge="1">
                  <a:txBody>
                    <a:bodyPr/>
                    <a:lstStyle/>
                    <a:p>
                      <a:endParaRPr lang="ko-Kore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범주형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히트맵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카이제곱검정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범주형변수의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불량에 대한 영향 검정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0255"/>
                  </a:ext>
                </a:extLst>
              </a:tr>
              <a:tr h="1483484">
                <a:tc>
                  <a:txBody>
                    <a:bodyPr/>
                    <a:lstStyle/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불량</a:t>
                      </a:r>
                      <a:r>
                        <a:rPr lang="en-US" altLang="ko-Kore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양품 </a:t>
                      </a:r>
                      <a:endParaRPr lang="en-US" altLang="ko-Kore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ore-KR" altLang="en-US" sz="1000" b="0" dirty="0">
                          <a:solidFill>
                            <a:schemeClr val="tx1"/>
                          </a:solidFill>
                        </a:rPr>
                        <a:t>분류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Decision Tree, Random Forest, Gradient Boosting,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Neural Network,</a:t>
                      </a:r>
                    </a:p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SVM, KNN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최적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Hyper Parameter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설정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분류 모델들의 성능 비교 후 최적 모델 선정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80192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주요변수 파악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9571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856877-EDC0-454A-BBDE-5500468E1C8F}"/>
              </a:ext>
            </a:extLst>
          </p:cNvPr>
          <p:cNvSpPr/>
          <p:nvPr/>
        </p:nvSpPr>
        <p:spPr>
          <a:xfrm>
            <a:off x="5472845" y="2911845"/>
            <a:ext cx="4965900" cy="396000"/>
          </a:xfrm>
          <a:prstGeom prst="rect">
            <a:avLst/>
          </a:prstGeom>
          <a:solidFill>
            <a:srgbClr val="0B5A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2</a:t>
            </a:r>
            <a:r>
              <a:rPr kumimoji="1" lang="en-US" altLang="ko-KR" sz="1400" b="1" dirty="0"/>
              <a:t>. </a:t>
            </a:r>
            <a:r>
              <a:rPr kumimoji="1" lang="ko-KR" altLang="en-US" sz="1400" b="1" dirty="0"/>
              <a:t>공정 변수 최적화</a:t>
            </a:r>
            <a:endParaRPr kumimoji="1" lang="ko-Kore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FBBC4-3BF2-F088-88AC-1B8FB3F2AC89}"/>
              </a:ext>
            </a:extLst>
          </p:cNvPr>
          <p:cNvSpPr/>
          <p:nvPr/>
        </p:nvSpPr>
        <p:spPr>
          <a:xfrm>
            <a:off x="253068" y="2911845"/>
            <a:ext cx="4965900" cy="396000"/>
          </a:xfrm>
          <a:prstGeom prst="rect">
            <a:avLst/>
          </a:prstGeom>
          <a:solidFill>
            <a:srgbClr val="0B5A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1</a:t>
            </a:r>
            <a:r>
              <a:rPr kumimoji="1" lang="en-US" altLang="ko-KR" sz="1400" b="1" dirty="0"/>
              <a:t>. </a:t>
            </a:r>
            <a:r>
              <a:rPr kumimoji="1" lang="ko-KR" altLang="en-US" sz="1400" b="1" dirty="0"/>
              <a:t>공정 경로 최적화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2015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428D16-D0F8-B6B2-D7E1-4F4078DA679E}"/>
              </a:ext>
            </a:extLst>
          </p:cNvPr>
          <p:cNvCxnSpPr>
            <a:cxnSpLocks/>
          </p:cNvCxnSpPr>
          <p:nvPr/>
        </p:nvCxnSpPr>
        <p:spPr>
          <a:xfrm>
            <a:off x="4111" y="930329"/>
            <a:ext cx="10691813" cy="0"/>
          </a:xfrm>
          <a:prstGeom prst="line">
            <a:avLst/>
          </a:prstGeom>
          <a:ln w="50800" cmpd="sng">
            <a:solidFill>
              <a:srgbClr val="24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211C0D-F124-76FF-9F61-9164E7832BDA}"/>
              </a:ext>
            </a:extLst>
          </p:cNvPr>
          <p:cNvSpPr txBox="1"/>
          <p:nvPr/>
        </p:nvSpPr>
        <p:spPr>
          <a:xfrm>
            <a:off x="196813" y="302465"/>
            <a:ext cx="5375892" cy="56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8450" algn="l"/>
              </a:tabLst>
            </a:pPr>
            <a:r>
              <a:rPr lang="en-US" altLang="ko-KR" sz="3070" b="1" dirty="0">
                <a:solidFill>
                  <a:srgbClr val="244C70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04. </a:t>
            </a:r>
            <a:r>
              <a:rPr lang="ko-KR" altLang="en-US" sz="2456" b="1" dirty="0">
                <a:solidFill>
                  <a:srgbClr val="4B5151"/>
                </a:solidFill>
                <a:latin typeface="+mj-lt"/>
                <a:ea typeface="a옛날사진관3" panose="02020600000000000000" pitchFamily="18" charset="-127"/>
                <a:cs typeface="Arial" panose="020B0604020202020204" pitchFamily="34" charset="0"/>
              </a:rPr>
              <a:t>데이터수집계획</a:t>
            </a:r>
            <a:endParaRPr lang="en-US" altLang="ko-KR" sz="1929" b="1" dirty="0">
              <a:solidFill>
                <a:srgbClr val="4B5151"/>
              </a:solidFill>
              <a:latin typeface="+mj-lt"/>
              <a:ea typeface="a옛날사진관3" panose="02020600000000000000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32C3BFD4-DB16-439E-1E59-E7610E6E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21376"/>
              </p:ext>
            </p:extLst>
          </p:nvPr>
        </p:nvGraphicFramePr>
        <p:xfrm>
          <a:off x="589653" y="1601837"/>
          <a:ext cx="9514094" cy="4688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7891">
                  <a:extLst>
                    <a:ext uri="{9D8B030D-6E8A-4147-A177-3AD203B41FA5}">
                      <a16:colId xmlns:a16="http://schemas.microsoft.com/office/drawing/2014/main" val="2757879892"/>
                    </a:ext>
                  </a:extLst>
                </a:gridCol>
                <a:gridCol w="5273384">
                  <a:extLst>
                    <a:ext uri="{9D8B030D-6E8A-4147-A177-3AD203B41FA5}">
                      <a16:colId xmlns:a16="http://schemas.microsoft.com/office/drawing/2014/main" val="1310040278"/>
                    </a:ext>
                  </a:extLst>
                </a:gridCol>
                <a:gridCol w="1902819">
                  <a:extLst>
                    <a:ext uri="{9D8B030D-6E8A-4147-A177-3AD203B41FA5}">
                      <a16:colId xmlns:a16="http://schemas.microsoft.com/office/drawing/2014/main" val="2907227904"/>
                    </a:ext>
                  </a:extLst>
                </a:gridCol>
              </a:tblGrid>
              <a:tr h="470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잠재원인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조사대상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자료 출처</a:t>
                      </a:r>
                    </a:p>
                  </a:txBody>
                  <a:tcPr anchor="ctr">
                    <a:solidFill>
                      <a:srgbClr val="0B5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3924"/>
                  </a:ext>
                </a:extLst>
              </a:tr>
              <a:tr h="4686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산화공정에서의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산화 방식 유형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135798"/>
                  </a:ext>
                </a:extLst>
              </a:tr>
              <a:tr h="468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산화 화합물 </a:t>
                      </a:r>
                      <a:r>
                        <a:rPr lang="ko-KR" altLang="en-US" sz="1100" dirty="0" err="1"/>
                        <a:t>투여량</a:t>
                      </a:r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38702"/>
                  </a:ext>
                </a:extLst>
              </a:tr>
              <a:tr h="46864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포토공정에서의 불량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감광액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투여량</a:t>
                      </a:r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17494"/>
                  </a:ext>
                </a:extLst>
              </a:tr>
              <a:tr h="468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감광액</a:t>
                      </a:r>
                      <a:r>
                        <a:rPr lang="ko-KR" altLang="en-US" sz="1100" dirty="0"/>
                        <a:t> 균일도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9183"/>
                  </a:ext>
                </a:extLst>
              </a:tr>
              <a:tr h="4686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노광</a:t>
                      </a:r>
                      <a:r>
                        <a:rPr lang="ko-KR" altLang="en-US" sz="1200" b="1" dirty="0"/>
                        <a:t> 과정에서의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UV </a:t>
                      </a:r>
                      <a:r>
                        <a:rPr lang="ko-KR" altLang="en-US" sz="1100" dirty="0"/>
                        <a:t>파장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074709"/>
                  </a:ext>
                </a:extLst>
              </a:tr>
              <a:tr h="4686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/>
                        <a:t>식각공정에서의</a:t>
                      </a:r>
                      <a:r>
                        <a:rPr lang="ko-KR" altLang="en-US" sz="1200" b="1" dirty="0"/>
                        <a:t>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식각 비율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146986"/>
                  </a:ext>
                </a:extLst>
              </a:tr>
              <a:tr h="468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사용된 플라즈마 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52360"/>
                  </a:ext>
                </a:extLst>
              </a:tr>
              <a:tr h="4686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이온주입공정에서의 불량</a:t>
                      </a:r>
                    </a:p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주입되는 이온의 양</a:t>
                      </a:r>
                      <a:endParaRPr lang="en-US" altLang="ko-KR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공정 진행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결과 </a:t>
                      </a:r>
                      <a:r>
                        <a:rPr lang="en-US" altLang="ko-KR" sz="1100" dirty="0"/>
                        <a:t>DATA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779176"/>
                  </a:ext>
                </a:extLst>
              </a:tr>
              <a:tr h="468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사용된 플라즈마 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0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5060</TotalTime>
  <Words>1540</Words>
  <Application>Microsoft Office PowerPoint</Application>
  <PresentationFormat>사용자 지정</PresentationFormat>
  <Paragraphs>582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Webdings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박민재</dc:creator>
  <cp:lastModifiedBy>허대근</cp:lastModifiedBy>
  <cp:revision>432</cp:revision>
  <dcterms:created xsi:type="dcterms:W3CDTF">2020-03-16T17:17:49Z</dcterms:created>
  <dcterms:modified xsi:type="dcterms:W3CDTF">2022-06-07T17:54:18Z</dcterms:modified>
</cp:coreProperties>
</file>