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4" r:id="rId2"/>
    <p:sldId id="257" r:id="rId3"/>
    <p:sldId id="279" r:id="rId4"/>
    <p:sldId id="258" r:id="rId5"/>
    <p:sldId id="262" r:id="rId6"/>
    <p:sldId id="263" r:id="rId7"/>
    <p:sldId id="278" r:id="rId8"/>
    <p:sldId id="282" r:id="rId9"/>
    <p:sldId id="280" r:id="rId10"/>
    <p:sldId id="256" r:id="rId11"/>
    <p:sldId id="27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140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3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2FD03-A31E-42F7-B687-955742A1FC79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F26D3-40B0-4B00-A5DD-6F45BEDEF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43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ABB1E-A87D-4049-B5F2-326F45364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59AD9D-8BA6-4BDA-BEDA-F8B3C5563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3C5D6-4095-4628-A9F3-1C7EAE57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7893-4B95-4562-B2CC-06F7B0778AD6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94A86-66A8-46A7-AE72-551CB70B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3D359-4CE2-47A4-A51E-8B0522C5E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74A6-B0B0-4542-B6F1-A819B8269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23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48647-8E2E-4F2B-95B7-9A0B7828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D46359-262E-4D8D-84B2-6E7CC4352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55E5C-B4B6-49E5-901B-F124BD42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7893-4B95-4562-B2CC-06F7B0778AD6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8DC95F-4AC4-44B4-960F-E0988A69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D50E02-D972-4AAF-96C4-E727002A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74A6-B0B0-4542-B6F1-A819B8269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4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52AC46-15DA-42D2-9A42-D954BF6C0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EB039C-E29F-46E1-94D2-770E09316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EA500F-096E-40C2-AF2E-6E61A832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7893-4B95-4562-B2CC-06F7B0778AD6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1E2741-D558-4B5B-908A-7F818E83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1E2E2-F9EA-4BB8-A993-CEA969F3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74A6-B0B0-4542-B6F1-A819B8269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6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13E31-C578-4051-B88E-FC621F1D7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B7E7E-5F04-4B90-B375-775A035C1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3A2502-78AA-4637-92DB-4C2D88AD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7893-4B95-4562-B2CC-06F7B0778AD6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2512B-0149-429A-B47E-A2E85B52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828D98-7833-4E6F-81B1-66E61B89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74A6-B0B0-4542-B6F1-A819B8269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56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AE41F-18A0-42B7-B938-4506A3E5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B4C60B-4CCA-4A5E-AD2D-FA994CCF1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9A200-D43C-4547-B721-31DE42E8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7893-4B95-4562-B2CC-06F7B0778AD6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E18146-AD59-4C35-9DDD-F5579856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13B08-829B-47DE-87CD-5B1A75F0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74A6-B0B0-4542-B6F1-A819B8269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31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ADA0A-6D48-4A93-8973-21F1ADF5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BB64E-CFEE-4B96-B587-A2D916028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2A68FD-FB64-43BB-B1F2-034B2BFAF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9A609B-54C0-4392-8EB9-BF62C1AE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7893-4B95-4562-B2CC-06F7B0778AD6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FD711-FD0E-4239-9F5B-FD2F3B0B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CA8086-C9E9-48C9-9DFD-F1B18AFD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74A6-B0B0-4542-B6F1-A819B8269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22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AD075-4FA5-4160-BE4C-1E480E209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3917A3-DFF2-4EC9-8FC2-A67FA3CEA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FB146C-313B-442A-9B9D-BD1E918A4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B6B52B-25F5-4406-9679-3D5AAABF8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31B3F4-F9D7-44BB-BF5C-0DA92D3F6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4734F8-A367-43BC-BF9E-61AB8771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7893-4B95-4562-B2CC-06F7B0778AD6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C458AF-8823-4B94-8AFD-4CCFD9CE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15254F-A64F-481A-B1F3-ECF0CB48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74A6-B0B0-4542-B6F1-A819B8269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59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DB7EE-B68F-449D-9BEB-0D830505D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69F69D-5BDE-48C9-98BD-B6D4053D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7893-4B95-4562-B2CC-06F7B0778AD6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C634C5-31D2-46CA-ABD5-3C589555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0403E6-D004-4385-A33B-638F4F43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74A6-B0B0-4542-B6F1-A819B8269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38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059BC8-9035-4BB6-99B6-50F08E53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7893-4B95-4562-B2CC-06F7B0778AD6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F02F1A-D10F-4EDD-81CB-3E361791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05058-0A27-4316-9A6A-7ABEBBE6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74A6-B0B0-4542-B6F1-A819B8269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28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A648B-61E2-4809-BBFD-259DB42B1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970E3-632F-436E-8CDC-09A8B3CBD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2F1693-59D7-412D-B7E5-8AD0E473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F746AA-3861-46AD-AF58-CA4DD97D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7893-4B95-4562-B2CC-06F7B0778AD6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D40D68-276C-4A1F-9869-E0B81BDC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02546A-2144-4E7D-9683-9535E842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74A6-B0B0-4542-B6F1-A819B8269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62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221F8-177F-47D7-8D46-E2443A9B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DBA99E-8C7F-4D9B-92E2-968BB222E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9B53A-604B-4DCB-9729-E60784667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E225BF-9904-4274-935E-A5D1EBA77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7893-4B95-4562-B2CC-06F7B0778AD6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C7C026-C822-4F33-8A10-D16D6D50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B45DB1-70AA-46D8-8BF6-4CBAB0A7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74A6-B0B0-4542-B6F1-A819B8269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28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969808-FFD0-44A8-8D0A-20F9B4EC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7D3A9E-CCA6-4733-B501-22A1EE58E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329E2D-1C59-4980-A043-060D2AD01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27893-4B95-4562-B2CC-06F7B0778AD6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7C8117-A861-4FBC-98F7-66362FB66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80649-0F72-41DB-9BDE-5A4BE8DA3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D74A6-B0B0-4542-B6F1-A819B8269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93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8AA91F-3D60-4392-B001-EB84872F7D1A}"/>
              </a:ext>
            </a:extLst>
          </p:cNvPr>
          <p:cNvSpPr txBox="1"/>
          <p:nvPr/>
        </p:nvSpPr>
        <p:spPr>
          <a:xfrm>
            <a:off x="5086164" y="2104024"/>
            <a:ext cx="20196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/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157869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CEAEFB-C0EF-4E9C-B165-98F0D5811575}"/>
              </a:ext>
            </a:extLst>
          </p:cNvPr>
          <p:cNvSpPr txBox="1"/>
          <p:nvPr/>
        </p:nvSpPr>
        <p:spPr>
          <a:xfrm>
            <a:off x="1847850" y="219075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06EAE-6EA7-489A-BFDE-35F8B5AAFD07}"/>
              </a:ext>
            </a:extLst>
          </p:cNvPr>
          <p:cNvSpPr txBox="1"/>
          <p:nvPr/>
        </p:nvSpPr>
        <p:spPr>
          <a:xfrm>
            <a:off x="2886075" y="3524250"/>
            <a:ext cx="81580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그럼 </a:t>
            </a:r>
            <a:r>
              <a:rPr lang="ko-KR" altLang="en-US" dirty="0" err="1"/>
              <a:t>직비란</a:t>
            </a:r>
            <a:r>
              <a:rPr lang="ko-KR" altLang="en-US" dirty="0"/>
              <a:t> 뭔가</a:t>
            </a:r>
            <a:r>
              <a:rPr lang="en-US" altLang="ko-KR" dirty="0"/>
              <a:t>? </a:t>
            </a:r>
            <a:r>
              <a:rPr lang="ko-KR" altLang="en-US" dirty="0"/>
              <a:t>왜 </a:t>
            </a:r>
            <a:r>
              <a:rPr lang="ko-KR" altLang="en-US" dirty="0" err="1"/>
              <a:t>직비로</a:t>
            </a:r>
            <a:r>
              <a:rPr lang="ko-KR" altLang="en-US" dirty="0"/>
              <a:t> 프록시 짜는가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저전력 </a:t>
            </a:r>
            <a:r>
              <a:rPr lang="en-US" altLang="ko-KR" dirty="0"/>
              <a:t>, </a:t>
            </a:r>
            <a:r>
              <a:rPr lang="ko-KR" altLang="en-US" dirty="0"/>
              <a:t>홈</a:t>
            </a:r>
            <a:r>
              <a:rPr lang="en-US" altLang="ko-KR" dirty="0"/>
              <a:t>IoT </a:t>
            </a:r>
            <a:r>
              <a:rPr lang="ko-KR" altLang="en-US" dirty="0"/>
              <a:t>제품이 가장 많고 </a:t>
            </a:r>
            <a:r>
              <a:rPr lang="en-US" altLang="ko-KR" dirty="0"/>
              <a:t>Matter</a:t>
            </a:r>
            <a:r>
              <a:rPr lang="ko-KR" altLang="en-US" dirty="0"/>
              <a:t>와 같은</a:t>
            </a:r>
            <a:endParaRPr lang="en-US" altLang="ko-KR" dirty="0"/>
          </a:p>
          <a:p>
            <a:r>
              <a:rPr lang="ko-KR" altLang="en-US" dirty="0"/>
              <a:t>새로운 표준에서 해당 프로토콜 디바이스를 </a:t>
            </a:r>
            <a:r>
              <a:rPr lang="ko-KR" altLang="en-US" dirty="0" err="1"/>
              <a:t>인터워킹</a:t>
            </a:r>
            <a:r>
              <a:rPr lang="ko-KR" altLang="en-US" dirty="0"/>
              <a:t> 하는 걸 고려 할 정도로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~~ </a:t>
            </a:r>
            <a:r>
              <a:rPr lang="ko-KR" altLang="en-US" dirty="0"/>
              <a:t>한 기능들 때문에 오래되었지만 아직까지 </a:t>
            </a:r>
            <a:r>
              <a:rPr lang="en-US" altLang="ko-KR" dirty="0"/>
              <a:t>IoT </a:t>
            </a:r>
            <a:r>
              <a:rPr lang="ko-KR" altLang="en-US" dirty="0"/>
              <a:t>디바이스로 줄곧 채용된다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423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CEAEFB-C0EF-4E9C-B165-98F0D5811575}"/>
              </a:ext>
            </a:extLst>
          </p:cNvPr>
          <p:cNvSpPr txBox="1"/>
          <p:nvPr/>
        </p:nvSpPr>
        <p:spPr>
          <a:xfrm>
            <a:off x="1847850" y="219075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06EAE-6EA7-489A-BFDE-35F8B5AAFD07}"/>
              </a:ext>
            </a:extLst>
          </p:cNvPr>
          <p:cNvSpPr txBox="1"/>
          <p:nvPr/>
        </p:nvSpPr>
        <p:spPr>
          <a:xfrm>
            <a:off x="2057400" y="1443841"/>
            <a:ext cx="842410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Z2m</a:t>
            </a:r>
            <a:r>
              <a:rPr lang="ko-KR" altLang="en-US" dirty="0"/>
              <a:t>이란 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MQTT</a:t>
            </a:r>
            <a:r>
              <a:rPr lang="ko-KR" altLang="en-US" dirty="0"/>
              <a:t>란 뭔가</a:t>
            </a:r>
            <a:r>
              <a:rPr lang="en-US" altLang="ko-KR" dirty="0"/>
              <a:t>? -&gt; </a:t>
            </a:r>
            <a:r>
              <a:rPr lang="ko-KR" altLang="en-US" dirty="0"/>
              <a:t>프로토콜 구동 원리에 대해 간단히 설명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왜 </a:t>
            </a:r>
            <a:r>
              <a:rPr lang="en-US" altLang="ko-KR" dirty="0"/>
              <a:t>MQTT </a:t>
            </a:r>
            <a:r>
              <a:rPr lang="ko-KR" altLang="en-US" dirty="0"/>
              <a:t>쓰는가 </a:t>
            </a:r>
            <a:r>
              <a:rPr lang="en-US" altLang="ko-KR" dirty="0"/>
              <a:t>-&gt; </a:t>
            </a:r>
            <a:r>
              <a:rPr lang="ko-KR" altLang="en-US" dirty="0"/>
              <a:t>앞에서 설명한 내용 처럼 </a:t>
            </a:r>
            <a:r>
              <a:rPr lang="en-US" altLang="ko-KR" dirty="0"/>
              <a:t>sub</a:t>
            </a:r>
            <a:r>
              <a:rPr lang="ko-KR" altLang="en-US" dirty="0"/>
              <a:t>를 통해 구독 통제하기 좋기에</a:t>
            </a:r>
            <a:endParaRPr lang="en-US" altLang="ko-KR" dirty="0"/>
          </a:p>
          <a:p>
            <a:r>
              <a:rPr lang="en-US" altLang="ko-KR" dirty="0"/>
              <a:t>Z2m</a:t>
            </a:r>
            <a:r>
              <a:rPr lang="ko-KR" altLang="en-US" dirty="0"/>
              <a:t>과 연동해서 </a:t>
            </a:r>
            <a:r>
              <a:rPr lang="en-US" altLang="ko-KR" dirty="0"/>
              <a:t>oneM2M</a:t>
            </a:r>
            <a:r>
              <a:rPr lang="ko-KR" altLang="en-US" dirty="0"/>
              <a:t>의 </a:t>
            </a:r>
            <a:r>
              <a:rPr lang="en-US" altLang="ko-KR" dirty="0"/>
              <a:t>SUB </a:t>
            </a:r>
            <a:r>
              <a:rPr lang="ko-KR" altLang="en-US" dirty="0"/>
              <a:t>기능을 통해 디바이스를 통제하면 편하다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그러면 </a:t>
            </a:r>
            <a:r>
              <a:rPr lang="en-US" altLang="ko-KR" dirty="0"/>
              <a:t>SUB </a:t>
            </a:r>
            <a:r>
              <a:rPr lang="ko-KR" altLang="en-US" dirty="0"/>
              <a:t>기능을 사용할 수 있도록 코드를 짜는가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oneM2M </a:t>
            </a:r>
            <a:r>
              <a:rPr lang="ko-KR" altLang="en-US" dirty="0"/>
              <a:t>바인딩은 어떻게 하는가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oneM2M </a:t>
            </a:r>
            <a:r>
              <a:rPr lang="ko-KR" altLang="en-US" dirty="0" err="1"/>
              <a:t>이니셜라이징</a:t>
            </a:r>
            <a:r>
              <a:rPr lang="ko-KR" altLang="en-US" dirty="0"/>
              <a:t> </a:t>
            </a:r>
            <a:r>
              <a:rPr lang="ko-KR" altLang="en-US" dirty="0" err="1"/>
              <a:t>하는것</a:t>
            </a:r>
            <a:r>
              <a:rPr lang="ko-KR" altLang="en-US" dirty="0"/>
              <a:t> 부터 설명하면서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nononeM2M </a:t>
            </a:r>
            <a:r>
              <a:rPr lang="ko-KR" altLang="en-US" dirty="0"/>
              <a:t>디바이스들의 데이터 적측을 위한 </a:t>
            </a:r>
            <a:r>
              <a:rPr lang="ko-KR" altLang="en-US" dirty="0" err="1"/>
              <a:t>리소스트리</a:t>
            </a:r>
            <a:r>
              <a:rPr lang="ko-KR" altLang="en-US" dirty="0"/>
              <a:t> 구성을 설명한다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735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A03376-75C2-438D-9A7B-F1682FE71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21" y="3761575"/>
            <a:ext cx="10793331" cy="2362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BC4351-B2F4-4857-A55F-1AE4EE17A0D8}"/>
              </a:ext>
            </a:extLst>
          </p:cNvPr>
          <p:cNvSpPr txBox="1"/>
          <p:nvPr/>
        </p:nvSpPr>
        <p:spPr>
          <a:xfrm>
            <a:off x="885246" y="1342099"/>
            <a:ext cx="104215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oneM2M </a:t>
            </a:r>
            <a:r>
              <a:rPr lang="ko-KR" altLang="en-US" dirty="0"/>
              <a:t>연동 기술 개요 </a:t>
            </a:r>
            <a:r>
              <a:rPr lang="en-US" altLang="ko-KR" dirty="0"/>
              <a:t>&amp; SDT/</a:t>
            </a:r>
            <a:r>
              <a:rPr lang="en-US" altLang="ko-KR" dirty="0" err="1"/>
              <a:t>flexContainer</a:t>
            </a:r>
            <a:r>
              <a:rPr lang="en-US" altLang="ko-KR" dirty="0"/>
              <a:t> </a:t>
            </a:r>
            <a:r>
              <a:rPr lang="ko-KR" altLang="en-US" dirty="0"/>
              <a:t>강의 후 </a:t>
            </a:r>
            <a:endParaRPr lang="en-US" altLang="ko-KR" dirty="0"/>
          </a:p>
          <a:p>
            <a:r>
              <a:rPr lang="en-US" altLang="ko-KR" dirty="0"/>
              <a:t>z2m</a:t>
            </a:r>
            <a:r>
              <a:rPr lang="ko-KR" altLang="en-US" dirty="0"/>
              <a:t> 을 사용한 </a:t>
            </a:r>
            <a:r>
              <a:rPr lang="en-US" altLang="ko-KR" dirty="0"/>
              <a:t>IPE </a:t>
            </a:r>
            <a:r>
              <a:rPr lang="ko-KR" altLang="en-US" dirty="0"/>
              <a:t>구축으로</a:t>
            </a:r>
            <a:endParaRPr lang="en-US" altLang="ko-KR" dirty="0"/>
          </a:p>
          <a:p>
            <a:r>
              <a:rPr lang="en-US" altLang="ko-KR" dirty="0"/>
              <a:t>Home IoT </a:t>
            </a:r>
            <a:r>
              <a:rPr lang="ko-KR" altLang="en-US" dirty="0"/>
              <a:t>플랫폼 구축 시 </a:t>
            </a:r>
            <a:r>
              <a:rPr lang="en-US" altLang="ko-KR" dirty="0" err="1"/>
              <a:t>flexContainer</a:t>
            </a:r>
            <a:r>
              <a:rPr lang="ko-KR" altLang="en-US" dirty="0"/>
              <a:t>의 사용 예시로 해당 강의를 시작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SDT - </a:t>
            </a:r>
            <a:r>
              <a:rPr lang="en-US" altLang="ko-KR" dirty="0" err="1"/>
              <a:t>flexContainer</a:t>
            </a:r>
            <a:r>
              <a:rPr lang="ko-KR" altLang="en-US" dirty="0"/>
              <a:t>를 적용시켜 각 가정을 도메인으로 생각했을 때 여러 도메인 즉 여러 가정에서</a:t>
            </a:r>
            <a:endParaRPr lang="en-US" altLang="ko-KR" dirty="0"/>
          </a:p>
          <a:p>
            <a:r>
              <a:rPr lang="ko-KR" altLang="en-US" dirty="0"/>
              <a:t>각기 다른 홈 </a:t>
            </a:r>
            <a:r>
              <a:rPr lang="en-US" altLang="ko-KR" dirty="0"/>
              <a:t>IoT Device</a:t>
            </a:r>
            <a:r>
              <a:rPr lang="ko-KR" altLang="en-US" dirty="0"/>
              <a:t>를 쓰더라도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089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FC232AA-8087-4A0D-BC61-E3B5CDDCA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89" y="1425798"/>
            <a:ext cx="9529482" cy="49875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C481E5-8F46-4A43-B9D3-E2ED30734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0672" y="79281"/>
            <a:ext cx="1639841" cy="101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7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AC0DB1A4-669E-4591-B64C-C98F22316854}"/>
              </a:ext>
            </a:extLst>
          </p:cNvPr>
          <p:cNvSpPr/>
          <p:nvPr/>
        </p:nvSpPr>
        <p:spPr>
          <a:xfrm>
            <a:off x="10692488" y="3558741"/>
            <a:ext cx="1068566" cy="698174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Module class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&lt;</a:t>
            </a:r>
            <a:r>
              <a:rPr lang="en-US" altLang="ko-KR" sz="1000" b="1" dirty="0" err="1">
                <a:solidFill>
                  <a:schemeClr val="tx1"/>
                </a:solidFill>
              </a:rPr>
              <a:t>fcnt</a:t>
            </a:r>
            <a:r>
              <a:rPr lang="en-US" altLang="ko-KR" sz="1000" b="1" dirty="0">
                <a:solidFill>
                  <a:schemeClr val="tx1"/>
                </a:solidFill>
              </a:rPr>
              <a:t>&gt;</a:t>
            </a:r>
            <a:endParaRPr lang="ko-KR" altLang="en-US" sz="850" b="1" dirty="0">
              <a:solidFill>
                <a:schemeClr val="tx1"/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BD3B0545-970E-45EF-BE84-DCC79EFD0375}"/>
              </a:ext>
            </a:extLst>
          </p:cNvPr>
          <p:cNvSpPr/>
          <p:nvPr/>
        </p:nvSpPr>
        <p:spPr>
          <a:xfrm>
            <a:off x="10590887" y="3670570"/>
            <a:ext cx="1068566" cy="698174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Module class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&lt;</a:t>
            </a:r>
            <a:r>
              <a:rPr lang="en-US" altLang="ko-KR" sz="1000" b="1" dirty="0" err="1">
                <a:solidFill>
                  <a:schemeClr val="tx1"/>
                </a:solidFill>
              </a:rPr>
              <a:t>fcnt</a:t>
            </a:r>
            <a:r>
              <a:rPr lang="en-US" altLang="ko-KR" sz="1000" b="1" dirty="0">
                <a:solidFill>
                  <a:schemeClr val="tx1"/>
                </a:solidFill>
              </a:rPr>
              <a:t>&gt;</a:t>
            </a:r>
            <a:endParaRPr lang="ko-KR" altLang="en-US" sz="850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1A35522-179A-4458-A1EC-4CD46B0C10FA}"/>
              </a:ext>
            </a:extLst>
          </p:cNvPr>
          <p:cNvSpPr/>
          <p:nvPr/>
        </p:nvSpPr>
        <p:spPr>
          <a:xfrm>
            <a:off x="2332397" y="1445042"/>
            <a:ext cx="4875065" cy="4506491"/>
          </a:xfrm>
          <a:prstGeom prst="roundRect">
            <a:avLst>
              <a:gd name="adj" fmla="val 8639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  <a:effectLst>
            <a:outerShdw blurRad="50800" dist="254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BB61BD9-2844-4889-B4BF-20C4F6559853}"/>
              </a:ext>
            </a:extLst>
          </p:cNvPr>
          <p:cNvGrpSpPr/>
          <p:nvPr/>
        </p:nvGrpSpPr>
        <p:grpSpPr>
          <a:xfrm>
            <a:off x="2545397" y="424254"/>
            <a:ext cx="3188860" cy="1420111"/>
            <a:chOff x="3497319" y="106989"/>
            <a:chExt cx="3188860" cy="1420111"/>
          </a:xfrm>
        </p:grpSpPr>
        <p:pic>
          <p:nvPicPr>
            <p:cNvPr id="9" name="Picture 8" descr="RPI4-MODBP-4GB - Raspberry-pi - Single Board Computer, Raspberry Pi 4 Model  B, BCM2711 SoC | element14 Korea">
              <a:extLst>
                <a:ext uri="{FF2B5EF4-FFF2-40B4-BE49-F238E27FC236}">
                  <a16:creationId xmlns:a16="http://schemas.microsoft.com/office/drawing/2014/main" id="{15574C8D-8BA1-4FF6-A80C-EE4F27FD6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7765" y="166250"/>
              <a:ext cx="1768414" cy="1360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5C56251-7C6E-4552-BB0F-2CF4F70D5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7319" y="106989"/>
              <a:ext cx="1857634" cy="543001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F21B7A-BCBA-48B5-8F9F-E0C0928B43D0}"/>
              </a:ext>
            </a:extLst>
          </p:cNvPr>
          <p:cNvGrpSpPr/>
          <p:nvPr/>
        </p:nvGrpSpPr>
        <p:grpSpPr>
          <a:xfrm>
            <a:off x="1958988" y="3170328"/>
            <a:ext cx="754664" cy="586617"/>
            <a:chOff x="1970711" y="2138699"/>
            <a:chExt cx="754664" cy="58661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70EB4E6-53A2-4D29-B822-2387FB61D4A3}"/>
                </a:ext>
              </a:extLst>
            </p:cNvPr>
            <p:cNvSpPr/>
            <p:nvPr/>
          </p:nvSpPr>
          <p:spPr>
            <a:xfrm>
              <a:off x="1970711" y="2138699"/>
              <a:ext cx="754664" cy="586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tx1"/>
                  </a:solidFill>
                </a:rPr>
                <a:t>zigbee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AEBAE3E-D03A-41C9-AB64-E989B82C2943}"/>
                </a:ext>
              </a:extLst>
            </p:cNvPr>
            <p:cNvGrpSpPr/>
            <p:nvPr/>
          </p:nvGrpSpPr>
          <p:grpSpPr>
            <a:xfrm>
              <a:off x="1991173" y="2279542"/>
              <a:ext cx="709003" cy="331698"/>
              <a:chOff x="2004205" y="2215956"/>
              <a:chExt cx="889473" cy="331698"/>
            </a:xfrm>
          </p:grpSpPr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300EEC02-833C-4A0C-BAEA-828D91F23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4205" y="2215956"/>
                <a:ext cx="889473" cy="0"/>
              </a:xfrm>
              <a:prstGeom prst="straightConnector1">
                <a:avLst/>
              </a:prstGeom>
              <a:ln w="3175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242178B8-7DF6-4DD3-AED4-1DBD0D69ED1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004205" y="2547654"/>
                <a:ext cx="889473" cy="0"/>
              </a:xfrm>
              <a:prstGeom prst="straightConnector1">
                <a:avLst/>
              </a:prstGeom>
              <a:ln w="3175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56C3E77-F6EC-497E-A0AE-3644E65DBF48}"/>
              </a:ext>
            </a:extLst>
          </p:cNvPr>
          <p:cNvGrpSpPr/>
          <p:nvPr/>
        </p:nvGrpSpPr>
        <p:grpSpPr>
          <a:xfrm>
            <a:off x="6912856" y="3140268"/>
            <a:ext cx="593846" cy="659581"/>
            <a:chOff x="6934201" y="3219107"/>
            <a:chExt cx="593846" cy="65958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A102A19-63C0-44DB-94D7-5A5D8107372D}"/>
                </a:ext>
              </a:extLst>
            </p:cNvPr>
            <p:cNvSpPr/>
            <p:nvPr/>
          </p:nvSpPr>
          <p:spPr>
            <a:xfrm>
              <a:off x="6953556" y="3219107"/>
              <a:ext cx="574491" cy="659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2">
                      <a:lumMod val="25000"/>
                    </a:schemeClr>
                  </a:solidFill>
                </a:rPr>
                <a:t>HTTP</a:t>
              </a:r>
              <a:endParaRPr lang="ko-KR" altLang="en-US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67C32BA-E67B-4CD8-8881-63BD412A8804}"/>
                </a:ext>
              </a:extLst>
            </p:cNvPr>
            <p:cNvGrpSpPr/>
            <p:nvPr/>
          </p:nvGrpSpPr>
          <p:grpSpPr>
            <a:xfrm>
              <a:off x="6934201" y="3382750"/>
              <a:ext cx="569199" cy="331698"/>
              <a:chOff x="2004205" y="2215956"/>
              <a:chExt cx="889473" cy="331698"/>
            </a:xfrm>
          </p:grpSpPr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0FBB2A15-AD60-43CB-A07A-7DA83D809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4205" y="2215956"/>
                <a:ext cx="889473" cy="0"/>
              </a:xfrm>
              <a:prstGeom prst="straightConnector1">
                <a:avLst/>
              </a:prstGeom>
              <a:ln w="3175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BC0E2E99-F587-416C-861C-EAF4CFA1309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004205" y="2547654"/>
                <a:ext cx="889473" cy="0"/>
              </a:xfrm>
              <a:prstGeom prst="straightConnector1">
                <a:avLst/>
              </a:prstGeom>
              <a:ln w="3175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382AC19-A2B9-4FE6-98ED-6E9213F6FD75}"/>
              </a:ext>
            </a:extLst>
          </p:cNvPr>
          <p:cNvGrpSpPr/>
          <p:nvPr/>
        </p:nvGrpSpPr>
        <p:grpSpPr>
          <a:xfrm>
            <a:off x="7503399" y="641140"/>
            <a:ext cx="4364811" cy="5543760"/>
            <a:chOff x="7503400" y="958640"/>
            <a:chExt cx="4268764" cy="5648348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EC23885A-8D2A-4647-9BC3-0B5B21FFC1C6}"/>
                </a:ext>
              </a:extLst>
            </p:cNvPr>
            <p:cNvSpPr/>
            <p:nvPr/>
          </p:nvSpPr>
          <p:spPr>
            <a:xfrm>
              <a:off x="7503400" y="1641573"/>
              <a:ext cx="4268764" cy="4965415"/>
            </a:xfrm>
            <a:prstGeom prst="roundRect">
              <a:avLst>
                <a:gd name="adj" fmla="val 5102"/>
              </a:avLst>
            </a:prstGeom>
            <a:noFill/>
            <a:ln w="31750">
              <a:solidFill>
                <a:schemeClr val="bg2">
                  <a:lumMod val="50000"/>
                </a:schemeClr>
              </a:solidFill>
            </a:ln>
            <a:effectLst>
              <a:outerShdw blurRad="50800" dist="381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F843D397-E291-4FD0-AC52-2A2667B70165}"/>
                </a:ext>
              </a:extLst>
            </p:cNvPr>
            <p:cNvGrpSpPr/>
            <p:nvPr/>
          </p:nvGrpSpPr>
          <p:grpSpPr>
            <a:xfrm>
              <a:off x="8648938" y="958640"/>
              <a:ext cx="2010487" cy="1173234"/>
              <a:chOff x="8418988" y="1326432"/>
              <a:chExt cx="2010487" cy="1173234"/>
            </a:xfrm>
          </p:grpSpPr>
          <p:pic>
            <p:nvPicPr>
              <p:cNvPr id="67" name="Picture 6" descr="oneM2M Industry Day SeungMyeong Jeong KETI">
                <a:extLst>
                  <a:ext uri="{FF2B5EF4-FFF2-40B4-BE49-F238E27FC236}">
                    <a16:creationId xmlns:a16="http://schemas.microsoft.com/office/drawing/2014/main" id="{807F4F06-1874-4021-988F-8595CF5E01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50496" y="1326432"/>
                <a:ext cx="735485" cy="8039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85F7176-0FBC-4705-A2AC-4FD2CBF4AF49}"/>
                  </a:ext>
                </a:extLst>
              </p:cNvPr>
              <p:cNvSpPr txBox="1"/>
              <p:nvPr/>
            </p:nvSpPr>
            <p:spPr>
              <a:xfrm>
                <a:off x="8418988" y="2130334"/>
                <a:ext cx="2010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/>
                  <a:t>oneM2M IN-CSE</a:t>
                </a:r>
              </a:p>
            </p:txBody>
          </p:sp>
        </p:grpSp>
      </p:grp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06C49EF-5BED-49B3-8CAB-403C48D41CF4}"/>
              </a:ext>
            </a:extLst>
          </p:cNvPr>
          <p:cNvSpPr/>
          <p:nvPr/>
        </p:nvSpPr>
        <p:spPr>
          <a:xfrm>
            <a:off x="7591711" y="1583427"/>
            <a:ext cx="1094513" cy="872698"/>
          </a:xfrm>
          <a:prstGeom prst="roundRect">
            <a:avLst>
              <a:gd name="adj" fmla="val 8883"/>
            </a:avLst>
          </a:prstGeom>
          <a:solidFill>
            <a:srgbClr val="D014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4EDEB8-C1D7-4A9D-8E4F-45A3FB5C89A9}"/>
              </a:ext>
            </a:extLst>
          </p:cNvPr>
          <p:cNvSpPr txBox="1"/>
          <p:nvPr/>
        </p:nvSpPr>
        <p:spPr>
          <a:xfrm>
            <a:off x="7700979" y="1790864"/>
            <a:ext cx="83869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IN-CSE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(Mobius)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D74EAE4-F9BF-40BE-B2B2-FA3C33D3492B}"/>
              </a:ext>
            </a:extLst>
          </p:cNvPr>
          <p:cNvSpPr/>
          <p:nvPr/>
        </p:nvSpPr>
        <p:spPr>
          <a:xfrm>
            <a:off x="8203029" y="2642963"/>
            <a:ext cx="935922" cy="698174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domain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&lt;AE&gt;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635075F-4C84-4DBF-9CE3-F799D932F233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8146451" y="2988380"/>
            <a:ext cx="56578" cy="36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AD91136-3855-4EE6-93C6-0CD8D08613C6}"/>
              </a:ext>
            </a:extLst>
          </p:cNvPr>
          <p:cNvSpPr/>
          <p:nvPr/>
        </p:nvSpPr>
        <p:spPr>
          <a:xfrm>
            <a:off x="9347448" y="3784227"/>
            <a:ext cx="935922" cy="698174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Device class2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</a:t>
            </a:r>
            <a:r>
              <a:rPr lang="en-US" altLang="ko-KR" sz="900" b="1" dirty="0" err="1">
                <a:solidFill>
                  <a:schemeClr val="tx1"/>
                </a:solidFill>
              </a:rPr>
              <a:t>fcnt</a:t>
            </a:r>
            <a:r>
              <a:rPr lang="en-US" altLang="ko-KR" sz="900" b="1" dirty="0">
                <a:solidFill>
                  <a:schemeClr val="tx1"/>
                </a:solidFill>
              </a:rPr>
              <a:t>&gt;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5CAF076-1138-4C8F-9C7A-8633487FBA4F}"/>
              </a:ext>
            </a:extLst>
          </p:cNvPr>
          <p:cNvSpPr/>
          <p:nvPr/>
        </p:nvSpPr>
        <p:spPr>
          <a:xfrm>
            <a:off x="9347448" y="2635617"/>
            <a:ext cx="935922" cy="698174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Device class1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</a:t>
            </a:r>
            <a:r>
              <a:rPr lang="en-US" altLang="ko-KR" sz="900" b="1" dirty="0" err="1">
                <a:solidFill>
                  <a:schemeClr val="tx1"/>
                </a:solidFill>
              </a:rPr>
              <a:t>fcnt</a:t>
            </a:r>
            <a:r>
              <a:rPr lang="en-US" altLang="ko-KR" sz="900" b="1" dirty="0">
                <a:solidFill>
                  <a:schemeClr val="tx1"/>
                </a:solidFill>
              </a:rPr>
              <a:t>&gt;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64BEC75-DAC6-419C-9323-706CE892C6BD}"/>
              </a:ext>
            </a:extLst>
          </p:cNvPr>
          <p:cNvCxnSpPr>
            <a:cxnSpLocks/>
            <a:stCxn id="51" idx="1"/>
            <a:endCxn id="48" idx="3"/>
          </p:cNvCxnSpPr>
          <p:nvPr/>
        </p:nvCxnSpPr>
        <p:spPr>
          <a:xfrm flipH="1">
            <a:off x="9138950" y="2984704"/>
            <a:ext cx="208497" cy="73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B36C7945-235D-47E2-99D1-4BF3B3897612}"/>
              </a:ext>
            </a:extLst>
          </p:cNvPr>
          <p:cNvCxnSpPr>
            <a:cxnSpLocks/>
            <a:stCxn id="48" idx="3"/>
            <a:endCxn id="61" idx="1"/>
          </p:cNvCxnSpPr>
          <p:nvPr/>
        </p:nvCxnSpPr>
        <p:spPr>
          <a:xfrm>
            <a:off x="9138951" y="2992050"/>
            <a:ext cx="203863" cy="228116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EA2B893-2DEC-47B1-9AD1-0BA064AACCE9}"/>
              </a:ext>
            </a:extLst>
          </p:cNvPr>
          <p:cNvSpPr/>
          <p:nvPr/>
        </p:nvSpPr>
        <p:spPr>
          <a:xfrm>
            <a:off x="10501134" y="3782399"/>
            <a:ext cx="1068566" cy="698174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Module class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&lt;</a:t>
            </a:r>
            <a:r>
              <a:rPr lang="en-US" altLang="ko-KR" sz="1000" b="1" dirty="0" err="1">
                <a:solidFill>
                  <a:schemeClr val="tx1"/>
                </a:solidFill>
              </a:rPr>
              <a:t>fcnt</a:t>
            </a:r>
            <a:r>
              <a:rPr lang="en-US" altLang="ko-KR" sz="1000" b="1" dirty="0">
                <a:solidFill>
                  <a:schemeClr val="tx1"/>
                </a:solidFill>
              </a:rPr>
              <a:t>&gt;</a:t>
            </a:r>
            <a:endParaRPr lang="ko-KR" altLang="en-US" sz="850" b="1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E900EB0-41F6-4126-8D38-4D7D4CB45BFF}"/>
              </a:ext>
            </a:extLst>
          </p:cNvPr>
          <p:cNvCxnSpPr>
            <a:cxnSpLocks/>
            <a:stCxn id="58" idx="1"/>
            <a:endCxn id="50" idx="3"/>
          </p:cNvCxnSpPr>
          <p:nvPr/>
        </p:nvCxnSpPr>
        <p:spPr>
          <a:xfrm flipH="1">
            <a:off x="10283369" y="4131488"/>
            <a:ext cx="217764" cy="18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8F38CF7-0DEF-4027-AA54-0026E65D9511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8138967" y="2456125"/>
            <a:ext cx="1" cy="5359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250ABCCD-886D-4950-B666-40F94C76E29B}"/>
              </a:ext>
            </a:extLst>
          </p:cNvPr>
          <p:cNvSpPr/>
          <p:nvPr/>
        </p:nvSpPr>
        <p:spPr>
          <a:xfrm>
            <a:off x="9342814" y="4924123"/>
            <a:ext cx="935922" cy="698174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Device class3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</a:t>
            </a:r>
            <a:r>
              <a:rPr lang="en-US" altLang="ko-KR" sz="900" b="1" dirty="0" err="1">
                <a:solidFill>
                  <a:schemeClr val="tx1"/>
                </a:solidFill>
              </a:rPr>
              <a:t>fcnt</a:t>
            </a:r>
            <a:r>
              <a:rPr lang="en-US" altLang="ko-KR" sz="900" b="1" dirty="0">
                <a:solidFill>
                  <a:schemeClr val="tx1"/>
                </a:solidFill>
              </a:rPr>
              <a:t>&gt;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FFD9567-C7F0-4E18-8D07-5452E8242D51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9231616" y="4133314"/>
            <a:ext cx="1158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2624EB4-9094-4FE6-8755-D0AF364CE48C}"/>
              </a:ext>
            </a:extLst>
          </p:cNvPr>
          <p:cNvGrpSpPr/>
          <p:nvPr/>
        </p:nvGrpSpPr>
        <p:grpSpPr>
          <a:xfrm>
            <a:off x="206289" y="1277382"/>
            <a:ext cx="1949609" cy="4465616"/>
            <a:chOff x="206289" y="1233138"/>
            <a:chExt cx="1949609" cy="4465616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FD3D7CF0-0800-40BC-AA6C-04E13F5C0662}"/>
                </a:ext>
              </a:extLst>
            </p:cNvPr>
            <p:cNvSpPr/>
            <p:nvPr/>
          </p:nvSpPr>
          <p:spPr>
            <a:xfrm>
              <a:off x="206289" y="1583428"/>
              <a:ext cx="1768414" cy="4115326"/>
            </a:xfrm>
            <a:prstGeom prst="roundRect">
              <a:avLst/>
            </a:prstGeom>
            <a:noFill/>
            <a:ln w="31750">
              <a:solidFill>
                <a:schemeClr val="bg2">
                  <a:lumMod val="50000"/>
                </a:schemeClr>
              </a:solidFill>
            </a:ln>
            <a:effectLst>
              <a:outerShdw blurRad="50800" dist="381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894E30-FADB-479E-8A8F-FBE0D56DFF58}"/>
                </a:ext>
              </a:extLst>
            </p:cNvPr>
            <p:cNvSpPr txBox="1"/>
            <p:nvPr/>
          </p:nvSpPr>
          <p:spPr>
            <a:xfrm>
              <a:off x="624664" y="1233138"/>
              <a:ext cx="93166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Zigbee</a:t>
              </a:r>
            </a:p>
            <a:p>
              <a:pPr algn="ctr"/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Device</a:t>
              </a:r>
            </a:p>
          </p:txBody>
        </p:sp>
        <p:pic>
          <p:nvPicPr>
            <p:cNvPr id="1026" name="Picture 2" descr="Xiaomi SRTS-A01">
              <a:extLst>
                <a:ext uri="{FF2B5EF4-FFF2-40B4-BE49-F238E27FC236}">
                  <a16:creationId xmlns:a16="http://schemas.microsoft.com/office/drawing/2014/main" id="{8AC8BD80-B593-4E9A-8CC4-8CD6494A3A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132" y="4400993"/>
              <a:ext cx="1128966" cy="112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F7D7F77D-F4A4-4C75-8C94-103495D5C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3789" y="3273691"/>
              <a:ext cx="676205" cy="1403445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4DF823DB-B667-4349-AEE5-855760F9C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492" y="1929837"/>
              <a:ext cx="1458008" cy="348555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50FF2FF9-7716-4592-A0F7-48B43A454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809" y="1920400"/>
              <a:ext cx="1582089" cy="1691785"/>
            </a:xfrm>
            <a:prstGeom prst="rect">
              <a:avLst/>
            </a:prstGeom>
          </p:spPr>
        </p:pic>
      </p:grp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524E7A9C-310F-4716-BED6-2DBCAFF74E6A}"/>
              </a:ext>
            </a:extLst>
          </p:cNvPr>
          <p:cNvSpPr/>
          <p:nvPr/>
        </p:nvSpPr>
        <p:spPr>
          <a:xfrm>
            <a:off x="4023683" y="1923714"/>
            <a:ext cx="1268389" cy="3770916"/>
          </a:xfrm>
          <a:prstGeom prst="roundRect">
            <a:avLst/>
          </a:prstGeom>
          <a:solidFill>
            <a:srgbClr val="FFC038"/>
          </a:solidFill>
          <a:ln w="317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1048" name="Picture 24" descr="Zigbee2MQTT">
            <a:extLst>
              <a:ext uri="{FF2B5EF4-FFF2-40B4-BE49-F238E27FC236}">
                <a16:creationId xmlns:a16="http://schemas.microsoft.com/office/drawing/2014/main" id="{7C70676C-CC49-4B88-AE85-5745FAC8C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641" y="1953001"/>
            <a:ext cx="1125782" cy="106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89B03A35-7D55-41B9-BC6C-7CCB714D8DB4}"/>
              </a:ext>
            </a:extLst>
          </p:cNvPr>
          <p:cNvSpPr/>
          <p:nvPr/>
        </p:nvSpPr>
        <p:spPr>
          <a:xfrm>
            <a:off x="2700472" y="1928782"/>
            <a:ext cx="1291897" cy="3756127"/>
          </a:xfrm>
          <a:prstGeom prst="roundRect">
            <a:avLst/>
          </a:prstGeom>
          <a:noFill/>
          <a:ln w="317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C150455-EB35-4D40-9B12-9E368E376CD1}"/>
              </a:ext>
            </a:extLst>
          </p:cNvPr>
          <p:cNvSpPr/>
          <p:nvPr/>
        </p:nvSpPr>
        <p:spPr>
          <a:xfrm>
            <a:off x="5773679" y="1928782"/>
            <a:ext cx="1171185" cy="3742061"/>
          </a:xfrm>
          <a:prstGeom prst="roundRect">
            <a:avLst/>
          </a:prstGeom>
          <a:solidFill>
            <a:srgbClr val="404040"/>
          </a:solidFill>
          <a:ln w="317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/>
              <a:t>z2m</a:t>
            </a:r>
          </a:p>
          <a:p>
            <a:pPr algn="ctr"/>
            <a:r>
              <a:rPr lang="en-US" altLang="ko-KR" sz="1300" b="1" dirty="0"/>
              <a:t>oneM2M</a:t>
            </a:r>
          </a:p>
          <a:p>
            <a:pPr algn="ctr"/>
            <a:r>
              <a:rPr lang="en-US" altLang="ko-KR" sz="1300" b="1" dirty="0"/>
              <a:t>Binding </a:t>
            </a:r>
          </a:p>
          <a:p>
            <a:pPr algn="ctr"/>
            <a:r>
              <a:rPr lang="en-US" altLang="ko-KR" sz="1300" b="1" dirty="0"/>
              <a:t>module</a:t>
            </a:r>
            <a:endParaRPr lang="ko-KR" altLang="en-US" sz="1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65A4B0-C626-49EF-863D-9BC0838CC96C}"/>
              </a:ext>
            </a:extLst>
          </p:cNvPr>
          <p:cNvSpPr txBox="1"/>
          <p:nvPr/>
        </p:nvSpPr>
        <p:spPr>
          <a:xfrm>
            <a:off x="2951897" y="1671294"/>
            <a:ext cx="806631" cy="7848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Zigbee</a:t>
            </a:r>
          </a:p>
          <a:p>
            <a:pPr algn="ctr"/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GW</a:t>
            </a:r>
          </a:p>
          <a:p>
            <a:pPr algn="ctr"/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F7F962B-7865-4AEF-81A9-C986F547BE98}"/>
              </a:ext>
            </a:extLst>
          </p:cNvPr>
          <p:cNvGrpSpPr/>
          <p:nvPr/>
        </p:nvGrpSpPr>
        <p:grpSpPr>
          <a:xfrm>
            <a:off x="2905688" y="2163096"/>
            <a:ext cx="877163" cy="3489110"/>
            <a:chOff x="2786938" y="2163096"/>
            <a:chExt cx="877163" cy="3489110"/>
          </a:xfrm>
        </p:grpSpPr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3FACE752-B9DF-48DE-ACF8-F298F2378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36466" y="4214186"/>
              <a:ext cx="776242" cy="773499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D1A6C7D9-0AB1-466A-A2B2-86D865390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802586" y="3151668"/>
              <a:ext cx="842354" cy="683243"/>
            </a:xfrm>
            <a:prstGeom prst="rect">
              <a:avLst/>
            </a:prstGeom>
          </p:spPr>
        </p:pic>
        <p:pic>
          <p:nvPicPr>
            <p:cNvPr id="86" name="Picture 2" descr="https://cdn2.botland.store/96924-pdt_540/conbee-2-zigbee-usb-gateway-dresden-elektronik.jpg">
              <a:extLst>
                <a:ext uri="{FF2B5EF4-FFF2-40B4-BE49-F238E27FC236}">
                  <a16:creationId xmlns:a16="http://schemas.microsoft.com/office/drawing/2014/main" id="{FE44EC31-0795-4665-ABBE-A79CF20D2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2981" y="2163096"/>
              <a:ext cx="728029" cy="728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D85BA50-BE73-4B83-BB59-C1AA0217E29F}"/>
                </a:ext>
              </a:extLst>
            </p:cNvPr>
            <p:cNvSpPr txBox="1"/>
            <p:nvPr/>
          </p:nvSpPr>
          <p:spPr>
            <a:xfrm>
              <a:off x="2786938" y="2768101"/>
              <a:ext cx="87716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b="1" dirty="0">
                  <a:solidFill>
                    <a:schemeClr val="bg2">
                      <a:lumMod val="25000"/>
                    </a:schemeClr>
                  </a:solidFill>
                </a:rPr>
                <a:t>Conbee2</a:t>
              </a:r>
              <a:endParaRPr lang="ko-KR" altLang="en-US" sz="13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0002B09-6440-44BA-A55D-DEDFFA2E1316}"/>
                </a:ext>
              </a:extLst>
            </p:cNvPr>
            <p:cNvSpPr txBox="1"/>
            <p:nvPr/>
          </p:nvSpPr>
          <p:spPr>
            <a:xfrm>
              <a:off x="2883670" y="3810742"/>
              <a:ext cx="68018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b="1" dirty="0">
                  <a:solidFill>
                    <a:schemeClr val="bg2">
                      <a:lumMod val="25000"/>
                    </a:schemeClr>
                  </a:solidFill>
                </a:rPr>
                <a:t>TYZS3</a:t>
              </a:r>
              <a:endParaRPr lang="ko-KR" altLang="en-US" sz="13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67927A6-B2AE-4E5D-BB9F-62EAB9861EAD}"/>
                </a:ext>
              </a:extLst>
            </p:cNvPr>
            <p:cNvSpPr txBox="1"/>
            <p:nvPr/>
          </p:nvSpPr>
          <p:spPr>
            <a:xfrm>
              <a:off x="2832679" y="4952547"/>
              <a:ext cx="77566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b="1" dirty="0">
                  <a:solidFill>
                    <a:schemeClr val="bg2">
                      <a:lumMod val="25000"/>
                    </a:schemeClr>
                  </a:solidFill>
                </a:rPr>
                <a:t>CC2652</a:t>
              </a:r>
              <a:endParaRPr lang="ko-KR" altLang="en-US" sz="13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840D67F-4F66-4B43-A4C0-1A60E144141B}"/>
                </a:ext>
              </a:extLst>
            </p:cNvPr>
            <p:cNvSpPr txBox="1"/>
            <p:nvPr/>
          </p:nvSpPr>
          <p:spPr>
            <a:xfrm>
              <a:off x="3111565" y="5008001"/>
              <a:ext cx="2519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.</a:t>
              </a:r>
              <a:endParaRPr lang="ko-KR" altLang="en-US" sz="20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14C5152-B4D2-4A8B-9DA7-8D64588A622F}"/>
                </a:ext>
              </a:extLst>
            </p:cNvPr>
            <p:cNvSpPr txBox="1"/>
            <p:nvPr/>
          </p:nvSpPr>
          <p:spPr>
            <a:xfrm>
              <a:off x="3111565" y="5130048"/>
              <a:ext cx="2519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.</a:t>
              </a:r>
              <a:endParaRPr lang="ko-KR" altLang="en-US" sz="2000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0A4168F-6B6C-4ED3-A374-7BD10687B2F8}"/>
                </a:ext>
              </a:extLst>
            </p:cNvPr>
            <p:cNvSpPr txBox="1"/>
            <p:nvPr/>
          </p:nvSpPr>
          <p:spPr>
            <a:xfrm>
              <a:off x="3111565" y="5252096"/>
              <a:ext cx="2519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.</a:t>
              </a:r>
              <a:endParaRPr lang="ko-KR" altLang="en-US" sz="2000" b="1" dirty="0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DB04E806-7AB2-4EED-B0C6-42F81467AA33}"/>
              </a:ext>
            </a:extLst>
          </p:cNvPr>
          <p:cNvGrpSpPr/>
          <p:nvPr/>
        </p:nvGrpSpPr>
        <p:grpSpPr>
          <a:xfrm>
            <a:off x="5303500" y="3311171"/>
            <a:ext cx="470179" cy="331698"/>
            <a:chOff x="2004205" y="2215956"/>
            <a:chExt cx="889473" cy="331698"/>
          </a:xfrm>
        </p:grpSpPr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74717FCD-DA4A-4D1A-9622-B5BAE7A77D10}"/>
                </a:ext>
              </a:extLst>
            </p:cNvPr>
            <p:cNvCxnSpPr>
              <a:cxnSpLocks/>
            </p:cNvCxnSpPr>
            <p:nvPr/>
          </p:nvCxnSpPr>
          <p:spPr>
            <a:xfrm>
              <a:off x="2004205" y="2215956"/>
              <a:ext cx="889473" cy="0"/>
            </a:xfrm>
            <a:prstGeom prst="straightConnector1">
              <a:avLst/>
            </a:prstGeom>
            <a:ln w="317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F0B2AB01-3FE1-4AEE-9D71-9912F235D8D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004205" y="2547654"/>
              <a:ext cx="889473" cy="0"/>
            </a:xfrm>
            <a:prstGeom prst="straightConnector1">
              <a:avLst/>
            </a:prstGeom>
            <a:ln w="317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73BD36D-D85A-4F62-A628-218C702C8300}"/>
              </a:ext>
            </a:extLst>
          </p:cNvPr>
          <p:cNvSpPr/>
          <p:nvPr/>
        </p:nvSpPr>
        <p:spPr>
          <a:xfrm>
            <a:off x="5217781" y="3253439"/>
            <a:ext cx="637309" cy="457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MQTT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9CA8BB1-1AF5-456A-A739-B5A10C2F650F}"/>
              </a:ext>
            </a:extLst>
          </p:cNvPr>
          <p:cNvSpPr txBox="1"/>
          <p:nvPr/>
        </p:nvSpPr>
        <p:spPr>
          <a:xfrm>
            <a:off x="3941125" y="6012109"/>
            <a:ext cx="159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oneM2M IPE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92D3890-9EFF-4D44-877D-214400DAE9F7}"/>
              </a:ext>
            </a:extLst>
          </p:cNvPr>
          <p:cNvGrpSpPr/>
          <p:nvPr/>
        </p:nvGrpSpPr>
        <p:grpSpPr>
          <a:xfrm>
            <a:off x="10266255" y="5511872"/>
            <a:ext cx="251992" cy="644205"/>
            <a:chOff x="3382715" y="5160401"/>
            <a:chExt cx="251992" cy="644205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8BAB835-F0EE-4619-A526-CEEA162F7245}"/>
                </a:ext>
              </a:extLst>
            </p:cNvPr>
            <p:cNvSpPr txBox="1"/>
            <p:nvPr/>
          </p:nvSpPr>
          <p:spPr>
            <a:xfrm>
              <a:off x="3382715" y="5160401"/>
              <a:ext cx="2519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.</a:t>
              </a:r>
              <a:endParaRPr lang="ko-KR" altLang="en-US" sz="2000" b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9BF939E-0DD4-4584-8C47-D14CA86CDBF6}"/>
                </a:ext>
              </a:extLst>
            </p:cNvPr>
            <p:cNvSpPr txBox="1"/>
            <p:nvPr/>
          </p:nvSpPr>
          <p:spPr>
            <a:xfrm>
              <a:off x="3382715" y="5282448"/>
              <a:ext cx="2519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.</a:t>
              </a:r>
              <a:endParaRPr lang="ko-KR" altLang="en-US" sz="2000" b="1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589599A-1694-4BEC-9916-1403443A1017}"/>
                </a:ext>
              </a:extLst>
            </p:cNvPr>
            <p:cNvSpPr txBox="1"/>
            <p:nvPr/>
          </p:nvSpPr>
          <p:spPr>
            <a:xfrm>
              <a:off x="3382715" y="5404496"/>
              <a:ext cx="2519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.</a:t>
              </a:r>
              <a:endParaRPr lang="ko-KR" altLang="en-US" sz="2000" b="1" dirty="0"/>
            </a:p>
          </p:txBody>
        </p:sp>
      </p:grp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3A3917D9-30E1-448B-BC00-C28E6546E24C}"/>
              </a:ext>
            </a:extLst>
          </p:cNvPr>
          <p:cNvSpPr/>
          <p:nvPr/>
        </p:nvSpPr>
        <p:spPr>
          <a:xfrm>
            <a:off x="10704410" y="2418846"/>
            <a:ext cx="1068566" cy="698174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Module class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&lt;</a:t>
            </a:r>
            <a:r>
              <a:rPr lang="en-US" altLang="ko-KR" sz="1000" b="1" dirty="0" err="1">
                <a:solidFill>
                  <a:schemeClr val="tx1"/>
                </a:solidFill>
              </a:rPr>
              <a:t>fcnt</a:t>
            </a:r>
            <a:r>
              <a:rPr lang="en-US" altLang="ko-KR" sz="1000" b="1" dirty="0">
                <a:solidFill>
                  <a:schemeClr val="tx1"/>
                </a:solidFill>
              </a:rPr>
              <a:t>&gt;</a:t>
            </a:r>
            <a:endParaRPr lang="ko-KR" altLang="en-US" sz="850" b="1" dirty="0">
              <a:solidFill>
                <a:schemeClr val="tx1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B4E85915-5C48-4C8E-AC1C-D00A81E67FD3}"/>
              </a:ext>
            </a:extLst>
          </p:cNvPr>
          <p:cNvSpPr/>
          <p:nvPr/>
        </p:nvSpPr>
        <p:spPr>
          <a:xfrm>
            <a:off x="10602809" y="2530675"/>
            <a:ext cx="1068566" cy="698174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Module class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&lt;</a:t>
            </a:r>
            <a:r>
              <a:rPr lang="en-US" altLang="ko-KR" sz="1000" b="1" dirty="0" err="1">
                <a:solidFill>
                  <a:schemeClr val="tx1"/>
                </a:solidFill>
              </a:rPr>
              <a:t>fcnt</a:t>
            </a:r>
            <a:r>
              <a:rPr lang="en-US" altLang="ko-KR" sz="1000" b="1" dirty="0">
                <a:solidFill>
                  <a:schemeClr val="tx1"/>
                </a:solidFill>
              </a:rPr>
              <a:t>&gt;</a:t>
            </a:r>
            <a:endParaRPr lang="ko-KR" altLang="en-US" sz="850" b="1" dirty="0">
              <a:solidFill>
                <a:schemeClr val="tx1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D1829D8E-FF77-433E-AEAA-E7C4EB22845B}"/>
              </a:ext>
            </a:extLst>
          </p:cNvPr>
          <p:cNvSpPr/>
          <p:nvPr/>
        </p:nvSpPr>
        <p:spPr>
          <a:xfrm>
            <a:off x="10513056" y="2642504"/>
            <a:ext cx="1068566" cy="698174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Module class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&lt;</a:t>
            </a:r>
            <a:r>
              <a:rPr lang="en-US" altLang="ko-KR" sz="1000" b="1" dirty="0" err="1">
                <a:solidFill>
                  <a:schemeClr val="tx1"/>
                </a:solidFill>
              </a:rPr>
              <a:t>fcnt</a:t>
            </a:r>
            <a:r>
              <a:rPr lang="en-US" altLang="ko-KR" sz="1000" b="1" dirty="0">
                <a:solidFill>
                  <a:schemeClr val="tx1"/>
                </a:solidFill>
              </a:rPr>
              <a:t>&gt;</a:t>
            </a:r>
            <a:endParaRPr lang="ko-KR" altLang="en-US" sz="850" b="1" dirty="0">
              <a:solidFill>
                <a:schemeClr val="tx1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11CD593-6CF0-42FA-B8C4-9941AEB0FC3A}"/>
              </a:ext>
            </a:extLst>
          </p:cNvPr>
          <p:cNvCxnSpPr>
            <a:cxnSpLocks/>
          </p:cNvCxnSpPr>
          <p:nvPr/>
        </p:nvCxnSpPr>
        <p:spPr>
          <a:xfrm flipH="1">
            <a:off x="10292767" y="2991943"/>
            <a:ext cx="217764" cy="18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2ED9760C-A5B7-4949-920F-8330FA50A7CA}"/>
              </a:ext>
            </a:extLst>
          </p:cNvPr>
          <p:cNvSpPr/>
          <p:nvPr/>
        </p:nvSpPr>
        <p:spPr>
          <a:xfrm>
            <a:off x="10695678" y="4693123"/>
            <a:ext cx="1068566" cy="698174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Module class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&lt;</a:t>
            </a:r>
            <a:r>
              <a:rPr lang="en-US" altLang="ko-KR" sz="1000" b="1" dirty="0" err="1">
                <a:solidFill>
                  <a:schemeClr val="tx1"/>
                </a:solidFill>
              </a:rPr>
              <a:t>fcnt</a:t>
            </a:r>
            <a:r>
              <a:rPr lang="en-US" altLang="ko-KR" sz="1000" b="1" dirty="0">
                <a:solidFill>
                  <a:schemeClr val="tx1"/>
                </a:solidFill>
              </a:rPr>
              <a:t>&gt;</a:t>
            </a:r>
            <a:endParaRPr lang="ko-KR" altLang="en-US" sz="850" b="1" dirty="0">
              <a:solidFill>
                <a:schemeClr val="tx1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F37122E8-3408-487A-A660-FAF73DD20C5E}"/>
              </a:ext>
            </a:extLst>
          </p:cNvPr>
          <p:cNvSpPr/>
          <p:nvPr/>
        </p:nvSpPr>
        <p:spPr>
          <a:xfrm>
            <a:off x="10594077" y="4804952"/>
            <a:ext cx="1068566" cy="698174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Module class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&lt;</a:t>
            </a:r>
            <a:r>
              <a:rPr lang="en-US" altLang="ko-KR" sz="1000" b="1" dirty="0" err="1">
                <a:solidFill>
                  <a:schemeClr val="tx1"/>
                </a:solidFill>
              </a:rPr>
              <a:t>fcnt</a:t>
            </a:r>
            <a:r>
              <a:rPr lang="en-US" altLang="ko-KR" sz="1000" b="1" dirty="0">
                <a:solidFill>
                  <a:schemeClr val="tx1"/>
                </a:solidFill>
              </a:rPr>
              <a:t>&gt;</a:t>
            </a:r>
            <a:endParaRPr lang="ko-KR" altLang="en-US" sz="850" b="1" dirty="0">
              <a:solidFill>
                <a:schemeClr val="tx1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50AF43C2-2CD4-451D-9E68-A56B5B77933E}"/>
              </a:ext>
            </a:extLst>
          </p:cNvPr>
          <p:cNvSpPr/>
          <p:nvPr/>
        </p:nvSpPr>
        <p:spPr>
          <a:xfrm>
            <a:off x="10504324" y="4916781"/>
            <a:ext cx="1068566" cy="698174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Module class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&lt;</a:t>
            </a:r>
            <a:r>
              <a:rPr lang="en-US" altLang="ko-KR" sz="1000" b="1" dirty="0" err="1">
                <a:solidFill>
                  <a:schemeClr val="tx1"/>
                </a:solidFill>
              </a:rPr>
              <a:t>fcnt</a:t>
            </a:r>
            <a:r>
              <a:rPr lang="en-US" altLang="ko-KR" sz="1000" b="1" dirty="0">
                <a:solidFill>
                  <a:schemeClr val="tx1"/>
                </a:solidFill>
              </a:rPr>
              <a:t>&gt;</a:t>
            </a:r>
            <a:endParaRPr lang="ko-KR" altLang="en-US" sz="850" b="1" dirty="0">
              <a:solidFill>
                <a:schemeClr val="tx1"/>
              </a:solidFill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8F6ED2E-E367-4320-8CC0-FAED7D12E478}"/>
              </a:ext>
            </a:extLst>
          </p:cNvPr>
          <p:cNvCxnSpPr>
            <a:cxnSpLocks/>
          </p:cNvCxnSpPr>
          <p:nvPr/>
        </p:nvCxnSpPr>
        <p:spPr>
          <a:xfrm flipH="1">
            <a:off x="10284035" y="5266220"/>
            <a:ext cx="217764" cy="18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21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334696" y="0"/>
            <a:ext cx="9022664" cy="117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63133"/>
              </a:buClr>
              <a:buSzPts val="4400"/>
              <a:buFont typeface="Open Sans"/>
              <a:buNone/>
            </a:pPr>
            <a:r>
              <a:rPr lang="en-US" b="1" dirty="0"/>
              <a:t>Zigbee Protocol</a:t>
            </a:r>
            <a:endParaRPr b="1" dirty="0"/>
          </a:p>
        </p:txBody>
      </p:sp>
      <p:sp>
        <p:nvSpPr>
          <p:cNvPr id="124" name="Google Shape;124;p7"/>
          <p:cNvSpPr/>
          <p:nvPr/>
        </p:nvSpPr>
        <p:spPr>
          <a:xfrm>
            <a:off x="233916" y="1371600"/>
            <a:ext cx="4795284" cy="2942918"/>
          </a:xfrm>
          <a:prstGeom prst="rect">
            <a:avLst/>
          </a:prstGeom>
          <a:solidFill>
            <a:srgbClr val="B2E3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233916" y="4512654"/>
            <a:ext cx="4795284" cy="1522386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233916" y="1371600"/>
            <a:ext cx="1594346" cy="27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Zigbee specification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468301" y="1646751"/>
            <a:ext cx="4357734" cy="1662868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468301" y="3584770"/>
            <a:ext cx="4357734" cy="574228"/>
          </a:xfrm>
          <a:prstGeom prst="rect">
            <a:avLst/>
          </a:prstGeom>
          <a:solidFill>
            <a:srgbClr val="F9BD7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Network Layer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468301" y="1646751"/>
            <a:ext cx="4357734" cy="27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Application Layer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7"/>
          <p:cNvSpPr/>
          <p:nvPr/>
        </p:nvSpPr>
        <p:spPr>
          <a:xfrm>
            <a:off x="3392348" y="3309619"/>
            <a:ext cx="1433686" cy="27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ZDO management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7"/>
          <p:cNvSpPr/>
          <p:nvPr/>
        </p:nvSpPr>
        <p:spPr>
          <a:xfrm>
            <a:off x="569884" y="2256869"/>
            <a:ext cx="978124" cy="945084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services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1840386" y="1966074"/>
            <a:ext cx="1183691" cy="495092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services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7"/>
          <p:cNvSpPr/>
          <p:nvPr/>
        </p:nvSpPr>
        <p:spPr>
          <a:xfrm>
            <a:off x="1840386" y="2704558"/>
            <a:ext cx="2698552" cy="495092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Application support sublayer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7"/>
          <p:cNvSpPr/>
          <p:nvPr/>
        </p:nvSpPr>
        <p:spPr>
          <a:xfrm>
            <a:off x="3355247" y="1972508"/>
            <a:ext cx="1183691" cy="495092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Zigbee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Device object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7"/>
          <p:cNvCxnSpPr/>
          <p:nvPr/>
        </p:nvCxnSpPr>
        <p:spPr>
          <a:xfrm>
            <a:off x="2908210" y="2173127"/>
            <a:ext cx="59941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6" name="Google Shape;136;p7"/>
          <p:cNvCxnSpPr/>
          <p:nvPr/>
        </p:nvCxnSpPr>
        <p:spPr>
          <a:xfrm>
            <a:off x="1422711" y="2990605"/>
            <a:ext cx="547298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7" name="Google Shape;137;p7"/>
          <p:cNvCxnSpPr/>
          <p:nvPr/>
        </p:nvCxnSpPr>
        <p:spPr>
          <a:xfrm>
            <a:off x="2299554" y="2399739"/>
            <a:ext cx="0" cy="415281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8" name="Google Shape;138;p7"/>
          <p:cNvCxnSpPr/>
          <p:nvPr/>
        </p:nvCxnSpPr>
        <p:spPr>
          <a:xfrm>
            <a:off x="2529317" y="2399739"/>
            <a:ext cx="0" cy="415281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9" name="Google Shape;139;p7"/>
          <p:cNvCxnSpPr/>
          <p:nvPr/>
        </p:nvCxnSpPr>
        <p:spPr>
          <a:xfrm>
            <a:off x="3928541" y="2399739"/>
            <a:ext cx="0" cy="415281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0" name="Google Shape;140;p7"/>
          <p:cNvCxnSpPr/>
          <p:nvPr/>
        </p:nvCxnSpPr>
        <p:spPr>
          <a:xfrm>
            <a:off x="1004494" y="3101979"/>
            <a:ext cx="0" cy="482792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1" name="Google Shape;141;p7"/>
          <p:cNvCxnSpPr/>
          <p:nvPr/>
        </p:nvCxnSpPr>
        <p:spPr>
          <a:xfrm>
            <a:off x="2898785" y="3101979"/>
            <a:ext cx="0" cy="482792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42" name="Google Shape;142;p7"/>
          <p:cNvSpPr/>
          <p:nvPr/>
        </p:nvSpPr>
        <p:spPr>
          <a:xfrm>
            <a:off x="452691" y="4613544"/>
            <a:ext cx="4357734" cy="574228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Medium access control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450430" y="5383221"/>
            <a:ext cx="4357734" cy="574228"/>
          </a:xfrm>
          <a:prstGeom prst="rect">
            <a:avLst/>
          </a:prstGeom>
          <a:solidFill>
            <a:srgbClr val="FFBFB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Physical Layers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7"/>
          <p:cNvCxnSpPr/>
          <p:nvPr/>
        </p:nvCxnSpPr>
        <p:spPr>
          <a:xfrm>
            <a:off x="2683852" y="5039364"/>
            <a:ext cx="0" cy="482792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5" name="Google Shape;145;p7"/>
          <p:cNvCxnSpPr/>
          <p:nvPr/>
        </p:nvCxnSpPr>
        <p:spPr>
          <a:xfrm>
            <a:off x="2683852" y="4073123"/>
            <a:ext cx="0" cy="65816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6" name="Google Shape;146;p7"/>
          <p:cNvCxnSpPr>
            <a:stCxn id="134" idx="3"/>
            <a:endCxn id="133" idx="3"/>
          </p:cNvCxnSpPr>
          <p:nvPr/>
        </p:nvCxnSpPr>
        <p:spPr>
          <a:xfrm>
            <a:off x="4538938" y="2220054"/>
            <a:ext cx="600" cy="732000"/>
          </a:xfrm>
          <a:prstGeom prst="bentConnector3">
            <a:avLst>
              <a:gd name="adj1" fmla="val 6540275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7" name="Google Shape;147;p7"/>
          <p:cNvCxnSpPr>
            <a:stCxn id="134" idx="3"/>
            <a:endCxn id="128" idx="3"/>
          </p:cNvCxnSpPr>
          <p:nvPr/>
        </p:nvCxnSpPr>
        <p:spPr>
          <a:xfrm>
            <a:off x="4538938" y="2220054"/>
            <a:ext cx="287100" cy="1651800"/>
          </a:xfrm>
          <a:prstGeom prst="bentConnector3">
            <a:avLst>
              <a:gd name="adj1" fmla="val 137165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48" name="Google Shape;148;p7"/>
          <p:cNvSpPr txBox="1"/>
          <p:nvPr/>
        </p:nvSpPr>
        <p:spPr>
          <a:xfrm>
            <a:off x="3325230" y="6087985"/>
            <a:ext cx="3663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https://en.wikipedia.org/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5157206" y="1371600"/>
            <a:ext cx="6712296" cy="4764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Zigbee is an IEEE 802.15.4-based specification for a suite of high-level communication protocols used to create personal area networks with small, low-power digital radios, such as for home automation, medical device data collection, and other low-power low-bandwidth needs, designed for small scale projects which need wireless connection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specification includes four additional key components: network layer, application layer, </a:t>
            </a:r>
            <a:r>
              <a:rPr lang="en-US" sz="2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Zigbee Device Objects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(ZDOs) and manufacturer-defined application objects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ZDOs are responsible for some tasks, including keeping track of device roles, managing requests to join a network, as well as device discovery and security.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4B6949-9D41-4367-89D3-40A3CBE25639}"/>
              </a:ext>
            </a:extLst>
          </p:cNvPr>
          <p:cNvSpPr txBox="1"/>
          <p:nvPr/>
        </p:nvSpPr>
        <p:spPr>
          <a:xfrm>
            <a:off x="6380480" y="731520"/>
            <a:ext cx="821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그림 대체 </a:t>
            </a:r>
            <a:r>
              <a:rPr lang="en-US" altLang="ko-KR" dirty="0"/>
              <a:t>https://www.sciencedirect.com/topics/engineering/zigbee-protocol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334696" y="0"/>
            <a:ext cx="7850299" cy="117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63133"/>
              </a:buClr>
              <a:buSzPts val="4400"/>
              <a:buFont typeface="Open Sans"/>
              <a:buNone/>
            </a:pPr>
            <a:r>
              <a:rPr lang="en-US"/>
              <a:t>Zigbee Characteristics</a:t>
            </a:r>
            <a:endParaRPr/>
          </a:p>
        </p:txBody>
      </p:sp>
      <p:sp>
        <p:nvSpPr>
          <p:cNvPr id="155" name="Google Shape;155;p8"/>
          <p:cNvSpPr txBox="1">
            <a:spLocks noGrp="1"/>
          </p:cNvSpPr>
          <p:nvPr>
            <p:ph type="body" idx="1"/>
          </p:nvPr>
        </p:nvSpPr>
        <p:spPr>
          <a:xfrm>
            <a:off x="334696" y="1493919"/>
            <a:ext cx="11747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Standard wireless network established for low latency and energy consumption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Supports simple protocol stacks to provide network reliability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Zigbee is simpler and cheaper than other communication technologies such as Bluetooth and Wi-Fi</a:t>
            </a:r>
            <a:endParaRPr dirty="0"/>
          </a:p>
        </p:txBody>
      </p:sp>
      <p:pic>
        <p:nvPicPr>
          <p:cNvPr id="156" name="Google Shape;156;p8" descr="Xiaomi 멀티 모드 ZigBee 3.0 WIFI 블루투스 Mesh HomeKit Smart Home Gateway Compa -  US$25.99"/>
          <p:cNvPicPr preferRelativeResize="0"/>
          <p:nvPr/>
        </p:nvPicPr>
        <p:blipFill rotWithShape="1">
          <a:blip r:embed="rId3">
            <a:alphaModFix/>
          </a:blip>
          <a:srcRect t="28520" b="26043"/>
          <a:stretch/>
        </p:blipFill>
        <p:spPr>
          <a:xfrm>
            <a:off x="7688157" y="3868141"/>
            <a:ext cx="2189018" cy="99461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8"/>
          <p:cNvSpPr/>
          <p:nvPr/>
        </p:nvSpPr>
        <p:spPr>
          <a:xfrm>
            <a:off x="8782666" y="5901614"/>
            <a:ext cx="2406315" cy="57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Zigbee Gateway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8"/>
          <p:cNvSpPr/>
          <p:nvPr/>
        </p:nvSpPr>
        <p:spPr>
          <a:xfrm>
            <a:off x="1091184" y="5908933"/>
            <a:ext cx="2406315" cy="57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Zigbee Device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8" descr="Programmable and Multi-protocol IoT Gateway - Zigbee Allia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39449" y="5179554"/>
            <a:ext cx="1706742" cy="704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8" descr="RaspBee II Installati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92820" y="3616527"/>
            <a:ext cx="2030201" cy="152069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/>
          <p:nvPr/>
        </p:nvSpPr>
        <p:spPr>
          <a:xfrm>
            <a:off x="4693321" y="4476726"/>
            <a:ext cx="3029800" cy="1174912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Zigbee protocol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8" descr="Flood sensor ZigBee - Zipat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20294" y="3662836"/>
            <a:ext cx="1595968" cy="159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8" descr="Zigbee motion detector - AQARA Motion Sensor (RTCGQ11LM) - Used - A...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79096" y="3666533"/>
            <a:ext cx="1797901" cy="2054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8" descr="Super Deal Xiaomi Mijia Bluetooth Hygrothermograph High Sensitive  Hygrometer Thermometer LCD Screen Smart Home Temperature Humidity Sensor |  FIFIFI.PW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50772" y="4410419"/>
            <a:ext cx="1841169" cy="1841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8" descr="XIAOMI - ZigBee Temperature &amp; Humidity Sensor Xiaomi Aqara - SMARTHOME  EUROP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72021" y="4173336"/>
            <a:ext cx="2394774" cy="23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0FE881D-687D-46F7-A9DE-B84BB2B6AA55}"/>
              </a:ext>
            </a:extLst>
          </p:cNvPr>
          <p:cNvSpPr/>
          <p:nvPr/>
        </p:nvSpPr>
        <p:spPr>
          <a:xfrm>
            <a:off x="1023770" y="1439132"/>
            <a:ext cx="1383898" cy="861617"/>
          </a:xfrm>
          <a:prstGeom prst="roundRect">
            <a:avLst>
              <a:gd name="adj" fmla="val 4182"/>
            </a:avLst>
          </a:prstGeom>
          <a:solidFill>
            <a:srgbClr val="D01400"/>
          </a:solidFill>
          <a:ln w="63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Zigbee</a:t>
            </a:r>
          </a:p>
          <a:p>
            <a:pPr algn="ctr"/>
            <a:r>
              <a:rPr lang="en-US" altLang="ko-KR" sz="1500" b="1" dirty="0"/>
              <a:t>device</a:t>
            </a:r>
            <a:endParaRPr lang="ko-KR" altLang="en-US" sz="15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EED8690-D1DA-4F21-9BB5-7DCB915A7E00}"/>
              </a:ext>
            </a:extLst>
          </p:cNvPr>
          <p:cNvSpPr/>
          <p:nvPr/>
        </p:nvSpPr>
        <p:spPr>
          <a:xfrm>
            <a:off x="3772590" y="1439132"/>
            <a:ext cx="1383898" cy="861617"/>
          </a:xfrm>
          <a:prstGeom prst="roundRect">
            <a:avLst>
              <a:gd name="adj" fmla="val 4182"/>
            </a:avLst>
          </a:prstGeom>
          <a:solidFill>
            <a:srgbClr val="D01400"/>
          </a:solidFill>
          <a:ln w="63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Zigbee</a:t>
            </a:r>
          </a:p>
          <a:p>
            <a:pPr algn="ctr"/>
            <a:r>
              <a:rPr lang="en-US" altLang="ko-KR" sz="1500" b="1" dirty="0" err="1"/>
              <a:t>GateWay</a:t>
            </a:r>
            <a:endParaRPr lang="en-US" altLang="ko-KR" sz="15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3B666BA-5FFC-4DF3-9D3D-65067249805D}"/>
              </a:ext>
            </a:extLst>
          </p:cNvPr>
          <p:cNvSpPr/>
          <p:nvPr/>
        </p:nvSpPr>
        <p:spPr>
          <a:xfrm>
            <a:off x="6521410" y="1439132"/>
            <a:ext cx="1383898" cy="861617"/>
          </a:xfrm>
          <a:prstGeom prst="roundRect">
            <a:avLst>
              <a:gd name="adj" fmla="val 4182"/>
            </a:avLst>
          </a:prstGeom>
          <a:solidFill>
            <a:srgbClr val="D01400"/>
          </a:solidFill>
          <a:ln w="63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z2m_IPE</a:t>
            </a:r>
            <a:endParaRPr lang="ko-KR" altLang="en-US" sz="1500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9F7E3F9-CA34-4507-BD15-9EF61949A2D4}"/>
              </a:ext>
            </a:extLst>
          </p:cNvPr>
          <p:cNvSpPr/>
          <p:nvPr/>
        </p:nvSpPr>
        <p:spPr>
          <a:xfrm>
            <a:off x="9270230" y="1439132"/>
            <a:ext cx="1383898" cy="861617"/>
          </a:xfrm>
          <a:prstGeom prst="roundRect">
            <a:avLst>
              <a:gd name="adj" fmla="val 4182"/>
            </a:avLst>
          </a:prstGeom>
          <a:solidFill>
            <a:srgbClr val="D01400"/>
          </a:solidFill>
          <a:ln w="63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onem2m</a:t>
            </a:r>
          </a:p>
          <a:p>
            <a:pPr algn="ctr"/>
            <a:r>
              <a:rPr lang="en-US" altLang="ko-KR" sz="1500" b="1" dirty="0"/>
              <a:t>CSE</a:t>
            </a:r>
            <a:endParaRPr lang="ko-KR" altLang="en-US" sz="15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5358B-26AB-47E4-BAD7-FF109B618115}"/>
              </a:ext>
            </a:extLst>
          </p:cNvPr>
          <p:cNvSpPr txBox="1"/>
          <p:nvPr/>
        </p:nvSpPr>
        <p:spPr>
          <a:xfrm>
            <a:off x="3899020" y="276489"/>
            <a:ext cx="43939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000" b="1" dirty="0"/>
              <a:t>Z2m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IPE(AE)</a:t>
            </a:r>
            <a:r>
              <a:rPr lang="ko-KR" altLang="en-US" sz="3000" b="1" dirty="0"/>
              <a:t>에 의한</a:t>
            </a:r>
            <a:r>
              <a:rPr lang="en-US" altLang="ko-KR" sz="3000" b="1" dirty="0"/>
              <a:t>Interworking scenarios</a:t>
            </a:r>
            <a:endParaRPr lang="ko-KR" altLang="en-US" sz="30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5198958-EADF-442D-ABF8-A1C8239D332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715719" y="2300749"/>
            <a:ext cx="0" cy="3835891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5089806-A9AA-4ED5-99AB-22EBE355501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464539" y="2300749"/>
            <a:ext cx="14700" cy="3835891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FC3EBF0-668B-490E-83C8-C8B7A6A243CD}"/>
              </a:ext>
            </a:extLst>
          </p:cNvPr>
          <p:cNvCxnSpPr>
            <a:cxnSpLocks/>
          </p:cNvCxnSpPr>
          <p:nvPr/>
        </p:nvCxnSpPr>
        <p:spPr>
          <a:xfrm>
            <a:off x="7228058" y="2300748"/>
            <a:ext cx="14700" cy="3835891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CC3FADF-7D5E-4F59-8A79-92D96D31A70C}"/>
              </a:ext>
            </a:extLst>
          </p:cNvPr>
          <p:cNvCxnSpPr>
            <a:cxnSpLocks/>
          </p:cNvCxnSpPr>
          <p:nvPr/>
        </p:nvCxnSpPr>
        <p:spPr>
          <a:xfrm>
            <a:off x="9991577" y="2300748"/>
            <a:ext cx="14700" cy="3835891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B30D36B-0336-4FC6-9C09-AFCD1C15EA9E}"/>
              </a:ext>
            </a:extLst>
          </p:cNvPr>
          <p:cNvCxnSpPr/>
          <p:nvPr/>
        </p:nvCxnSpPr>
        <p:spPr>
          <a:xfrm>
            <a:off x="1715719" y="2692400"/>
            <a:ext cx="274882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A965A3-8B58-4F7B-A13E-EB3F0459F21A}"/>
              </a:ext>
            </a:extLst>
          </p:cNvPr>
          <p:cNvCxnSpPr>
            <a:cxnSpLocks/>
          </p:cNvCxnSpPr>
          <p:nvPr/>
        </p:nvCxnSpPr>
        <p:spPr>
          <a:xfrm flipH="1">
            <a:off x="4464539" y="2947557"/>
            <a:ext cx="2763519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02D299-E3C6-4A51-9E91-C02FF98D05B1}"/>
              </a:ext>
            </a:extLst>
          </p:cNvPr>
          <p:cNvCxnSpPr>
            <a:cxnSpLocks/>
          </p:cNvCxnSpPr>
          <p:nvPr/>
        </p:nvCxnSpPr>
        <p:spPr>
          <a:xfrm>
            <a:off x="7228058" y="3544424"/>
            <a:ext cx="2748819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429;p18">
            <a:extLst>
              <a:ext uri="{FF2B5EF4-FFF2-40B4-BE49-F238E27FC236}">
                <a16:creationId xmlns:a16="http://schemas.microsoft.com/office/drawing/2014/main" id="{0D1DCA2E-5F91-416B-B833-866CB528EA9F}"/>
              </a:ext>
            </a:extLst>
          </p:cNvPr>
          <p:cNvSpPr/>
          <p:nvPr/>
        </p:nvSpPr>
        <p:spPr>
          <a:xfrm>
            <a:off x="2053712" y="2366129"/>
            <a:ext cx="222686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Zigbee device </a:t>
            </a:r>
            <a:r>
              <a:rPr lang="ko-KR" alt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정보 전송</a:t>
            </a: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429;p18">
            <a:extLst>
              <a:ext uri="{FF2B5EF4-FFF2-40B4-BE49-F238E27FC236}">
                <a16:creationId xmlns:a16="http://schemas.microsoft.com/office/drawing/2014/main" id="{5FC567A0-62AD-4A30-992B-275905662C6F}"/>
              </a:ext>
            </a:extLst>
          </p:cNvPr>
          <p:cNvSpPr/>
          <p:nvPr/>
        </p:nvSpPr>
        <p:spPr>
          <a:xfrm>
            <a:off x="4812691" y="2612594"/>
            <a:ext cx="222686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Zigbee device </a:t>
            </a:r>
            <a:r>
              <a:rPr lang="ko-KR" alt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정보 요청</a:t>
            </a: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05864D0-DF68-49B8-A805-4FEF3C6FA389}"/>
              </a:ext>
            </a:extLst>
          </p:cNvPr>
          <p:cNvCxnSpPr>
            <a:cxnSpLocks/>
          </p:cNvCxnSpPr>
          <p:nvPr/>
        </p:nvCxnSpPr>
        <p:spPr>
          <a:xfrm>
            <a:off x="4464539" y="3262517"/>
            <a:ext cx="2763519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429;p18">
            <a:extLst>
              <a:ext uri="{FF2B5EF4-FFF2-40B4-BE49-F238E27FC236}">
                <a16:creationId xmlns:a16="http://schemas.microsoft.com/office/drawing/2014/main" id="{91FFB443-410A-46DF-B1A6-E0C6BC14F247}"/>
              </a:ext>
            </a:extLst>
          </p:cNvPr>
          <p:cNvSpPr/>
          <p:nvPr/>
        </p:nvSpPr>
        <p:spPr>
          <a:xfrm>
            <a:off x="4812691" y="2947557"/>
            <a:ext cx="222686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Zigbee device </a:t>
            </a:r>
            <a:r>
              <a:rPr lang="ko-KR" alt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정보 전달</a:t>
            </a: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429;p18">
            <a:extLst>
              <a:ext uri="{FF2B5EF4-FFF2-40B4-BE49-F238E27FC236}">
                <a16:creationId xmlns:a16="http://schemas.microsoft.com/office/drawing/2014/main" id="{5404F933-D821-4786-919F-9FBC633A7A58}"/>
              </a:ext>
            </a:extLst>
          </p:cNvPr>
          <p:cNvSpPr/>
          <p:nvPr/>
        </p:nvSpPr>
        <p:spPr>
          <a:xfrm>
            <a:off x="7561510" y="3000927"/>
            <a:ext cx="222686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SDT </a:t>
            </a:r>
            <a:r>
              <a:rPr lang="ko-KR" alt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모델로 변경된 데이터를 </a:t>
            </a:r>
            <a:r>
              <a:rPr lang="en-US" altLang="ko-KR" sz="1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cse</a:t>
            </a:r>
            <a:r>
              <a:rPr lang="ko-KR" alt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 전달</a:t>
            </a:r>
            <a:endParaRPr sz="1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A83B895-53F0-4EBB-967D-B8EE95D30498}"/>
              </a:ext>
            </a:extLst>
          </p:cNvPr>
          <p:cNvCxnSpPr>
            <a:cxnSpLocks/>
          </p:cNvCxnSpPr>
          <p:nvPr/>
        </p:nvCxnSpPr>
        <p:spPr>
          <a:xfrm flipH="1">
            <a:off x="10006277" y="4082306"/>
            <a:ext cx="2096077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429;p18">
            <a:extLst>
              <a:ext uri="{FF2B5EF4-FFF2-40B4-BE49-F238E27FC236}">
                <a16:creationId xmlns:a16="http://schemas.microsoft.com/office/drawing/2014/main" id="{5A21DF75-F96A-4730-A3EF-8555766902B8}"/>
              </a:ext>
            </a:extLst>
          </p:cNvPr>
          <p:cNvSpPr/>
          <p:nvPr/>
        </p:nvSpPr>
        <p:spPr>
          <a:xfrm>
            <a:off x="10107128" y="3684494"/>
            <a:ext cx="222686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 </a:t>
            </a:r>
            <a:r>
              <a:rPr lang="ko-KR" alt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타 </a:t>
            </a:r>
            <a:r>
              <a:rPr lang="en-US" altLang="ko-K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</a:t>
            </a:r>
            <a:r>
              <a:rPr lang="ko-KR" alt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에서의 </a:t>
            </a:r>
            <a:r>
              <a:rPr lang="en-US" altLang="ko-K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1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9B591EF-AC16-458C-B17E-EA4A7F78F7DA}"/>
              </a:ext>
            </a:extLst>
          </p:cNvPr>
          <p:cNvCxnSpPr>
            <a:cxnSpLocks/>
          </p:cNvCxnSpPr>
          <p:nvPr/>
        </p:nvCxnSpPr>
        <p:spPr>
          <a:xfrm>
            <a:off x="7242758" y="4082306"/>
            <a:ext cx="2763519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Google Shape;429;p18">
            <a:extLst>
              <a:ext uri="{FF2B5EF4-FFF2-40B4-BE49-F238E27FC236}">
                <a16:creationId xmlns:a16="http://schemas.microsoft.com/office/drawing/2014/main" id="{58C521F2-546E-41D0-8416-357685438721}"/>
              </a:ext>
            </a:extLst>
          </p:cNvPr>
          <p:cNvSpPr/>
          <p:nvPr/>
        </p:nvSpPr>
        <p:spPr>
          <a:xfrm>
            <a:off x="7561510" y="3672463"/>
            <a:ext cx="222686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AE</a:t>
            </a:r>
            <a:r>
              <a:rPr lang="ko-KR" alt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에 의한 장치 제어</a:t>
            </a:r>
            <a:endParaRPr sz="1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A4AD60C-01C1-428A-BA79-9754B019DBB5}"/>
              </a:ext>
            </a:extLst>
          </p:cNvPr>
          <p:cNvCxnSpPr>
            <a:cxnSpLocks/>
          </p:cNvCxnSpPr>
          <p:nvPr/>
        </p:nvCxnSpPr>
        <p:spPr>
          <a:xfrm flipH="1">
            <a:off x="7242758" y="4575365"/>
            <a:ext cx="2746483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oogle Shape;429;p18">
            <a:extLst>
              <a:ext uri="{FF2B5EF4-FFF2-40B4-BE49-F238E27FC236}">
                <a16:creationId xmlns:a16="http://schemas.microsoft.com/office/drawing/2014/main" id="{3518A65F-AB5A-4F5C-8D03-0BA2BC3FF101}"/>
              </a:ext>
            </a:extLst>
          </p:cNvPr>
          <p:cNvSpPr/>
          <p:nvPr/>
        </p:nvSpPr>
        <p:spPr>
          <a:xfrm>
            <a:off x="7561509" y="4200609"/>
            <a:ext cx="24153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onem2m notification</a:t>
            </a:r>
            <a:endParaRPr sz="1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EFB0762-E106-4FB5-B9AB-C51E85E61CCB}"/>
              </a:ext>
            </a:extLst>
          </p:cNvPr>
          <p:cNvCxnSpPr>
            <a:cxnSpLocks/>
          </p:cNvCxnSpPr>
          <p:nvPr/>
        </p:nvCxnSpPr>
        <p:spPr>
          <a:xfrm flipH="1">
            <a:off x="4496275" y="5113248"/>
            <a:ext cx="2746483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oogle Shape;429;p18">
            <a:extLst>
              <a:ext uri="{FF2B5EF4-FFF2-40B4-BE49-F238E27FC236}">
                <a16:creationId xmlns:a16="http://schemas.microsoft.com/office/drawing/2014/main" id="{EA7521C4-838F-4338-ADD0-E0E7737F06DA}"/>
              </a:ext>
            </a:extLst>
          </p:cNvPr>
          <p:cNvSpPr/>
          <p:nvPr/>
        </p:nvSpPr>
        <p:spPr>
          <a:xfrm>
            <a:off x="4726540" y="4575365"/>
            <a:ext cx="241536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Zigbee gateway</a:t>
            </a:r>
            <a:r>
              <a:rPr lang="ko-KR" alt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 </a:t>
            </a:r>
            <a:endParaRPr lang="en-US" altLang="ko-KR" sz="1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디바이스 제어 명령 전달</a:t>
            </a:r>
            <a:endParaRPr sz="1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18B3153-54DD-4993-BC4C-61815D9EF5C6}"/>
              </a:ext>
            </a:extLst>
          </p:cNvPr>
          <p:cNvCxnSpPr>
            <a:cxnSpLocks/>
          </p:cNvCxnSpPr>
          <p:nvPr/>
        </p:nvCxnSpPr>
        <p:spPr>
          <a:xfrm flipH="1">
            <a:off x="1732756" y="5606307"/>
            <a:ext cx="2746483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429;p18">
            <a:extLst>
              <a:ext uri="{FF2B5EF4-FFF2-40B4-BE49-F238E27FC236}">
                <a16:creationId xmlns:a16="http://schemas.microsoft.com/office/drawing/2014/main" id="{65A9D321-C01E-4291-9A4D-E66162CFE623}"/>
              </a:ext>
            </a:extLst>
          </p:cNvPr>
          <p:cNvSpPr/>
          <p:nvPr/>
        </p:nvSpPr>
        <p:spPr>
          <a:xfrm>
            <a:off x="2037932" y="5178746"/>
            <a:ext cx="24153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Zigbee </a:t>
            </a:r>
            <a:r>
              <a:rPr lang="ko-KR" alt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장치 제어 명령</a:t>
            </a:r>
            <a:endParaRPr sz="1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227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CEAEFB-C0EF-4E9C-B165-98F0D5811575}"/>
              </a:ext>
            </a:extLst>
          </p:cNvPr>
          <p:cNvSpPr txBox="1"/>
          <p:nvPr/>
        </p:nvSpPr>
        <p:spPr>
          <a:xfrm>
            <a:off x="953329" y="2170871"/>
            <a:ext cx="72166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zigbee</a:t>
            </a:r>
            <a:r>
              <a:rPr lang="en-US" altLang="ko-KR" dirty="0"/>
              <a:t> GW</a:t>
            </a:r>
            <a:r>
              <a:rPr lang="ko-KR" altLang="en-US" dirty="0"/>
              <a:t>는 각 제조사 마다의 종속성을 가진 인터페이스의 </a:t>
            </a:r>
            <a:r>
              <a:rPr lang="en-US" altLang="ko-KR" dirty="0"/>
              <a:t>API</a:t>
            </a:r>
            <a:r>
              <a:rPr lang="ko-KR" altLang="en-US" dirty="0"/>
              <a:t>를 통해 </a:t>
            </a:r>
            <a:r>
              <a:rPr lang="en-US" altLang="ko-KR" dirty="0"/>
              <a:t>DATA</a:t>
            </a:r>
            <a:r>
              <a:rPr lang="ko-KR" altLang="en-US" dirty="0"/>
              <a:t>를 수집하는 형식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이는 각 기기의 호환성을 낮추고</a:t>
            </a:r>
            <a:r>
              <a:rPr lang="en-US" altLang="ko-KR" dirty="0"/>
              <a:t>, </a:t>
            </a:r>
            <a:r>
              <a:rPr lang="ko-KR" altLang="en-US" dirty="0"/>
              <a:t>사용 환경에 제약을 부를 뿐 아니라 </a:t>
            </a:r>
            <a:r>
              <a:rPr lang="en-US" altLang="ko-KR" dirty="0"/>
              <a:t>MQTT </a:t>
            </a:r>
            <a:r>
              <a:rPr lang="ko-KR" altLang="en-US" dirty="0"/>
              <a:t>프록시 단의 접근에 불편을 </a:t>
            </a:r>
            <a:r>
              <a:rPr lang="ko-KR" altLang="en-US" dirty="0" err="1"/>
              <a:t>가지게하므로</a:t>
            </a:r>
            <a:r>
              <a:rPr lang="ko-KR" altLang="en-US" dirty="0"/>
              <a:t> 범용성이 넓은 </a:t>
            </a:r>
            <a:r>
              <a:rPr lang="en-US" altLang="ko-KR" dirty="0"/>
              <a:t>ZIGBEE GW - TOOL</a:t>
            </a:r>
            <a:r>
              <a:rPr lang="ko-KR" altLang="en-US" dirty="0"/>
              <a:t>이 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중 여러 </a:t>
            </a:r>
            <a:r>
              <a:rPr lang="en-US" altLang="ko-KR" dirty="0"/>
              <a:t>Zigbee GW</a:t>
            </a:r>
            <a:r>
              <a:rPr lang="ko-KR" altLang="en-US" dirty="0"/>
              <a:t>를 각 제조사의 개별 인터페이스 없이 통합된 인터페이스로 연결 후 </a:t>
            </a:r>
            <a:r>
              <a:rPr lang="en-US" altLang="ko-KR" dirty="0"/>
              <a:t>MQTT</a:t>
            </a:r>
            <a:r>
              <a:rPr lang="ko-KR" altLang="en-US" dirty="0"/>
              <a:t>로의 </a:t>
            </a:r>
            <a:r>
              <a:rPr lang="en-US" altLang="ko-KR" dirty="0"/>
              <a:t>API </a:t>
            </a:r>
            <a:r>
              <a:rPr lang="ko-KR" altLang="en-US" dirty="0"/>
              <a:t>변환을 시켜주는 </a:t>
            </a:r>
            <a:r>
              <a:rPr lang="en-US" altLang="ko-KR" dirty="0"/>
              <a:t>tool</a:t>
            </a:r>
            <a:r>
              <a:rPr lang="ko-KR" altLang="en-US" dirty="0"/>
              <a:t>인 ‘</a:t>
            </a:r>
            <a:r>
              <a:rPr lang="en-US" altLang="ko-KR" dirty="0"/>
              <a:t>Zigbee2MQTT’</a:t>
            </a:r>
            <a:r>
              <a:rPr lang="ko-KR" altLang="en-US" dirty="0"/>
              <a:t>를 사용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FBB0A5-83C6-4592-A72C-F89876EBDC1A}"/>
              </a:ext>
            </a:extLst>
          </p:cNvPr>
          <p:cNvSpPr txBox="1"/>
          <p:nvPr/>
        </p:nvSpPr>
        <p:spPr>
          <a:xfrm>
            <a:off x="858079" y="1083366"/>
            <a:ext cx="24128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/>
              <a:t>왜 </a:t>
            </a:r>
            <a:r>
              <a:rPr lang="en-US" altLang="ko-KR" sz="3000" b="1" dirty="0"/>
              <a:t>z2m</a:t>
            </a:r>
            <a:r>
              <a:rPr lang="ko-KR" altLang="en-US" sz="3000" b="1" dirty="0"/>
              <a:t>인가</a:t>
            </a:r>
            <a:r>
              <a:rPr lang="en-US" altLang="ko-KR" sz="3000" b="1" dirty="0"/>
              <a:t>?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04871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42B36B-4364-40CF-B4B0-AFDA18F016AB}"/>
              </a:ext>
            </a:extLst>
          </p:cNvPr>
          <p:cNvSpPr txBox="1"/>
          <p:nvPr/>
        </p:nvSpPr>
        <p:spPr>
          <a:xfrm>
            <a:off x="1210236" y="258560"/>
            <a:ext cx="78799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000" b="1" dirty="0"/>
              <a:t>Z2m IPE(onem2m AE) </a:t>
            </a:r>
            <a:r>
              <a:rPr lang="ko-KR" altLang="en-US" sz="3000" b="1" dirty="0"/>
              <a:t>에서의 </a:t>
            </a:r>
            <a:r>
              <a:rPr lang="en-US" altLang="ko-KR" sz="3000" b="1" dirty="0"/>
              <a:t>MQTT </a:t>
            </a:r>
            <a:r>
              <a:rPr lang="ko-KR" altLang="en-US" sz="3000" b="1" dirty="0"/>
              <a:t>동작</a:t>
            </a:r>
            <a:endParaRPr lang="ko-KR" altLang="en-US" sz="30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CC7F3E0-0963-48D9-84B3-2573775A2FA6}"/>
              </a:ext>
            </a:extLst>
          </p:cNvPr>
          <p:cNvSpPr/>
          <p:nvPr/>
        </p:nvSpPr>
        <p:spPr>
          <a:xfrm>
            <a:off x="10730753" y="1296652"/>
            <a:ext cx="1461247" cy="4709701"/>
          </a:xfrm>
          <a:prstGeom prst="roundRect">
            <a:avLst>
              <a:gd name="adj" fmla="val 4182"/>
            </a:avLst>
          </a:prstGeom>
          <a:solidFill>
            <a:srgbClr val="D01400"/>
          </a:solidFill>
          <a:ln w="63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oneM2M</a:t>
            </a:r>
          </a:p>
          <a:p>
            <a:pPr algn="ctr"/>
            <a:r>
              <a:rPr lang="en-US" altLang="ko-KR" sz="2000" b="1" dirty="0"/>
              <a:t>CSE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95CE0DF-008E-415A-A157-3E4855439057}"/>
              </a:ext>
            </a:extLst>
          </p:cNvPr>
          <p:cNvSpPr/>
          <p:nvPr/>
        </p:nvSpPr>
        <p:spPr>
          <a:xfrm>
            <a:off x="7781365" y="1296652"/>
            <a:ext cx="1613239" cy="4709701"/>
          </a:xfrm>
          <a:prstGeom prst="roundRect">
            <a:avLst>
              <a:gd name="adj" fmla="val 9443"/>
            </a:avLst>
          </a:prstGeom>
          <a:solidFill>
            <a:srgbClr val="404040"/>
          </a:solidFill>
          <a:ln w="317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z2m</a:t>
            </a:r>
          </a:p>
          <a:p>
            <a:pPr algn="ctr"/>
            <a:r>
              <a:rPr lang="en-US" altLang="ko-KR" sz="2000" b="1" dirty="0"/>
              <a:t>oneM2M</a:t>
            </a:r>
          </a:p>
          <a:p>
            <a:pPr algn="ctr"/>
            <a:r>
              <a:rPr lang="en-US" altLang="ko-KR" sz="2000" b="1" dirty="0"/>
              <a:t>Binding </a:t>
            </a:r>
          </a:p>
          <a:p>
            <a:pPr algn="ctr"/>
            <a:r>
              <a:rPr lang="en-US" altLang="ko-KR" sz="2000" b="1" dirty="0"/>
              <a:t>module</a:t>
            </a:r>
            <a:endParaRPr lang="ko-KR" altLang="en-US" sz="2000" b="1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8E28255-EEDA-4EAE-95B2-76F4360B8D31}"/>
              </a:ext>
            </a:extLst>
          </p:cNvPr>
          <p:cNvGrpSpPr/>
          <p:nvPr/>
        </p:nvGrpSpPr>
        <p:grpSpPr>
          <a:xfrm>
            <a:off x="9432254" y="3373190"/>
            <a:ext cx="1298499" cy="267883"/>
            <a:chOff x="2004205" y="2215956"/>
            <a:chExt cx="889473" cy="331698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AF0E2DC-D97D-43A8-9009-24034B5DB5AA}"/>
                </a:ext>
              </a:extLst>
            </p:cNvPr>
            <p:cNvCxnSpPr>
              <a:cxnSpLocks/>
            </p:cNvCxnSpPr>
            <p:nvPr/>
          </p:nvCxnSpPr>
          <p:spPr>
            <a:xfrm>
              <a:off x="2004205" y="2215956"/>
              <a:ext cx="889473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2D7B1EB8-8A79-42CC-86A0-C9769548B72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004205" y="2547654"/>
              <a:ext cx="889473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609A4BE-5231-49D4-9101-592CE2868008}"/>
              </a:ext>
            </a:extLst>
          </p:cNvPr>
          <p:cNvSpPr/>
          <p:nvPr/>
        </p:nvSpPr>
        <p:spPr>
          <a:xfrm>
            <a:off x="2797397" y="1296652"/>
            <a:ext cx="3522722" cy="4709700"/>
          </a:xfrm>
          <a:prstGeom prst="roundRect">
            <a:avLst>
              <a:gd name="adj" fmla="val 9266"/>
            </a:avLst>
          </a:prstGeom>
          <a:solidFill>
            <a:srgbClr val="FFC038"/>
          </a:solidFill>
          <a:ln w="317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15" name="Picture 24" descr="Zigbee2MQTT">
            <a:extLst>
              <a:ext uri="{FF2B5EF4-FFF2-40B4-BE49-F238E27FC236}">
                <a16:creationId xmlns:a16="http://schemas.microsoft.com/office/drawing/2014/main" id="{4EF70325-9171-4B36-BEEC-AB7CEF3E2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871" y="1346606"/>
            <a:ext cx="1125782" cy="106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B70D910-58B2-41B3-8B75-4C6F5E55F338}"/>
              </a:ext>
            </a:extLst>
          </p:cNvPr>
          <p:cNvSpPr/>
          <p:nvPr/>
        </p:nvSpPr>
        <p:spPr>
          <a:xfrm>
            <a:off x="2797396" y="2418858"/>
            <a:ext cx="3522722" cy="3021156"/>
          </a:xfrm>
          <a:prstGeom prst="roundRect">
            <a:avLst>
              <a:gd name="adj" fmla="val 8500"/>
            </a:avLst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Zigbee Device</a:t>
            </a:r>
            <a:r>
              <a:rPr lang="ko-KR" altLang="en-US" sz="1300" b="1" dirty="0">
                <a:solidFill>
                  <a:schemeClr val="bg1"/>
                </a:solidFill>
              </a:rPr>
              <a:t> </a:t>
            </a:r>
            <a:endParaRPr lang="en-US" altLang="ko-KR" sz="13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Topic Mapping</a:t>
            </a:r>
          </a:p>
          <a:p>
            <a:pPr algn="ctr"/>
            <a:endParaRPr lang="en-US" altLang="ko-KR" sz="1300" b="1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300" b="1" dirty="0">
                <a:solidFill>
                  <a:schemeClr val="bg1"/>
                </a:solidFill>
              </a:rPr>
              <a:t>Zigbee GW</a:t>
            </a:r>
            <a:r>
              <a:rPr lang="ko-KR" altLang="en-US" sz="1300" b="1" dirty="0">
                <a:solidFill>
                  <a:schemeClr val="bg1"/>
                </a:solidFill>
              </a:rPr>
              <a:t> 별 </a:t>
            </a:r>
            <a:r>
              <a:rPr lang="en-US" altLang="ko-KR" sz="1300" b="1" dirty="0">
                <a:solidFill>
                  <a:schemeClr val="bg1"/>
                </a:solidFill>
              </a:rPr>
              <a:t>MQTT Topic</a:t>
            </a:r>
          </a:p>
          <a:p>
            <a:pPr marL="285750" indent="-285750" algn="ctr">
              <a:buFontTx/>
              <a:buChar char="-"/>
            </a:pPr>
            <a:r>
              <a:rPr lang="en-US" altLang="ko-KR" sz="1300" b="1" dirty="0">
                <a:solidFill>
                  <a:schemeClr val="bg1"/>
                </a:solidFill>
              </a:rPr>
              <a:t>Zigbee Device </a:t>
            </a:r>
            <a:r>
              <a:rPr lang="ko-KR" altLang="en-US" sz="1300" b="1" dirty="0">
                <a:solidFill>
                  <a:schemeClr val="bg1"/>
                </a:solidFill>
              </a:rPr>
              <a:t>별 </a:t>
            </a:r>
            <a:r>
              <a:rPr lang="en-US" altLang="ko-KR" sz="1300" b="1" dirty="0">
                <a:solidFill>
                  <a:schemeClr val="bg1"/>
                </a:solidFill>
              </a:rPr>
              <a:t>MQTT Topic</a:t>
            </a:r>
          </a:p>
          <a:p>
            <a:pPr marL="285750" indent="-285750" algn="ctr">
              <a:buFontTx/>
              <a:buChar char="-"/>
            </a:pPr>
            <a:r>
              <a:rPr lang="en-US" altLang="ko-KR" sz="1300" b="1" dirty="0">
                <a:solidFill>
                  <a:schemeClr val="bg1"/>
                </a:solidFill>
              </a:rPr>
              <a:t>Device</a:t>
            </a:r>
            <a:r>
              <a:rPr lang="ko-KR" altLang="en-US" sz="1300" b="1" dirty="0">
                <a:solidFill>
                  <a:schemeClr val="bg1"/>
                </a:solidFill>
              </a:rPr>
              <a:t> 제어 별 </a:t>
            </a:r>
            <a:r>
              <a:rPr lang="en-US" altLang="ko-KR" sz="1300" b="1" dirty="0">
                <a:solidFill>
                  <a:schemeClr val="bg1"/>
                </a:solidFill>
              </a:rPr>
              <a:t>MQTT Topic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</a:rPr>
              <a:t>동작 명령</a:t>
            </a:r>
            <a:r>
              <a:rPr lang="en-US" altLang="ko-KR" sz="1000" b="1" dirty="0">
                <a:solidFill>
                  <a:schemeClr val="bg1"/>
                </a:solidFill>
              </a:rPr>
              <a:t>, </a:t>
            </a:r>
            <a:r>
              <a:rPr lang="ko-KR" altLang="en-US" sz="1000" b="1" dirty="0">
                <a:solidFill>
                  <a:schemeClr val="bg1"/>
                </a:solidFill>
              </a:rPr>
              <a:t>디바이스 설정 변경</a:t>
            </a:r>
            <a:r>
              <a:rPr lang="en-US" altLang="ko-KR" sz="1000" b="1" dirty="0">
                <a:solidFill>
                  <a:schemeClr val="bg1"/>
                </a:solidFill>
              </a:rPr>
              <a:t>, </a:t>
            </a:r>
            <a:r>
              <a:rPr lang="ko-KR" altLang="en-US" sz="1000" b="1" dirty="0">
                <a:solidFill>
                  <a:schemeClr val="bg1"/>
                </a:solidFill>
              </a:rPr>
              <a:t>디바이스 정보 변경</a:t>
            </a:r>
            <a:r>
              <a:rPr lang="en-US" altLang="ko-KR" sz="1000" b="1" dirty="0">
                <a:solidFill>
                  <a:schemeClr val="bg1"/>
                </a:solidFill>
              </a:rPr>
              <a:t>)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1E836C1-FDB3-4F0B-A2D5-F590527841A8}"/>
              </a:ext>
            </a:extLst>
          </p:cNvPr>
          <p:cNvSpPr/>
          <p:nvPr/>
        </p:nvSpPr>
        <p:spPr>
          <a:xfrm>
            <a:off x="0" y="1296652"/>
            <a:ext cx="1291897" cy="4709699"/>
          </a:xfrm>
          <a:prstGeom prst="roundRect">
            <a:avLst>
              <a:gd name="adj" fmla="val 3798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D389B-E9DE-4934-BFEA-49197698E602}"/>
              </a:ext>
            </a:extLst>
          </p:cNvPr>
          <p:cNvSpPr txBox="1"/>
          <p:nvPr/>
        </p:nvSpPr>
        <p:spPr>
          <a:xfrm>
            <a:off x="106146" y="3228537"/>
            <a:ext cx="1015022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Zigbee</a:t>
            </a:r>
          </a:p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GW</a:t>
            </a:r>
          </a:p>
          <a:p>
            <a:pPr algn="ctr"/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8F0FA46-9D12-4023-9D6F-62E3D2D8E053}"/>
              </a:ext>
            </a:extLst>
          </p:cNvPr>
          <p:cNvGrpSpPr/>
          <p:nvPr/>
        </p:nvGrpSpPr>
        <p:grpSpPr>
          <a:xfrm>
            <a:off x="1291897" y="3390572"/>
            <a:ext cx="1505499" cy="224539"/>
            <a:chOff x="1291897" y="3651829"/>
            <a:chExt cx="1505499" cy="224539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E09B80E8-4186-4CC4-932C-BA8A18EAD9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1897" y="3876368"/>
              <a:ext cx="150549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3F2F35A2-978C-4EDD-9385-F34DE953E784}"/>
                </a:ext>
              </a:extLst>
            </p:cNvPr>
            <p:cNvCxnSpPr>
              <a:cxnSpLocks/>
            </p:cNvCxnSpPr>
            <p:nvPr/>
          </p:nvCxnSpPr>
          <p:spPr>
            <a:xfrm>
              <a:off x="1291897" y="3651829"/>
              <a:ext cx="150549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73FE191-D703-464D-968B-6CB3671A247D}"/>
              </a:ext>
            </a:extLst>
          </p:cNvPr>
          <p:cNvGrpSpPr/>
          <p:nvPr/>
        </p:nvGrpSpPr>
        <p:grpSpPr>
          <a:xfrm>
            <a:off x="6297994" y="3390572"/>
            <a:ext cx="1483372" cy="224539"/>
            <a:chOff x="1291897" y="3651829"/>
            <a:chExt cx="1505499" cy="224539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9DBF476F-E6CA-4806-AF89-A8AFE86049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1897" y="3876368"/>
              <a:ext cx="150549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C476247C-B6CB-489F-B2C7-40793FD54507}"/>
                </a:ext>
              </a:extLst>
            </p:cNvPr>
            <p:cNvCxnSpPr>
              <a:cxnSpLocks/>
            </p:cNvCxnSpPr>
            <p:nvPr/>
          </p:nvCxnSpPr>
          <p:spPr>
            <a:xfrm>
              <a:off x="1291897" y="3651829"/>
              <a:ext cx="150549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A65730E-6C3E-43EE-B3B1-E130B18889A1}"/>
              </a:ext>
            </a:extLst>
          </p:cNvPr>
          <p:cNvSpPr/>
          <p:nvPr/>
        </p:nvSpPr>
        <p:spPr>
          <a:xfrm>
            <a:off x="6392438" y="2896316"/>
            <a:ext cx="1310571" cy="532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2">
                    <a:lumMod val="25000"/>
                  </a:schemeClr>
                </a:solidFill>
              </a:rPr>
              <a:t>MQTT</a:t>
            </a:r>
          </a:p>
          <a:p>
            <a:pPr algn="ctr"/>
            <a:r>
              <a:rPr lang="en-US" altLang="ko-KR" sz="1100" b="1" dirty="0">
                <a:solidFill>
                  <a:schemeClr val="bg2">
                    <a:lumMod val="25000"/>
                  </a:schemeClr>
                </a:solidFill>
              </a:rPr>
              <a:t>Message</a:t>
            </a:r>
            <a:endParaRPr lang="ko-KR" altLang="en-US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BA959F8-5DC6-4541-B8EC-9DFCB86B4CAC}"/>
              </a:ext>
            </a:extLst>
          </p:cNvPr>
          <p:cNvSpPr/>
          <p:nvPr/>
        </p:nvSpPr>
        <p:spPr>
          <a:xfrm>
            <a:off x="9426217" y="2896316"/>
            <a:ext cx="1310571" cy="532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2">
                    <a:lumMod val="25000"/>
                  </a:schemeClr>
                </a:solidFill>
              </a:rPr>
              <a:t>HTTP</a:t>
            </a:r>
          </a:p>
          <a:p>
            <a:pPr algn="ctr"/>
            <a:r>
              <a:rPr lang="en-US" altLang="ko-KR" sz="1100" b="1" dirty="0">
                <a:solidFill>
                  <a:schemeClr val="bg2">
                    <a:lumMod val="25000"/>
                  </a:schemeClr>
                </a:solidFill>
              </a:rPr>
              <a:t>req/res</a:t>
            </a:r>
            <a:endParaRPr lang="ko-KR" altLang="en-US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F9D899B-7D13-4C25-A26B-4E0535CD7C63}"/>
              </a:ext>
            </a:extLst>
          </p:cNvPr>
          <p:cNvSpPr/>
          <p:nvPr/>
        </p:nvSpPr>
        <p:spPr>
          <a:xfrm>
            <a:off x="1389361" y="2887581"/>
            <a:ext cx="1310571" cy="532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2">
                    <a:lumMod val="25000"/>
                  </a:schemeClr>
                </a:solidFill>
              </a:rPr>
              <a:t>Serial</a:t>
            </a:r>
          </a:p>
          <a:p>
            <a:pPr algn="ctr"/>
            <a:r>
              <a:rPr lang="ko-KR" altLang="en-US" sz="1100" b="1" dirty="0">
                <a:solidFill>
                  <a:schemeClr val="bg2">
                    <a:lumMod val="25000"/>
                  </a:schemeClr>
                </a:solidFill>
              </a:rPr>
              <a:t>통신</a:t>
            </a:r>
            <a:endParaRPr lang="en-US" altLang="ko-KR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41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653</Words>
  <Application>Microsoft Office PowerPoint</Application>
  <PresentationFormat>와이드스크린</PresentationFormat>
  <Paragraphs>148</Paragraphs>
  <Slides>11</Slides>
  <Notes>2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Zigbee Protocol</vt:lpstr>
      <vt:lpstr>Zigbee Characteristics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hdkyo</dc:creator>
  <cp:lastModifiedBy>KETI</cp:lastModifiedBy>
  <cp:revision>177</cp:revision>
  <dcterms:created xsi:type="dcterms:W3CDTF">2023-03-09T01:37:51Z</dcterms:created>
  <dcterms:modified xsi:type="dcterms:W3CDTF">2023-03-09T15:53:59Z</dcterms:modified>
</cp:coreProperties>
</file>