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어혜령" initials="어" lastIdx="1" clrIdx="0">
    <p:extLst>
      <p:ext uri="{19B8F6BF-5375-455C-9EA6-DF929625EA0E}">
        <p15:presenceInfo xmlns:p15="http://schemas.microsoft.com/office/powerpoint/2012/main" userId="S::goldfish98@konkuk.ac.kr::7bf59b10-5a39-4ac8-8a45-4634f04001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53E"/>
    <a:srgbClr val="9DC0E7"/>
    <a:srgbClr val="EBF3FB"/>
    <a:srgbClr val="D3E3F5"/>
    <a:srgbClr val="D1D1FF"/>
    <a:srgbClr val="000064"/>
    <a:srgbClr val="03D3CE"/>
    <a:srgbClr val="FE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61197" autoAdjust="0"/>
  </p:normalViewPr>
  <p:slideViewPr>
    <p:cSldViewPr snapToGrid="0">
      <p:cViewPr varScale="1">
        <p:scale>
          <a:sx n="72" d="100"/>
          <a:sy n="72" d="100"/>
        </p:scale>
        <p:origin x="2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87EFB-9C8B-49C3-9B65-0D018AF85995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ACAF8-AD57-4F9F-B1E1-45A7469A5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7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졸업프로젝트 </a:t>
            </a:r>
            <a:r>
              <a:rPr lang="ko-KR" altLang="en-US" dirty="0" err="1"/>
              <a:t>심플발렛에</a:t>
            </a:r>
            <a:r>
              <a:rPr lang="ko-KR" altLang="en-US" dirty="0"/>
              <a:t> 관한 주제 제안서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ACAF8-AD57-4F9F-B1E1-45A7469A57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7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제안배경 기능 기대효과 순으로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ACAF8-AD57-4F9F-B1E1-45A7469A57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0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ko-KR" altLang="en-US" dirty="0" err="1"/>
              <a:t>제안배경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저희가 기획한 서비스는 식당과 그 근처 주차장을 계약한 발레파킹 업체의 직원을 대상자로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현재 대다수 발레파킹 업체 직원들은 차량 번호 정보와 주차장 위치 정보를 수기로 기록하여 기억하고 있어야 하고</a:t>
            </a:r>
            <a:r>
              <a:rPr lang="en-US" altLang="ko-KR" dirty="0"/>
              <a:t>,</a:t>
            </a:r>
            <a:r>
              <a:rPr lang="ko-KR" altLang="en-US" dirty="0"/>
              <a:t> 손님이 </a:t>
            </a:r>
            <a:r>
              <a:rPr lang="ko-KR" altLang="en-US" dirty="0" err="1"/>
              <a:t>출차</a:t>
            </a:r>
            <a:r>
              <a:rPr lang="ko-KR" altLang="en-US" dirty="0"/>
              <a:t> 요청을 할 때</a:t>
            </a:r>
            <a:r>
              <a:rPr lang="en-US" altLang="ko-KR" dirty="0"/>
              <a:t>,</a:t>
            </a:r>
            <a:r>
              <a:rPr lang="ko-KR" altLang="en-US" dirty="0"/>
              <a:t> 직접 대면하여 </a:t>
            </a:r>
            <a:r>
              <a:rPr lang="ko-KR" altLang="en-US" dirty="0" err="1"/>
              <a:t>출차를</a:t>
            </a:r>
            <a:r>
              <a:rPr lang="ko-KR" altLang="en-US" dirty="0"/>
              <a:t> 진행해야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서로 </a:t>
            </a:r>
            <a:r>
              <a:rPr lang="ko-KR" altLang="en-US" dirty="0" err="1"/>
              <a:t>업무중</a:t>
            </a:r>
            <a:r>
              <a:rPr lang="ko-KR" altLang="en-US" dirty="0"/>
              <a:t> 입차 및 </a:t>
            </a:r>
            <a:r>
              <a:rPr lang="ko-KR" altLang="en-US" dirty="0" err="1"/>
              <a:t>출차</a:t>
            </a:r>
            <a:r>
              <a:rPr lang="ko-KR" altLang="en-US" dirty="0"/>
              <a:t> 정보를 실시간으로 공유하지 못한다면</a:t>
            </a:r>
            <a:r>
              <a:rPr lang="en-US" altLang="ko-KR" dirty="0"/>
              <a:t>, </a:t>
            </a:r>
            <a:r>
              <a:rPr lang="ko-KR" altLang="en-US" dirty="0"/>
              <a:t>한 직원이 한 차량의 입차 </a:t>
            </a:r>
            <a:r>
              <a:rPr lang="ko-KR" altLang="en-US" dirty="0" err="1"/>
              <a:t>출차를</a:t>
            </a:r>
            <a:r>
              <a:rPr lang="ko-KR" altLang="en-US" dirty="0"/>
              <a:t> 모두 </a:t>
            </a:r>
            <a:r>
              <a:rPr lang="ko-KR" altLang="en-US"/>
              <a:t>담당해야하고 협력 및 멀티태스킹 </a:t>
            </a:r>
            <a:r>
              <a:rPr lang="ko-KR" altLang="en-US" dirty="0"/>
              <a:t>업무가 제한적이게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이러한 문제점을 해결하기 위해서 실시간 데이터 공유</a:t>
            </a:r>
            <a:r>
              <a:rPr lang="en-US" altLang="ko-KR" dirty="0"/>
              <a:t>, </a:t>
            </a:r>
            <a:r>
              <a:rPr lang="ko-KR" altLang="en-US" dirty="0"/>
              <a:t>위치 기반 서비스를 접목한 발레파킹 플랫폼을 개발하고자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ACAF8-AD57-4F9F-B1E1-45A7469A57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기능 중 첫번째 분류인 입차 기능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고객으로부터 차량 인수 후 입차 요청 시 직원의 현재 위치 및</a:t>
            </a:r>
            <a:r>
              <a:rPr lang="en-US" altLang="ko-KR" dirty="0"/>
              <a:t>,</a:t>
            </a:r>
            <a:r>
              <a:rPr lang="ko-KR" altLang="en-US" dirty="0"/>
              <a:t> 교통상황을 고려한 주차장 추천 기능을 기획했고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두번째로 주차장 </a:t>
            </a:r>
            <a:r>
              <a:rPr lang="ko-KR" altLang="en-US" dirty="0" err="1"/>
              <a:t>도착시</a:t>
            </a:r>
            <a:r>
              <a:rPr lang="ko-KR" altLang="en-US" dirty="0"/>
              <a:t> 입차 차량을 등록하는 과정에서</a:t>
            </a:r>
            <a:r>
              <a:rPr lang="en-US" altLang="ko-KR" dirty="0"/>
              <a:t>,</a:t>
            </a:r>
            <a:r>
              <a:rPr lang="ko-KR" altLang="en-US" dirty="0"/>
              <a:t> 카메라를 통한 번호판 자동 인식 기능을 탑재할 것이며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세번째로 차량이 기존에 파손되어 있음에도 불구하고 업체에게 책임을 묻는 등 보험 관련 문제를 대비한 차량 사진 저장 기능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주차 </a:t>
            </a:r>
            <a:r>
              <a:rPr lang="ko-KR" altLang="en-US" dirty="0" err="1"/>
              <a:t>완료시</a:t>
            </a:r>
            <a:r>
              <a:rPr lang="ko-KR" altLang="en-US" dirty="0"/>
              <a:t> 주차한 차량과 주차 위치를 </a:t>
            </a:r>
            <a:r>
              <a:rPr lang="ko-KR" altLang="en-US" dirty="0" err="1"/>
              <a:t>매핑시켜</a:t>
            </a:r>
            <a:r>
              <a:rPr lang="ko-KR" altLang="en-US" dirty="0"/>
              <a:t> </a:t>
            </a:r>
            <a:r>
              <a:rPr lang="ko-KR" altLang="en-US" dirty="0" err="1"/>
              <a:t>저장해놓는</a:t>
            </a:r>
            <a:r>
              <a:rPr lang="ko-KR" altLang="en-US" dirty="0"/>
              <a:t> 기능입니다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ACAF8-AD57-4F9F-B1E1-45A7469A57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ko-KR" altLang="en-US" dirty="0" err="1"/>
              <a:t>출차시</a:t>
            </a:r>
            <a:r>
              <a:rPr lang="ko-KR" altLang="en-US" dirty="0"/>
              <a:t> 기능을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첫번째로 </a:t>
            </a:r>
            <a:r>
              <a:rPr lang="ko-KR" altLang="en-US" dirty="0" err="1"/>
              <a:t>출차</a:t>
            </a:r>
            <a:r>
              <a:rPr lang="ko-KR" altLang="en-US" dirty="0"/>
              <a:t> 서비스 관련 소프트웨어가 탑재된 </a:t>
            </a:r>
            <a:r>
              <a:rPr lang="ko-KR" altLang="en-US" dirty="0" err="1"/>
              <a:t>키오스크</a:t>
            </a:r>
            <a:r>
              <a:rPr lang="ko-KR" altLang="en-US" dirty="0"/>
              <a:t> 기기 또는 태블릿 기기를 식당에 배치하여</a:t>
            </a:r>
            <a:r>
              <a:rPr lang="en-US" altLang="ko-KR" dirty="0"/>
              <a:t>,</a:t>
            </a:r>
            <a:r>
              <a:rPr lang="ko-KR" altLang="en-US" dirty="0"/>
              <a:t> 본인 차량번호 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r>
              <a:rPr lang="ko-KR" altLang="en-US" dirty="0" err="1"/>
              <a:t>출차</a:t>
            </a:r>
            <a:r>
              <a:rPr lang="ko-KR" altLang="en-US" dirty="0"/>
              <a:t> 요청 전달과 동시에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실시간으로 </a:t>
            </a:r>
            <a:r>
              <a:rPr lang="ko-KR" altLang="en-US" dirty="0" err="1"/>
              <a:t>출차</a:t>
            </a:r>
            <a:r>
              <a:rPr lang="ko-KR" altLang="en-US" dirty="0"/>
              <a:t> 요청 관련 데이터를 직원이 전송 받아 손님과 대면하지 않고 </a:t>
            </a:r>
            <a:r>
              <a:rPr lang="ko-KR" altLang="en-US" dirty="0" err="1"/>
              <a:t>출차를</a:t>
            </a:r>
            <a:r>
              <a:rPr lang="ko-KR" altLang="en-US" dirty="0"/>
              <a:t> 진행할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두번째로 </a:t>
            </a:r>
            <a:r>
              <a:rPr lang="ko-KR" altLang="en-US" dirty="0" err="1"/>
              <a:t>출차</a:t>
            </a:r>
            <a:r>
              <a:rPr lang="ko-KR" altLang="en-US" dirty="0"/>
              <a:t> 직원을 선정하기 위해 모든 직원에게 해당 차량 위치정보 제공 및 알림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세번째로 </a:t>
            </a:r>
            <a:r>
              <a:rPr lang="ko-KR" altLang="en-US" dirty="0" err="1"/>
              <a:t>출차</a:t>
            </a:r>
            <a:r>
              <a:rPr lang="ko-KR" altLang="en-US" dirty="0"/>
              <a:t> 담당 직원 배정 후 </a:t>
            </a:r>
            <a:r>
              <a:rPr lang="ko-KR" altLang="en-US" dirty="0" err="1"/>
              <a:t>차량주를</a:t>
            </a:r>
            <a:r>
              <a:rPr lang="ko-KR" altLang="en-US" dirty="0"/>
              <a:t> 위한 식당 근처 도달 여부 정보를 제공할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ACAF8-AD57-4F9F-B1E1-45A7469A57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38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기타기능을</a:t>
            </a:r>
            <a:r>
              <a:rPr lang="ko-KR" altLang="en-US" dirty="0"/>
              <a:t>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첫번째로 지도 </a:t>
            </a:r>
            <a:r>
              <a:rPr lang="en-US" altLang="ko-KR" dirty="0"/>
              <a:t>UI/UX</a:t>
            </a:r>
            <a:r>
              <a:rPr lang="ko-KR" altLang="en-US" dirty="0"/>
              <a:t>구성을 통한 주변 주차장 위치 및 각 주차장 별 남은 주차 자리 표시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 실시간 정보 공유 목적을 위한 무전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세번째로 주변 환경 등에 의한 무전 내역 </a:t>
            </a:r>
            <a:r>
              <a:rPr lang="ko-KR" altLang="en-US" dirty="0" err="1"/>
              <a:t>누락시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Speech to text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이용한 누락 내역을 제공할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ACAF8-AD57-4F9F-B1E1-45A7469A57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어플을 통한 기대효과는 </a:t>
            </a:r>
            <a:endParaRPr lang="en-US" altLang="ko-KR" dirty="0"/>
          </a:p>
          <a:p>
            <a:r>
              <a:rPr lang="ko-KR" altLang="en-US" dirty="0"/>
              <a:t>업무</a:t>
            </a:r>
            <a:r>
              <a:rPr lang="en-US" altLang="ko-KR" dirty="0"/>
              <a:t>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정보를</a:t>
            </a:r>
            <a:r>
              <a:rPr lang="en-US" altLang="ko-KR" dirty="0"/>
              <a:t> </a:t>
            </a:r>
            <a:r>
              <a:rPr lang="ko-KR" altLang="en-US" dirty="0"/>
              <a:t>한곳에</a:t>
            </a:r>
            <a:r>
              <a:rPr lang="en-US" altLang="ko-KR" dirty="0"/>
              <a:t> </a:t>
            </a:r>
            <a:r>
              <a:rPr lang="ko-KR" altLang="en-US" dirty="0"/>
              <a:t>모아</a:t>
            </a:r>
            <a:r>
              <a:rPr lang="en-US" altLang="ko-KR" dirty="0"/>
              <a:t> </a:t>
            </a:r>
            <a:r>
              <a:rPr lang="en-US" altLang="ko-KR" dirty="0" err="1"/>
              <a:t>실시간으로</a:t>
            </a:r>
            <a:r>
              <a:rPr lang="en-US" altLang="ko-KR" dirty="0"/>
              <a:t> </a:t>
            </a:r>
            <a:r>
              <a:rPr lang="en-US" altLang="ko-KR" dirty="0" err="1"/>
              <a:t>데이터</a:t>
            </a:r>
            <a:r>
              <a:rPr lang="en-US" altLang="ko-KR" dirty="0"/>
              <a:t> </a:t>
            </a:r>
            <a:r>
              <a:rPr lang="en-US" altLang="ko-KR" dirty="0" err="1"/>
              <a:t>관리</a:t>
            </a:r>
            <a:r>
              <a:rPr lang="en-US" altLang="ko-KR" dirty="0"/>
              <a:t> 및 </a:t>
            </a:r>
            <a:r>
              <a:rPr lang="en-US" altLang="ko-KR" dirty="0" err="1"/>
              <a:t>통신을</a:t>
            </a:r>
            <a:r>
              <a:rPr lang="en-US" altLang="ko-KR" dirty="0"/>
              <a:t> </a:t>
            </a:r>
            <a:r>
              <a:rPr lang="en-US" altLang="ko-KR" dirty="0" err="1"/>
              <a:t>하여</a:t>
            </a:r>
            <a:r>
              <a:rPr lang="en-US" altLang="ko-KR" dirty="0"/>
              <a:t> </a:t>
            </a:r>
            <a:r>
              <a:rPr lang="en-US" altLang="ko-KR" dirty="0" err="1"/>
              <a:t>직원</a:t>
            </a:r>
            <a:r>
              <a:rPr lang="ko-KR" altLang="en-US" dirty="0"/>
              <a:t>간</a:t>
            </a:r>
            <a:r>
              <a:rPr lang="en-US" altLang="ko-KR" dirty="0"/>
              <a:t> </a:t>
            </a:r>
            <a:r>
              <a:rPr lang="ko-KR" altLang="en-US" dirty="0"/>
              <a:t>멀티태스킹</a:t>
            </a:r>
            <a:r>
              <a:rPr lang="en-US" altLang="ko-KR" dirty="0"/>
              <a:t>이 </a:t>
            </a:r>
            <a:r>
              <a:rPr lang="en-US" altLang="ko-KR" dirty="0" err="1"/>
              <a:t>가능해지며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이로인해</a:t>
            </a:r>
            <a:r>
              <a:rPr lang="ko-KR" altLang="en-US" dirty="0"/>
              <a:t> 업무 효율성 증진 및 매출 성장 효과를 기대해 볼 수 있습니다</a:t>
            </a:r>
            <a:r>
              <a:rPr lang="en-US" altLang="ko-KR" dirty="0"/>
              <a:t>. </a:t>
            </a:r>
            <a:r>
              <a:rPr lang="ko-KR" altLang="en-US" dirty="0"/>
              <a:t>감</a:t>
            </a:r>
            <a:r>
              <a:rPr lang="en-US" altLang="ko-KR" dirty="0" err="1"/>
              <a:t>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ACAF8-AD57-4F9F-B1E1-45A7469A57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0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177CC-95C1-4BD7-A0E4-572AD0D5E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98BF5-23CC-41B4-AA8B-0962D4A8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67236-DDFF-4E5F-B718-C927B840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F5A06-5452-4E72-B38B-45F4090B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F3424-4925-4DB6-AB05-EABF5055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DE8C9-ADC5-4186-89E4-24A8958F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FD0052-3513-43A1-91FA-2B9337FE0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927D-4B35-4E18-858F-8DB5F89E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E4027-6AB7-4EF4-B6EE-13B979C9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5C52D-2985-4EBE-A844-E7997716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1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72A89D-A8F8-4708-94A2-F67D75192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7A57B1-D8E2-4AA3-B86C-A45D52848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72B3D-47A5-454D-9941-1AF5023C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DF1D6-39B4-4401-8B57-A06E85BA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DADBF-58B5-4243-B7BE-9334D4DC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CE8A-913E-4D74-96DE-8CDD432D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DE7E-79F4-43B9-9736-6B532137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5966C-D21A-473C-B718-BBAAEA2F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87293-8269-4736-844D-604C651A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0C2FF-F236-4EC1-A2C4-03FFB73F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0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39E39-19B1-42BD-A0B0-99D3194F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009CA-F38E-4B20-A806-5912805B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64BF7-BE9D-4C0B-BD9D-D3A78835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FF3A6-5FBC-46E3-A0AB-1FEB2EAC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9C6DB-7E05-4C7E-86F9-AC6111A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2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C5381-DE77-47A2-A26B-6C874A73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32D40-72BF-40C5-8E27-76B871B8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DEEBC-532A-4D5A-8E81-9AF1059F4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CC763-E780-43DB-8AD0-85B894F1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22092-BCBC-4116-9428-479B908F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2943B-DF03-46B1-80F3-E505E92F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3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8B264-D1D0-4D6A-ABB7-68365283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2142B-2298-4E98-9830-4D3728CC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F4612-016E-414B-A3E0-E1F7AAF9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EE523-77C3-40FF-BADE-00C0917A2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D1F4A-4CD8-4F99-BCB0-906C61C87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D03C-A700-4478-8CBB-9658F561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BCE8A5-E9AA-4ABE-9606-52F52EBB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11FCD6-E210-4169-AC71-7F7DD94F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8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44BED-BC58-4A66-A38A-7FE948ED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47C393-5FDB-42A4-8C38-E9A68FB4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865946-5050-42DF-B6E3-3A431049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8BE9ED-0966-4F5C-9C8E-B692F1EE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57CE3D-0C58-4C74-8D97-91BF9EEE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DD143E-D6DE-419C-A3B3-C1D95326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E3FB5-CCAA-4EF3-8184-0EFEF853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6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0D0AF-E80C-4841-ADF8-722A809B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6DE51-A6C7-4476-AE42-4CF3F32D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7AE61-5D47-46CA-A5F7-524C35456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6994D-CCC1-4FA8-A453-AFA56E2F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A75CE-6884-4BA4-8625-93CD7DFB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7BD76-94AC-48AD-98E9-1B208A45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9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EBF3C-D6A5-4371-8E06-EBD4C74F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2C9F2D-F753-46A5-BDE2-A0FA52069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9F3137-1715-47AB-A4F4-85A1A62FD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FB5E5-0E7A-4612-BE23-B677DACD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ACFDD-E867-4B24-9E3C-9E20A99F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63022-9E2F-4B5A-A1DA-74D81852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9F3BA0-5763-4F75-A1FF-89DE5578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469E4-94BA-411B-A6FC-027A561A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B11A4-C577-4171-9A6B-59777BD86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A67B-BABF-409E-B645-7BFA8A014E70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C100A-E631-4E58-BA35-5402462E3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38B41-C8F1-47D6-941E-C3C93C9DD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1003-744D-4B1C-83C9-3B20C803C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3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FE16E3-AA30-49F0-8942-878C794A57A9}"/>
              </a:ext>
            </a:extLst>
          </p:cNvPr>
          <p:cNvSpPr/>
          <p:nvPr/>
        </p:nvSpPr>
        <p:spPr>
          <a:xfrm>
            <a:off x="0" y="0"/>
            <a:ext cx="12192000" cy="2384251"/>
          </a:xfrm>
          <a:prstGeom prst="rect">
            <a:avLst/>
          </a:prstGeom>
          <a:solidFill>
            <a:srgbClr val="0F2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64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897F83-BF47-49C3-A203-46686F75C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651" y="2464477"/>
            <a:ext cx="9144000" cy="1339514"/>
          </a:xfrm>
        </p:spPr>
        <p:txBody>
          <a:bodyPr anchor="ctr" anchorCtr="0">
            <a:normAutofit/>
          </a:bodyPr>
          <a:lstStyle/>
          <a:p>
            <a:r>
              <a:rPr lang="ko-KR" altLang="en-US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졸업프로젝트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2D272E-256A-4E3D-ACE6-8B3837E83A6A}"/>
              </a:ext>
            </a:extLst>
          </p:cNvPr>
          <p:cNvSpPr/>
          <p:nvPr/>
        </p:nvSpPr>
        <p:spPr>
          <a:xfrm>
            <a:off x="0" y="3884217"/>
            <a:ext cx="12192000" cy="2973782"/>
          </a:xfrm>
          <a:prstGeom prst="rect">
            <a:avLst/>
          </a:prstGeom>
          <a:solidFill>
            <a:srgbClr val="0F2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64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176E3-E361-4C0D-9466-0141715B84D0}"/>
              </a:ext>
            </a:extLst>
          </p:cNvPr>
          <p:cNvSpPr txBox="1"/>
          <p:nvPr/>
        </p:nvSpPr>
        <p:spPr>
          <a:xfrm>
            <a:off x="3979192" y="1780972"/>
            <a:ext cx="459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“</a:t>
            </a:r>
            <a:r>
              <a:rPr lang="ko-KR" altLang="en-US" sz="28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심플</a:t>
            </a:r>
            <a:r>
              <a:rPr lang="ko-KR" altLang="en-US" sz="28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발렛</a:t>
            </a:r>
            <a:r>
              <a:rPr lang="ko-KR" altLang="en-US" sz="28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주제 제안서 발표</a:t>
            </a:r>
            <a:r>
              <a:rPr lang="en-US" altLang="ko-KR" sz="28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”</a:t>
            </a:r>
            <a:endParaRPr lang="ko-KR" altLang="en-US" sz="28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FE5A1-64E1-48BB-A7D6-EA58E7EFCA47}"/>
              </a:ext>
            </a:extLst>
          </p:cNvPr>
          <p:cNvSpPr txBox="1"/>
          <p:nvPr/>
        </p:nvSpPr>
        <p:spPr>
          <a:xfrm>
            <a:off x="4873058" y="4834981"/>
            <a:ext cx="2807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201711350 </a:t>
            </a:r>
            <a:r>
              <a:rPr lang="ko-KR" altLang="en-US" sz="2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조대현</a:t>
            </a:r>
            <a:endParaRPr lang="en-US" altLang="ko-KR" sz="2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201811197  </a:t>
            </a:r>
            <a:r>
              <a:rPr lang="ko-KR" altLang="en-US" sz="2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어혜령</a:t>
            </a:r>
          </a:p>
        </p:txBody>
      </p:sp>
    </p:spTree>
    <p:extLst>
      <p:ext uri="{BB962C8B-B14F-4D97-AF65-F5344CB8AC3E}">
        <p14:creationId xmlns:p14="http://schemas.microsoft.com/office/powerpoint/2010/main" val="7451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0BA3012-1DCB-4B0C-B454-956BE56A8932}"/>
              </a:ext>
            </a:extLst>
          </p:cNvPr>
          <p:cNvSpPr/>
          <p:nvPr/>
        </p:nvSpPr>
        <p:spPr>
          <a:xfrm>
            <a:off x="6096000" y="-9525"/>
            <a:ext cx="6114000" cy="6858000"/>
          </a:xfrm>
          <a:prstGeom prst="rect">
            <a:avLst/>
          </a:prstGeom>
          <a:solidFill>
            <a:srgbClr val="0F2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46C47-2FAC-4F66-8EAB-047EDE6C020E}"/>
              </a:ext>
            </a:extLst>
          </p:cNvPr>
          <p:cNvSpPr txBox="1"/>
          <p:nvPr/>
        </p:nvSpPr>
        <p:spPr>
          <a:xfrm>
            <a:off x="867536" y="640073"/>
            <a:ext cx="3380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Content</a:t>
            </a:r>
            <a:r>
              <a:rPr lang="ko-KR" altLang="en-US" sz="4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목차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B0F84C-5134-4290-B729-C424D0EC7BC9}"/>
              </a:ext>
            </a:extLst>
          </p:cNvPr>
          <p:cNvGrpSpPr/>
          <p:nvPr/>
        </p:nvGrpSpPr>
        <p:grpSpPr>
          <a:xfrm>
            <a:off x="867536" y="1898343"/>
            <a:ext cx="3144633" cy="584775"/>
            <a:chOff x="1066511" y="1517343"/>
            <a:chExt cx="3144633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A96814-91F8-4E21-9186-4733C211F6D4}"/>
                </a:ext>
              </a:extLst>
            </p:cNvPr>
            <p:cNvSpPr txBox="1"/>
            <p:nvPr/>
          </p:nvSpPr>
          <p:spPr>
            <a:xfrm>
              <a:off x="1066511" y="1517343"/>
              <a:ext cx="6949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01.</a:t>
              </a:r>
              <a:endParaRPr lang="ko-KR" altLang="en-US" sz="3200" b="1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64C1A1-F512-4D3C-AC83-902650DC0AF8}"/>
                </a:ext>
              </a:extLst>
            </p:cNvPr>
            <p:cNvSpPr txBox="1"/>
            <p:nvPr/>
          </p:nvSpPr>
          <p:spPr>
            <a:xfrm>
              <a:off x="2179143" y="1517343"/>
              <a:ext cx="2032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제안 배경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8C8041-07AB-4100-8AF7-E768CC70376C}"/>
              </a:ext>
            </a:extLst>
          </p:cNvPr>
          <p:cNvGrpSpPr/>
          <p:nvPr/>
        </p:nvGrpSpPr>
        <p:grpSpPr>
          <a:xfrm>
            <a:off x="867536" y="3517611"/>
            <a:ext cx="3144633" cy="584775"/>
            <a:chOff x="1066511" y="1517343"/>
            <a:chExt cx="3144633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A2CED-6BE0-48DA-91D0-3B73828AA738}"/>
                </a:ext>
              </a:extLst>
            </p:cNvPr>
            <p:cNvSpPr txBox="1"/>
            <p:nvPr/>
          </p:nvSpPr>
          <p:spPr>
            <a:xfrm>
              <a:off x="1066511" y="1517343"/>
              <a:ext cx="7707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02.</a:t>
              </a:r>
              <a:endParaRPr lang="ko-KR" altLang="en-US" sz="3200" b="1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64A72B-9316-49AA-A84A-5AF4F7671130}"/>
                </a:ext>
              </a:extLst>
            </p:cNvPr>
            <p:cNvSpPr txBox="1"/>
            <p:nvPr/>
          </p:nvSpPr>
          <p:spPr>
            <a:xfrm>
              <a:off x="2179143" y="1517343"/>
              <a:ext cx="2032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기능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8FD11A5-C9AE-4326-A880-9E9D6828A86E}"/>
              </a:ext>
            </a:extLst>
          </p:cNvPr>
          <p:cNvGrpSpPr/>
          <p:nvPr/>
        </p:nvGrpSpPr>
        <p:grpSpPr>
          <a:xfrm>
            <a:off x="867536" y="5191966"/>
            <a:ext cx="3144633" cy="584775"/>
            <a:chOff x="1066511" y="1517343"/>
            <a:chExt cx="3144633" cy="58477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B3052E-F60E-4FF5-8A21-F73F3E09DE9E}"/>
                </a:ext>
              </a:extLst>
            </p:cNvPr>
            <p:cNvSpPr txBox="1"/>
            <p:nvPr/>
          </p:nvSpPr>
          <p:spPr>
            <a:xfrm>
              <a:off x="1066511" y="1517343"/>
              <a:ext cx="7707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03.</a:t>
              </a:r>
              <a:endParaRPr lang="ko-KR" altLang="en-US" sz="3200" b="1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6AE594-60F1-4BE6-95FF-0BEFB06B5707}"/>
                </a:ext>
              </a:extLst>
            </p:cNvPr>
            <p:cNvSpPr txBox="1"/>
            <p:nvPr/>
          </p:nvSpPr>
          <p:spPr>
            <a:xfrm>
              <a:off x="2179143" y="1517343"/>
              <a:ext cx="2032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기대 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35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93A48-9833-44F3-94B0-E625807DA40C}"/>
              </a:ext>
            </a:extLst>
          </p:cNvPr>
          <p:cNvSpPr/>
          <p:nvPr/>
        </p:nvSpPr>
        <p:spPr>
          <a:xfrm flipV="1">
            <a:off x="752959" y="1282182"/>
            <a:ext cx="10783684" cy="45719"/>
          </a:xfrm>
          <a:prstGeom prst="rect">
            <a:avLst/>
          </a:prstGeom>
          <a:solidFill>
            <a:srgbClr val="0F2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253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7B24-FD98-4ED2-AFAF-E953CC326A96}"/>
              </a:ext>
            </a:extLst>
          </p:cNvPr>
          <p:cNvSpPr txBox="1"/>
          <p:nvPr/>
        </p:nvSpPr>
        <p:spPr>
          <a:xfrm>
            <a:off x="5036343" y="472328"/>
            <a:ext cx="211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제안 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88AD0-0221-487A-A1D8-04EBF55B8E3C}"/>
              </a:ext>
            </a:extLst>
          </p:cNvPr>
          <p:cNvSpPr txBox="1"/>
          <p:nvPr/>
        </p:nvSpPr>
        <p:spPr>
          <a:xfrm>
            <a:off x="1629650" y="1637570"/>
            <a:ext cx="9030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서비스대상 </a:t>
            </a:r>
            <a:r>
              <a:rPr lang="en-US" altLang="ko-KR" sz="24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식당과 그 근처 주차장을 계약한 발레파킹 업체의 직원</a:t>
            </a:r>
            <a:endParaRPr lang="en-US" altLang="ko-KR" sz="2400" dirty="0">
              <a:solidFill>
                <a:srgbClr val="0F253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63A44-D72E-4FD6-AADE-88A683C52190}"/>
              </a:ext>
            </a:extLst>
          </p:cNvPr>
          <p:cNvSpPr txBox="1"/>
          <p:nvPr/>
        </p:nvSpPr>
        <p:spPr>
          <a:xfrm>
            <a:off x="854134" y="5863335"/>
            <a:ext cx="1078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실시간 데이터 공유</a:t>
            </a:r>
            <a:r>
              <a:rPr lang="en-US" altLang="ko-KR" sz="28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위치 기반서비스를 접목한 발레파킹 플랫폼 기획</a:t>
            </a:r>
            <a:endParaRPr lang="en-US" altLang="ko-KR" sz="2800" dirty="0">
              <a:solidFill>
                <a:srgbClr val="0F253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1E5116-FA93-4BBC-9C60-B52EA82D5025}"/>
              </a:ext>
            </a:extLst>
          </p:cNvPr>
          <p:cNvSpPr/>
          <p:nvPr/>
        </p:nvSpPr>
        <p:spPr>
          <a:xfrm>
            <a:off x="1121819" y="2482390"/>
            <a:ext cx="720000" cy="720000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D31D64-69DC-4228-AFEF-0A4538F1269E}"/>
              </a:ext>
            </a:extLst>
          </p:cNvPr>
          <p:cNvSpPr/>
          <p:nvPr/>
        </p:nvSpPr>
        <p:spPr>
          <a:xfrm>
            <a:off x="2047369" y="2482390"/>
            <a:ext cx="4243439" cy="720000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차량</a:t>
            </a:r>
            <a:r>
              <a:rPr lang="en-US" altLang="ko-KR" sz="24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주차장 정보 수기로 기억</a:t>
            </a:r>
            <a:endParaRPr lang="en-US" altLang="ko-KR" sz="2400" dirty="0">
              <a:solidFill>
                <a:srgbClr val="0F253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A1BFBB2-C0BD-44D3-9227-11D122BBB2C1}"/>
              </a:ext>
            </a:extLst>
          </p:cNvPr>
          <p:cNvSpPr/>
          <p:nvPr/>
        </p:nvSpPr>
        <p:spPr>
          <a:xfrm>
            <a:off x="6597466" y="3641474"/>
            <a:ext cx="617034" cy="64633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F253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17220B-2CDC-49CA-BBEF-AE707CCD7ED9}"/>
              </a:ext>
            </a:extLst>
          </p:cNvPr>
          <p:cNvSpPr/>
          <p:nvPr/>
        </p:nvSpPr>
        <p:spPr>
          <a:xfrm>
            <a:off x="7521159" y="2482389"/>
            <a:ext cx="3682161" cy="2942885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업무 효율성 저하</a:t>
            </a:r>
            <a:endParaRPr lang="en-US" altLang="ko-KR" sz="2800" dirty="0">
              <a:solidFill>
                <a:srgbClr val="0F253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lang="en-US" altLang="ko-KR" sz="2800" dirty="0">
              <a:solidFill>
                <a:srgbClr val="0F253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28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 매출 성장 정체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F7FC1F-ACB1-41FB-9BD5-C97793FB01B2}"/>
              </a:ext>
            </a:extLst>
          </p:cNvPr>
          <p:cNvSpPr/>
          <p:nvPr/>
        </p:nvSpPr>
        <p:spPr>
          <a:xfrm>
            <a:off x="1121819" y="3575448"/>
            <a:ext cx="720000" cy="720000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4A51C8-F3AC-4360-BB66-11AB3F67E96C}"/>
              </a:ext>
            </a:extLst>
          </p:cNvPr>
          <p:cNvSpPr/>
          <p:nvPr/>
        </p:nvSpPr>
        <p:spPr>
          <a:xfrm>
            <a:off x="2047369" y="3575448"/>
            <a:ext cx="4243439" cy="720000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실시간 공유 불가</a:t>
            </a:r>
            <a:endParaRPr lang="en-US" altLang="ko-KR" sz="2400" dirty="0">
              <a:solidFill>
                <a:srgbClr val="0F253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D71CFB-CE92-405D-904C-820BF591FD18}"/>
              </a:ext>
            </a:extLst>
          </p:cNvPr>
          <p:cNvSpPr/>
          <p:nvPr/>
        </p:nvSpPr>
        <p:spPr>
          <a:xfrm>
            <a:off x="1121819" y="4668213"/>
            <a:ext cx="720000" cy="720000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AD734D-01B8-41AA-9E3E-1C8327D5B549}"/>
              </a:ext>
            </a:extLst>
          </p:cNvPr>
          <p:cNvSpPr/>
          <p:nvPr/>
        </p:nvSpPr>
        <p:spPr>
          <a:xfrm>
            <a:off x="2047369" y="4668213"/>
            <a:ext cx="4243439" cy="720000"/>
          </a:xfrm>
          <a:prstGeom prst="rect">
            <a:avLst/>
          </a:prstGeom>
          <a:solidFill>
            <a:srgbClr val="EB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멀티태스킹 업무 불가</a:t>
            </a:r>
            <a:endParaRPr lang="en-US" altLang="ko-KR" sz="2400" dirty="0">
              <a:solidFill>
                <a:srgbClr val="0F253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" name="그래픽 2" descr="막대 그래프 하향 추세 단색으로 채워진">
            <a:extLst>
              <a:ext uri="{FF2B5EF4-FFF2-40B4-BE49-F238E27FC236}">
                <a16:creationId xmlns:a16="http://schemas.microsoft.com/office/drawing/2014/main" id="{A3BD9356-0320-40BA-99DD-EA989249E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4631" y="38382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1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37F7B24-FD98-4ED2-AFAF-E953CC326A96}"/>
              </a:ext>
            </a:extLst>
          </p:cNvPr>
          <p:cNvSpPr txBox="1"/>
          <p:nvPr/>
        </p:nvSpPr>
        <p:spPr>
          <a:xfrm>
            <a:off x="1687284" y="585603"/>
            <a:ext cx="218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입차 기능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367E60-7321-4A34-8D4D-E78011CF2EEB}"/>
              </a:ext>
            </a:extLst>
          </p:cNvPr>
          <p:cNvGrpSpPr/>
          <p:nvPr/>
        </p:nvGrpSpPr>
        <p:grpSpPr>
          <a:xfrm>
            <a:off x="598714" y="145757"/>
            <a:ext cx="11593286" cy="0"/>
            <a:chOff x="598714" y="145757"/>
            <a:chExt cx="11593286" cy="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6F6619-06FC-43BE-BAFF-147542829F9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4" y="145757"/>
              <a:ext cx="115932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95A935F-4ADD-4F2C-87D3-6FC229DD0423}"/>
                </a:ext>
              </a:extLst>
            </p:cNvPr>
            <p:cNvCxnSpPr/>
            <p:nvPr/>
          </p:nvCxnSpPr>
          <p:spPr>
            <a:xfrm>
              <a:off x="598714" y="145757"/>
              <a:ext cx="1088571" cy="0"/>
            </a:xfrm>
            <a:prstGeom prst="line">
              <a:avLst/>
            </a:prstGeom>
            <a:ln w="38100">
              <a:solidFill>
                <a:srgbClr val="0F25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BF8F09A-9F16-405B-98AF-004A514D9409}"/>
              </a:ext>
            </a:extLst>
          </p:cNvPr>
          <p:cNvCxnSpPr>
            <a:cxnSpLocks/>
          </p:cNvCxnSpPr>
          <p:nvPr/>
        </p:nvCxnSpPr>
        <p:spPr>
          <a:xfrm>
            <a:off x="1687285" y="1504363"/>
            <a:ext cx="10504715" cy="0"/>
          </a:xfrm>
          <a:prstGeom prst="line">
            <a:avLst/>
          </a:prstGeom>
          <a:ln w="38100">
            <a:solidFill>
              <a:srgbClr val="0F2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F8B4C8-0D38-EA42-8A74-F7C089A21361}"/>
              </a:ext>
            </a:extLst>
          </p:cNvPr>
          <p:cNvGrpSpPr/>
          <p:nvPr/>
        </p:nvGrpSpPr>
        <p:grpSpPr>
          <a:xfrm>
            <a:off x="1687283" y="1932633"/>
            <a:ext cx="10504716" cy="773427"/>
            <a:chOff x="1687283" y="1932633"/>
            <a:chExt cx="10504716" cy="77342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A6853A-43A4-D14C-B18A-20AA230E8E71}"/>
                </a:ext>
              </a:extLst>
            </p:cNvPr>
            <p:cNvSpPr txBox="1"/>
            <p:nvPr/>
          </p:nvSpPr>
          <p:spPr>
            <a:xfrm>
              <a:off x="1687283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01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1EAD2C-48C9-D24A-9390-21F56839EE5D}"/>
                </a:ext>
              </a:extLst>
            </p:cNvPr>
            <p:cNvSpPr txBox="1"/>
            <p:nvPr/>
          </p:nvSpPr>
          <p:spPr>
            <a:xfrm>
              <a:off x="2193070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&gt;&gt;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C41C8-290F-FD42-881C-045C367C9A6D}"/>
                </a:ext>
              </a:extLst>
            </p:cNvPr>
            <p:cNvSpPr txBox="1"/>
            <p:nvPr/>
          </p:nvSpPr>
          <p:spPr>
            <a:xfrm>
              <a:off x="2698856" y="1932633"/>
              <a:ext cx="9493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차량 인수 후 입차 요청 시 직원의 현 위치 및</a:t>
              </a:r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,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교통상황 고려한 주차장 추천</a:t>
              </a:r>
            </a:p>
          </p:txBody>
        </p:sp>
        <p:cxnSp>
          <p:nvCxnSpPr>
            <p:cNvPr id="42" name="직선 연결선 67">
              <a:extLst>
                <a:ext uri="{FF2B5EF4-FFF2-40B4-BE49-F238E27FC236}">
                  <a16:creationId xmlns:a16="http://schemas.microsoft.com/office/drawing/2014/main" id="{FC7BC2E1-E472-B54B-B159-B627A2A5A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7283" y="2670825"/>
              <a:ext cx="10504716" cy="352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2C9E368-B0B3-8B4C-8CA2-6A530249B54B}"/>
              </a:ext>
            </a:extLst>
          </p:cNvPr>
          <p:cNvGrpSpPr/>
          <p:nvPr/>
        </p:nvGrpSpPr>
        <p:grpSpPr>
          <a:xfrm>
            <a:off x="1687283" y="3057926"/>
            <a:ext cx="10504716" cy="773427"/>
            <a:chOff x="1687283" y="1932633"/>
            <a:chExt cx="10504716" cy="7734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F627B-EF56-E74E-A713-5825CD2E89FE}"/>
                </a:ext>
              </a:extLst>
            </p:cNvPr>
            <p:cNvSpPr txBox="1"/>
            <p:nvPr/>
          </p:nvSpPr>
          <p:spPr>
            <a:xfrm>
              <a:off x="1687283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02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0DA88C5-57E8-0E43-A26E-F8204958DA39}"/>
                </a:ext>
              </a:extLst>
            </p:cNvPr>
            <p:cNvSpPr txBox="1"/>
            <p:nvPr/>
          </p:nvSpPr>
          <p:spPr>
            <a:xfrm>
              <a:off x="2193070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&gt;&gt;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B0EFCE-AF01-B048-97C8-CBBED264BF51}"/>
                </a:ext>
              </a:extLst>
            </p:cNvPr>
            <p:cNvSpPr txBox="1"/>
            <p:nvPr/>
          </p:nvSpPr>
          <p:spPr>
            <a:xfrm>
              <a:off x="2698856" y="1932633"/>
              <a:ext cx="827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카메라를 통한 번호판 자동 인식</a:t>
              </a:r>
            </a:p>
          </p:txBody>
        </p:sp>
        <p:cxnSp>
          <p:nvCxnSpPr>
            <p:cNvPr id="60" name="직선 연결선 67">
              <a:extLst>
                <a:ext uri="{FF2B5EF4-FFF2-40B4-BE49-F238E27FC236}">
                  <a16:creationId xmlns:a16="http://schemas.microsoft.com/office/drawing/2014/main" id="{5FBC8F9E-F011-3E4A-B172-B39FC5740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7283" y="2670825"/>
              <a:ext cx="10504716" cy="352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2D01A62-4D6D-CF40-8CE3-2FC50A32578F}"/>
              </a:ext>
            </a:extLst>
          </p:cNvPr>
          <p:cNvGrpSpPr/>
          <p:nvPr/>
        </p:nvGrpSpPr>
        <p:grpSpPr>
          <a:xfrm>
            <a:off x="1687283" y="5353637"/>
            <a:ext cx="10504716" cy="773427"/>
            <a:chOff x="1687283" y="1932633"/>
            <a:chExt cx="10504716" cy="77342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3AAC3A-BB18-5C48-8355-C6C98D1FAC0B}"/>
                </a:ext>
              </a:extLst>
            </p:cNvPr>
            <p:cNvSpPr txBox="1"/>
            <p:nvPr/>
          </p:nvSpPr>
          <p:spPr>
            <a:xfrm>
              <a:off x="1687283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04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BA3B789-43B1-EF4E-B2B4-E19ACDAC206F}"/>
                </a:ext>
              </a:extLst>
            </p:cNvPr>
            <p:cNvSpPr txBox="1"/>
            <p:nvPr/>
          </p:nvSpPr>
          <p:spPr>
            <a:xfrm>
              <a:off x="2193070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&gt;&gt;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EA18C0F-2C76-894C-A840-B8FBF2E0D39D}"/>
                </a:ext>
              </a:extLst>
            </p:cNvPr>
            <p:cNvSpPr txBox="1"/>
            <p:nvPr/>
          </p:nvSpPr>
          <p:spPr>
            <a:xfrm>
              <a:off x="2698856" y="1932633"/>
              <a:ext cx="827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주차 완료 시 주차장 위치 정보 저장 기능을 탑재한 입차 관리</a:t>
              </a:r>
            </a:p>
          </p:txBody>
        </p:sp>
        <p:cxnSp>
          <p:nvCxnSpPr>
            <p:cNvPr id="92" name="직선 연결선 67">
              <a:extLst>
                <a:ext uri="{FF2B5EF4-FFF2-40B4-BE49-F238E27FC236}">
                  <a16:creationId xmlns:a16="http://schemas.microsoft.com/office/drawing/2014/main" id="{37FF07A5-382B-7347-A208-9A08A2236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7283" y="2670825"/>
              <a:ext cx="10504716" cy="352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6DFD989-6266-4249-B1B4-19F4BADCA2A1}"/>
              </a:ext>
            </a:extLst>
          </p:cNvPr>
          <p:cNvGrpSpPr/>
          <p:nvPr/>
        </p:nvGrpSpPr>
        <p:grpSpPr>
          <a:xfrm>
            <a:off x="1687283" y="4169435"/>
            <a:ext cx="10504716" cy="773427"/>
            <a:chOff x="1687283" y="1932633"/>
            <a:chExt cx="10504716" cy="77342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6E4087-519C-C846-AAD9-658FEC72E5CB}"/>
                </a:ext>
              </a:extLst>
            </p:cNvPr>
            <p:cNvSpPr txBox="1"/>
            <p:nvPr/>
          </p:nvSpPr>
          <p:spPr>
            <a:xfrm>
              <a:off x="1687283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C2E558D-80E5-314C-B48B-B288D2D9B4A7}"/>
                </a:ext>
              </a:extLst>
            </p:cNvPr>
            <p:cNvSpPr txBox="1"/>
            <p:nvPr/>
          </p:nvSpPr>
          <p:spPr>
            <a:xfrm>
              <a:off x="2193070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&gt;&gt;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083A7B-4FF0-C741-84DA-ECF636A6E20F}"/>
                </a:ext>
              </a:extLst>
            </p:cNvPr>
            <p:cNvSpPr txBox="1"/>
            <p:nvPr/>
          </p:nvSpPr>
          <p:spPr>
            <a:xfrm>
              <a:off x="2698856" y="1932633"/>
              <a:ext cx="827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보험 관련 피해 방지 차량 사진 저장</a:t>
              </a:r>
            </a:p>
          </p:txBody>
        </p:sp>
        <p:cxnSp>
          <p:nvCxnSpPr>
            <p:cNvPr id="97" name="직선 연결선 67">
              <a:extLst>
                <a:ext uri="{FF2B5EF4-FFF2-40B4-BE49-F238E27FC236}">
                  <a16:creationId xmlns:a16="http://schemas.microsoft.com/office/drawing/2014/main" id="{FD0363AC-3263-B248-94F2-CC0A9913D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7283" y="2670825"/>
              <a:ext cx="10504716" cy="352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32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37F7B24-FD98-4ED2-AFAF-E953CC326A96}"/>
              </a:ext>
            </a:extLst>
          </p:cNvPr>
          <p:cNvSpPr txBox="1"/>
          <p:nvPr/>
        </p:nvSpPr>
        <p:spPr>
          <a:xfrm>
            <a:off x="1687284" y="585603"/>
            <a:ext cx="218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출차</a:t>
            </a:r>
            <a:r>
              <a:rPr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기능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367E60-7321-4A34-8D4D-E78011CF2EEB}"/>
              </a:ext>
            </a:extLst>
          </p:cNvPr>
          <p:cNvGrpSpPr/>
          <p:nvPr/>
        </p:nvGrpSpPr>
        <p:grpSpPr>
          <a:xfrm>
            <a:off x="598714" y="145757"/>
            <a:ext cx="11593286" cy="0"/>
            <a:chOff x="598714" y="145757"/>
            <a:chExt cx="11593286" cy="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6F6619-06FC-43BE-BAFF-147542829F9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4" y="145757"/>
              <a:ext cx="115932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95A935F-4ADD-4F2C-87D3-6FC229DD0423}"/>
                </a:ext>
              </a:extLst>
            </p:cNvPr>
            <p:cNvCxnSpPr/>
            <p:nvPr/>
          </p:nvCxnSpPr>
          <p:spPr>
            <a:xfrm>
              <a:off x="598714" y="145757"/>
              <a:ext cx="1088571" cy="0"/>
            </a:xfrm>
            <a:prstGeom prst="line">
              <a:avLst/>
            </a:prstGeom>
            <a:ln w="38100">
              <a:solidFill>
                <a:srgbClr val="0F25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BF8F09A-9F16-405B-98AF-004A514D9409}"/>
              </a:ext>
            </a:extLst>
          </p:cNvPr>
          <p:cNvCxnSpPr>
            <a:cxnSpLocks/>
          </p:cNvCxnSpPr>
          <p:nvPr/>
        </p:nvCxnSpPr>
        <p:spPr>
          <a:xfrm>
            <a:off x="1687285" y="1504363"/>
            <a:ext cx="10504715" cy="0"/>
          </a:xfrm>
          <a:prstGeom prst="line">
            <a:avLst/>
          </a:prstGeom>
          <a:ln w="38100">
            <a:solidFill>
              <a:srgbClr val="0F2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F8B4C8-0D38-EA42-8A74-F7C089A21361}"/>
              </a:ext>
            </a:extLst>
          </p:cNvPr>
          <p:cNvGrpSpPr/>
          <p:nvPr/>
        </p:nvGrpSpPr>
        <p:grpSpPr>
          <a:xfrm>
            <a:off x="1687283" y="1932633"/>
            <a:ext cx="10504716" cy="773427"/>
            <a:chOff x="1687283" y="1932633"/>
            <a:chExt cx="10504716" cy="77342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A6853A-43A4-D14C-B18A-20AA230E8E71}"/>
                </a:ext>
              </a:extLst>
            </p:cNvPr>
            <p:cNvSpPr txBox="1"/>
            <p:nvPr/>
          </p:nvSpPr>
          <p:spPr>
            <a:xfrm>
              <a:off x="1687283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01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1EAD2C-48C9-D24A-9390-21F56839EE5D}"/>
                </a:ext>
              </a:extLst>
            </p:cNvPr>
            <p:cNvSpPr txBox="1"/>
            <p:nvPr/>
          </p:nvSpPr>
          <p:spPr>
            <a:xfrm>
              <a:off x="2193070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&gt;&gt;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C41C8-290F-FD42-881C-045C367C9A6D}"/>
                </a:ext>
              </a:extLst>
            </p:cNvPr>
            <p:cNvSpPr txBox="1"/>
            <p:nvPr/>
          </p:nvSpPr>
          <p:spPr>
            <a:xfrm>
              <a:off x="2698856" y="1932633"/>
              <a:ext cx="827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식당에 배치된 </a:t>
              </a:r>
              <a:r>
                <a:rPr lang="ko-KR" altLang="en-US" sz="2000" dirty="0" err="1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키오스크</a:t>
              </a:r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(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태블릿 기기</a:t>
              </a:r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)</a:t>
              </a:r>
              <a:r>
                <a:rPr lang="ko-KR" altLang="en-US" sz="2000" dirty="0" err="1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를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통한 </a:t>
              </a:r>
              <a:r>
                <a:rPr lang="ko-KR" altLang="en-US" sz="2000" dirty="0" err="1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출차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요청</a:t>
              </a:r>
            </a:p>
          </p:txBody>
        </p:sp>
        <p:cxnSp>
          <p:nvCxnSpPr>
            <p:cNvPr id="42" name="직선 연결선 67">
              <a:extLst>
                <a:ext uri="{FF2B5EF4-FFF2-40B4-BE49-F238E27FC236}">
                  <a16:creationId xmlns:a16="http://schemas.microsoft.com/office/drawing/2014/main" id="{FC7BC2E1-E472-B54B-B159-B627A2A5A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7283" y="2670825"/>
              <a:ext cx="10504716" cy="352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2C9E368-B0B3-8B4C-8CA2-6A530249B54B}"/>
              </a:ext>
            </a:extLst>
          </p:cNvPr>
          <p:cNvGrpSpPr/>
          <p:nvPr/>
        </p:nvGrpSpPr>
        <p:grpSpPr>
          <a:xfrm>
            <a:off x="1687284" y="3044142"/>
            <a:ext cx="10504716" cy="773427"/>
            <a:chOff x="1687283" y="1932633"/>
            <a:chExt cx="10504716" cy="7734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F627B-EF56-E74E-A713-5825CD2E89FE}"/>
                </a:ext>
              </a:extLst>
            </p:cNvPr>
            <p:cNvSpPr txBox="1"/>
            <p:nvPr/>
          </p:nvSpPr>
          <p:spPr>
            <a:xfrm>
              <a:off x="1687283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02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0DA88C5-57E8-0E43-A26E-F8204958DA39}"/>
                </a:ext>
              </a:extLst>
            </p:cNvPr>
            <p:cNvSpPr txBox="1"/>
            <p:nvPr/>
          </p:nvSpPr>
          <p:spPr>
            <a:xfrm>
              <a:off x="2193070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&gt;&gt;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B0EFCE-AF01-B048-97C8-CBBED264BF51}"/>
                </a:ext>
              </a:extLst>
            </p:cNvPr>
            <p:cNvSpPr txBox="1"/>
            <p:nvPr/>
          </p:nvSpPr>
          <p:spPr>
            <a:xfrm>
              <a:off x="2698856" y="1932633"/>
              <a:ext cx="827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출차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직원 선정을 위한 모든 직원에게 해당 차량 위치정보 제공</a:t>
              </a:r>
            </a:p>
          </p:txBody>
        </p:sp>
        <p:cxnSp>
          <p:nvCxnSpPr>
            <p:cNvPr id="60" name="직선 연결선 67">
              <a:extLst>
                <a:ext uri="{FF2B5EF4-FFF2-40B4-BE49-F238E27FC236}">
                  <a16:creationId xmlns:a16="http://schemas.microsoft.com/office/drawing/2014/main" id="{5FBC8F9E-F011-3E4A-B172-B39FC5740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7283" y="2670825"/>
              <a:ext cx="10504716" cy="352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6DFD989-6266-4249-B1B4-19F4BADCA2A1}"/>
              </a:ext>
            </a:extLst>
          </p:cNvPr>
          <p:cNvGrpSpPr/>
          <p:nvPr/>
        </p:nvGrpSpPr>
        <p:grpSpPr>
          <a:xfrm>
            <a:off x="1687284" y="4242419"/>
            <a:ext cx="10504716" cy="773427"/>
            <a:chOff x="1687283" y="1932633"/>
            <a:chExt cx="10504716" cy="77342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6E4087-519C-C846-AAD9-658FEC72E5CB}"/>
                </a:ext>
              </a:extLst>
            </p:cNvPr>
            <p:cNvSpPr txBox="1"/>
            <p:nvPr/>
          </p:nvSpPr>
          <p:spPr>
            <a:xfrm>
              <a:off x="1687283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C2E558D-80E5-314C-B48B-B288D2D9B4A7}"/>
                </a:ext>
              </a:extLst>
            </p:cNvPr>
            <p:cNvSpPr txBox="1"/>
            <p:nvPr/>
          </p:nvSpPr>
          <p:spPr>
            <a:xfrm>
              <a:off x="2193070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&gt;&gt;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083A7B-4FF0-C741-84DA-ECF636A6E20F}"/>
                </a:ext>
              </a:extLst>
            </p:cNvPr>
            <p:cNvSpPr txBox="1"/>
            <p:nvPr/>
          </p:nvSpPr>
          <p:spPr>
            <a:xfrm>
              <a:off x="2698856" y="1932633"/>
              <a:ext cx="8589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출차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담당 직원 배정 후 </a:t>
              </a:r>
              <a:r>
                <a:rPr lang="ko-KR" altLang="en-US" sz="2000" dirty="0" err="1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차량주를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위한 식당 근처 도달 여부 정보 제공 </a:t>
              </a:r>
            </a:p>
          </p:txBody>
        </p:sp>
        <p:cxnSp>
          <p:nvCxnSpPr>
            <p:cNvPr id="97" name="직선 연결선 67">
              <a:extLst>
                <a:ext uri="{FF2B5EF4-FFF2-40B4-BE49-F238E27FC236}">
                  <a16:creationId xmlns:a16="http://schemas.microsoft.com/office/drawing/2014/main" id="{FD0363AC-3263-B248-94F2-CC0A9913D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7283" y="2670825"/>
              <a:ext cx="10504716" cy="352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294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37F7B24-FD98-4ED2-AFAF-E953CC326A96}"/>
              </a:ext>
            </a:extLst>
          </p:cNvPr>
          <p:cNvSpPr txBox="1"/>
          <p:nvPr/>
        </p:nvSpPr>
        <p:spPr>
          <a:xfrm>
            <a:off x="1687284" y="585603"/>
            <a:ext cx="218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기타 기능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367E60-7321-4A34-8D4D-E78011CF2EEB}"/>
              </a:ext>
            </a:extLst>
          </p:cNvPr>
          <p:cNvGrpSpPr/>
          <p:nvPr/>
        </p:nvGrpSpPr>
        <p:grpSpPr>
          <a:xfrm>
            <a:off x="598714" y="145757"/>
            <a:ext cx="11593286" cy="0"/>
            <a:chOff x="598714" y="145757"/>
            <a:chExt cx="11593286" cy="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6F6619-06FC-43BE-BAFF-147542829F9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4" y="145757"/>
              <a:ext cx="115932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95A935F-4ADD-4F2C-87D3-6FC229DD0423}"/>
                </a:ext>
              </a:extLst>
            </p:cNvPr>
            <p:cNvCxnSpPr/>
            <p:nvPr/>
          </p:nvCxnSpPr>
          <p:spPr>
            <a:xfrm>
              <a:off x="598714" y="145757"/>
              <a:ext cx="1088571" cy="0"/>
            </a:xfrm>
            <a:prstGeom prst="line">
              <a:avLst/>
            </a:prstGeom>
            <a:ln w="38100">
              <a:solidFill>
                <a:srgbClr val="0F25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BF8F09A-9F16-405B-98AF-004A514D9409}"/>
              </a:ext>
            </a:extLst>
          </p:cNvPr>
          <p:cNvCxnSpPr>
            <a:cxnSpLocks/>
          </p:cNvCxnSpPr>
          <p:nvPr/>
        </p:nvCxnSpPr>
        <p:spPr>
          <a:xfrm>
            <a:off x="1687285" y="1504363"/>
            <a:ext cx="10504715" cy="0"/>
          </a:xfrm>
          <a:prstGeom prst="line">
            <a:avLst/>
          </a:prstGeom>
          <a:ln w="38100">
            <a:solidFill>
              <a:srgbClr val="0F2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F8B4C8-0D38-EA42-8A74-F7C089A21361}"/>
              </a:ext>
            </a:extLst>
          </p:cNvPr>
          <p:cNvGrpSpPr/>
          <p:nvPr/>
        </p:nvGrpSpPr>
        <p:grpSpPr>
          <a:xfrm>
            <a:off x="1687283" y="1932633"/>
            <a:ext cx="10504716" cy="773427"/>
            <a:chOff x="1687283" y="1932633"/>
            <a:chExt cx="10504716" cy="77342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A6853A-43A4-D14C-B18A-20AA230E8E71}"/>
                </a:ext>
              </a:extLst>
            </p:cNvPr>
            <p:cNvSpPr txBox="1"/>
            <p:nvPr/>
          </p:nvSpPr>
          <p:spPr>
            <a:xfrm>
              <a:off x="1687283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01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1EAD2C-48C9-D24A-9390-21F56839EE5D}"/>
                </a:ext>
              </a:extLst>
            </p:cNvPr>
            <p:cNvSpPr txBox="1"/>
            <p:nvPr/>
          </p:nvSpPr>
          <p:spPr>
            <a:xfrm>
              <a:off x="2193070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&gt;&gt;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C41C8-290F-FD42-881C-045C367C9A6D}"/>
                </a:ext>
              </a:extLst>
            </p:cNvPr>
            <p:cNvSpPr txBox="1"/>
            <p:nvPr/>
          </p:nvSpPr>
          <p:spPr>
            <a:xfrm>
              <a:off x="2698856" y="1932633"/>
              <a:ext cx="827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지도 </a:t>
              </a:r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UI/UX 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구성을 통한 주변 주차장 위치</a:t>
              </a:r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, 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남은 주차 자리 표시</a:t>
              </a:r>
            </a:p>
          </p:txBody>
        </p:sp>
        <p:cxnSp>
          <p:nvCxnSpPr>
            <p:cNvPr id="42" name="직선 연결선 67">
              <a:extLst>
                <a:ext uri="{FF2B5EF4-FFF2-40B4-BE49-F238E27FC236}">
                  <a16:creationId xmlns:a16="http://schemas.microsoft.com/office/drawing/2014/main" id="{FC7BC2E1-E472-B54B-B159-B627A2A5A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7283" y="2670825"/>
              <a:ext cx="10504716" cy="352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2C9E368-B0B3-8B4C-8CA2-6A530249B54B}"/>
              </a:ext>
            </a:extLst>
          </p:cNvPr>
          <p:cNvGrpSpPr/>
          <p:nvPr/>
        </p:nvGrpSpPr>
        <p:grpSpPr>
          <a:xfrm>
            <a:off x="1687284" y="3044142"/>
            <a:ext cx="10504716" cy="773427"/>
            <a:chOff x="1687283" y="1932633"/>
            <a:chExt cx="10504716" cy="7734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F627B-EF56-E74E-A713-5825CD2E89FE}"/>
                </a:ext>
              </a:extLst>
            </p:cNvPr>
            <p:cNvSpPr txBox="1"/>
            <p:nvPr/>
          </p:nvSpPr>
          <p:spPr>
            <a:xfrm>
              <a:off x="1687283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02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0DA88C5-57E8-0E43-A26E-F8204958DA39}"/>
                </a:ext>
              </a:extLst>
            </p:cNvPr>
            <p:cNvSpPr txBox="1"/>
            <p:nvPr/>
          </p:nvSpPr>
          <p:spPr>
            <a:xfrm>
              <a:off x="2193070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&gt;&gt;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B0EFCE-AF01-B048-97C8-CBBED264BF51}"/>
                </a:ext>
              </a:extLst>
            </p:cNvPr>
            <p:cNvSpPr txBox="1"/>
            <p:nvPr/>
          </p:nvSpPr>
          <p:spPr>
            <a:xfrm>
              <a:off x="2698856" y="1932633"/>
              <a:ext cx="827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실시간 정보 공유 목적 무전 서비스</a:t>
              </a:r>
            </a:p>
          </p:txBody>
        </p:sp>
        <p:cxnSp>
          <p:nvCxnSpPr>
            <p:cNvPr id="60" name="직선 연결선 67">
              <a:extLst>
                <a:ext uri="{FF2B5EF4-FFF2-40B4-BE49-F238E27FC236}">
                  <a16:creationId xmlns:a16="http://schemas.microsoft.com/office/drawing/2014/main" id="{5FBC8F9E-F011-3E4A-B172-B39FC5740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7283" y="2670825"/>
              <a:ext cx="10504716" cy="352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6DFD989-6266-4249-B1B4-19F4BADCA2A1}"/>
              </a:ext>
            </a:extLst>
          </p:cNvPr>
          <p:cNvGrpSpPr/>
          <p:nvPr/>
        </p:nvGrpSpPr>
        <p:grpSpPr>
          <a:xfrm>
            <a:off x="1687284" y="4242419"/>
            <a:ext cx="10504716" cy="773427"/>
            <a:chOff x="1687283" y="1932633"/>
            <a:chExt cx="10504716" cy="77342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6E4087-519C-C846-AAD9-658FEC72E5CB}"/>
                </a:ext>
              </a:extLst>
            </p:cNvPr>
            <p:cNvSpPr txBox="1"/>
            <p:nvPr/>
          </p:nvSpPr>
          <p:spPr>
            <a:xfrm>
              <a:off x="1687283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C2E558D-80E5-314C-B48B-B288D2D9B4A7}"/>
                </a:ext>
              </a:extLst>
            </p:cNvPr>
            <p:cNvSpPr txBox="1"/>
            <p:nvPr/>
          </p:nvSpPr>
          <p:spPr>
            <a:xfrm>
              <a:off x="2193070" y="1932633"/>
              <a:ext cx="1011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&gt;&gt;</a:t>
              </a:r>
              <a:endParaRPr lang="ko-KR" altLang="en-US" sz="2000" dirty="0">
                <a:solidFill>
                  <a:srgbClr val="0F253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083A7B-4FF0-C741-84DA-ECF636A6E20F}"/>
                </a:ext>
              </a:extLst>
            </p:cNvPr>
            <p:cNvSpPr txBox="1"/>
            <p:nvPr/>
          </p:nvSpPr>
          <p:spPr>
            <a:xfrm>
              <a:off x="2698856" y="1932633"/>
              <a:ext cx="8589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Speech-to-Text 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이용한</a:t>
              </a:r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</a:t>
              </a:r>
              <a:r>
                <a:rPr lang="en-US" altLang="ko-KR" sz="2000" dirty="0" err="1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무전</a:t>
              </a:r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</a:t>
              </a:r>
              <a:r>
                <a:rPr lang="en-US" altLang="ko-KR" sz="2000" dirty="0" err="1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누락</a:t>
              </a:r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내역</a:t>
              </a:r>
              <a:r>
                <a:rPr lang="en-US" altLang="ko-KR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 </a:t>
              </a:r>
              <a:r>
                <a:rPr lang="ko-KR" altLang="en-US" sz="2000" dirty="0">
                  <a:solidFill>
                    <a:srgbClr val="0F253E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알림</a:t>
              </a:r>
            </a:p>
          </p:txBody>
        </p:sp>
        <p:cxnSp>
          <p:nvCxnSpPr>
            <p:cNvPr id="97" name="직선 연결선 67">
              <a:extLst>
                <a:ext uri="{FF2B5EF4-FFF2-40B4-BE49-F238E27FC236}">
                  <a16:creationId xmlns:a16="http://schemas.microsoft.com/office/drawing/2014/main" id="{FD0363AC-3263-B248-94F2-CC0A9913D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7283" y="2670825"/>
              <a:ext cx="10504716" cy="352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19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3C6931A-5DDF-4F0A-9729-0191C2F95454}"/>
              </a:ext>
            </a:extLst>
          </p:cNvPr>
          <p:cNvSpPr/>
          <p:nvPr/>
        </p:nvSpPr>
        <p:spPr>
          <a:xfrm>
            <a:off x="6402004" y="2846757"/>
            <a:ext cx="1283791" cy="1336747"/>
          </a:xfrm>
          <a:prstGeom prst="rightArrow">
            <a:avLst/>
          </a:prstGeom>
          <a:solidFill>
            <a:srgbClr val="0F2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56D9C3-B09F-4D3A-99F7-25231565E007}"/>
              </a:ext>
            </a:extLst>
          </p:cNvPr>
          <p:cNvSpPr txBox="1"/>
          <p:nvPr/>
        </p:nvSpPr>
        <p:spPr>
          <a:xfrm>
            <a:off x="1687285" y="386698"/>
            <a:ext cx="212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기대 효과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43BB4D-DB63-4714-BEDC-491E5B91DD22}"/>
              </a:ext>
            </a:extLst>
          </p:cNvPr>
          <p:cNvGrpSpPr/>
          <p:nvPr/>
        </p:nvGrpSpPr>
        <p:grpSpPr>
          <a:xfrm>
            <a:off x="598714" y="145757"/>
            <a:ext cx="11593286" cy="0"/>
            <a:chOff x="598714" y="145757"/>
            <a:chExt cx="11593286" cy="0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97F293F-7EF8-4F15-AD08-C6C703F8100A}"/>
                </a:ext>
              </a:extLst>
            </p:cNvPr>
            <p:cNvCxnSpPr>
              <a:cxnSpLocks/>
            </p:cNvCxnSpPr>
            <p:nvPr/>
          </p:nvCxnSpPr>
          <p:spPr>
            <a:xfrm>
              <a:off x="598714" y="145757"/>
              <a:ext cx="1159328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5F9D0F-35E2-4FD1-9DE6-EDA1BF4BC83A}"/>
                </a:ext>
              </a:extLst>
            </p:cNvPr>
            <p:cNvCxnSpPr/>
            <p:nvPr/>
          </p:nvCxnSpPr>
          <p:spPr>
            <a:xfrm>
              <a:off x="598714" y="145757"/>
              <a:ext cx="1088571" cy="0"/>
            </a:xfrm>
            <a:prstGeom prst="line">
              <a:avLst/>
            </a:prstGeom>
            <a:ln w="38100">
              <a:solidFill>
                <a:srgbClr val="0F25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6F596A4-70FB-4E8C-B89B-DF52100D1DCB}"/>
              </a:ext>
            </a:extLst>
          </p:cNvPr>
          <p:cNvGrpSpPr/>
          <p:nvPr/>
        </p:nvGrpSpPr>
        <p:grpSpPr>
          <a:xfrm>
            <a:off x="8153401" y="991555"/>
            <a:ext cx="2351314" cy="4874890"/>
            <a:chOff x="8259186" y="1249948"/>
            <a:chExt cx="2351314" cy="487489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5CBAA02-F710-472F-94CE-A995D30117A2}"/>
                </a:ext>
              </a:extLst>
            </p:cNvPr>
            <p:cNvGrpSpPr/>
            <p:nvPr/>
          </p:nvGrpSpPr>
          <p:grpSpPr>
            <a:xfrm>
              <a:off x="8259186" y="1249948"/>
              <a:ext cx="2351314" cy="2351314"/>
              <a:chOff x="8954141" y="677576"/>
              <a:chExt cx="2351314" cy="2351314"/>
            </a:xfrm>
          </p:grpSpPr>
          <p:pic>
            <p:nvPicPr>
              <p:cNvPr id="13" name="그래픽 12" descr="그룹 성공 단색으로 채워진">
                <a:extLst>
                  <a:ext uri="{FF2B5EF4-FFF2-40B4-BE49-F238E27FC236}">
                    <a16:creationId xmlns:a16="http://schemas.microsoft.com/office/drawing/2014/main" id="{7ADC426F-D902-43D6-A659-02C1B612B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54141" y="677576"/>
                <a:ext cx="2351314" cy="235131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389B17-4E46-4535-894F-58FA42F7DB00}"/>
                  </a:ext>
                </a:extLst>
              </p:cNvPr>
              <p:cNvSpPr txBox="1"/>
              <p:nvPr/>
            </p:nvSpPr>
            <p:spPr>
              <a:xfrm>
                <a:off x="9392611" y="2628780"/>
                <a:ext cx="14743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멀티태스킹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313AB99-0E0C-454E-9A8C-90E22DBCCBA4}"/>
                </a:ext>
              </a:extLst>
            </p:cNvPr>
            <p:cNvGrpSpPr/>
            <p:nvPr/>
          </p:nvGrpSpPr>
          <p:grpSpPr>
            <a:xfrm>
              <a:off x="8259186" y="3601262"/>
              <a:ext cx="2351314" cy="2523576"/>
              <a:chOff x="9041228" y="3429000"/>
              <a:chExt cx="2351314" cy="2523576"/>
            </a:xfrm>
          </p:grpSpPr>
          <p:pic>
            <p:nvPicPr>
              <p:cNvPr id="9" name="그래픽 8" descr="막대 그래프 상향 추세 단색으로 채워진">
                <a:extLst>
                  <a:ext uri="{FF2B5EF4-FFF2-40B4-BE49-F238E27FC236}">
                    <a16:creationId xmlns:a16="http://schemas.microsoft.com/office/drawing/2014/main" id="{D664792D-49BD-4BA3-964F-8F27150A8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41228" y="3429000"/>
                <a:ext cx="2351314" cy="235131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1AF2FB-C6C2-4383-A348-6DFB11E03DFF}"/>
                  </a:ext>
                </a:extLst>
              </p:cNvPr>
              <p:cNvSpPr txBox="1"/>
              <p:nvPr/>
            </p:nvSpPr>
            <p:spPr>
              <a:xfrm>
                <a:off x="9595282" y="5552466"/>
                <a:ext cx="12432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매출 성장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FD7F8E4-0644-4D06-8FEE-C25F664EEB13}"/>
              </a:ext>
            </a:extLst>
          </p:cNvPr>
          <p:cNvGrpSpPr/>
          <p:nvPr/>
        </p:nvGrpSpPr>
        <p:grpSpPr>
          <a:xfrm>
            <a:off x="1687285" y="1513127"/>
            <a:ext cx="4102713" cy="3491640"/>
            <a:chOff x="1687285" y="1513127"/>
            <a:chExt cx="4102713" cy="349164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A6BAC5C-AC08-4872-95D0-29C2D02CBA04}"/>
                </a:ext>
              </a:extLst>
            </p:cNvPr>
            <p:cNvGrpSpPr/>
            <p:nvPr/>
          </p:nvGrpSpPr>
          <p:grpSpPr>
            <a:xfrm>
              <a:off x="1687285" y="1513127"/>
              <a:ext cx="4102713" cy="3091530"/>
              <a:chOff x="1147804" y="1935257"/>
              <a:chExt cx="4397828" cy="2471057"/>
            </a:xfrm>
          </p:grpSpPr>
          <p:pic>
            <p:nvPicPr>
              <p:cNvPr id="7" name="그래픽 6" descr="데이터베이스 단색으로 채워진">
                <a:extLst>
                  <a:ext uri="{FF2B5EF4-FFF2-40B4-BE49-F238E27FC236}">
                    <a16:creationId xmlns:a16="http://schemas.microsoft.com/office/drawing/2014/main" id="{0A57DAC7-EA36-4D04-8EB8-4112E960F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475861" y="2664600"/>
                <a:ext cx="1741714" cy="1741714"/>
              </a:xfrm>
              <a:prstGeom prst="rect">
                <a:avLst/>
              </a:prstGeom>
            </p:spPr>
          </p:pic>
          <p:pic>
            <p:nvPicPr>
              <p:cNvPr id="15" name="그래픽 14" descr="마케팅 단색으로 채워진">
                <a:extLst>
                  <a:ext uri="{FF2B5EF4-FFF2-40B4-BE49-F238E27FC236}">
                    <a16:creationId xmlns:a16="http://schemas.microsoft.com/office/drawing/2014/main" id="{1F59C924-75E7-4A4C-832B-A4437315B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147804" y="30782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그래픽 22" descr="마케팅 단색으로 채워진">
                <a:extLst>
                  <a:ext uri="{FF2B5EF4-FFF2-40B4-BE49-F238E27FC236}">
                    <a16:creationId xmlns:a16="http://schemas.microsoft.com/office/drawing/2014/main" id="{6D8E3B01-F285-44B9-B2A7-FF44694D9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flipH="1">
                <a:off x="4631232" y="307825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그래픽 16" descr="셀 타워 윤곽선">
                <a:extLst>
                  <a:ext uri="{FF2B5EF4-FFF2-40B4-BE49-F238E27FC236}">
                    <a16:creationId xmlns:a16="http://schemas.microsoft.com/office/drawing/2014/main" id="{8EC012C4-184E-418A-83B9-E9264CB79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89518" y="193525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1AA8CE-AAC4-4489-B653-0D118E31E255}"/>
                </a:ext>
              </a:extLst>
            </p:cNvPr>
            <p:cNvSpPr txBox="1"/>
            <p:nvPr/>
          </p:nvSpPr>
          <p:spPr>
            <a:xfrm>
              <a:off x="2992892" y="4604657"/>
              <a:ext cx="1558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실시간 통신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1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548</Words>
  <Application>Microsoft Macintosh PowerPoint</Application>
  <PresentationFormat>와이드스크린</PresentationFormat>
  <Paragraphs>104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BM DoHyeon OTF</vt:lpstr>
      <vt:lpstr>Arial</vt:lpstr>
      <vt:lpstr>Office 테마</vt:lpstr>
      <vt:lpstr>졸업프로젝트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졸업프로젝트  주제 제안서 발표</dc:title>
  <dc:creator>어혜령</dc:creator>
  <cp:lastModifiedBy>조대현</cp:lastModifiedBy>
  <cp:revision>46</cp:revision>
  <dcterms:created xsi:type="dcterms:W3CDTF">2021-03-22T09:28:39Z</dcterms:created>
  <dcterms:modified xsi:type="dcterms:W3CDTF">2021-03-25T05:28:49Z</dcterms:modified>
</cp:coreProperties>
</file>