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1" r:id="rId2"/>
    <p:sldId id="257" r:id="rId3"/>
    <p:sldId id="259" r:id="rId4"/>
    <p:sldId id="267" r:id="rId5"/>
    <p:sldId id="298" r:id="rId6"/>
    <p:sldId id="299" r:id="rId7"/>
    <p:sldId id="304" r:id="rId8"/>
    <p:sldId id="305" r:id="rId9"/>
    <p:sldId id="306" r:id="rId10"/>
    <p:sldId id="300" r:id="rId11"/>
    <p:sldId id="293" r:id="rId12"/>
    <p:sldId id="307" r:id="rId13"/>
    <p:sldId id="301" r:id="rId14"/>
    <p:sldId id="302" r:id="rId15"/>
    <p:sldId id="303" r:id="rId16"/>
    <p:sldId id="25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CF4"/>
    <a:srgbClr val="5429A8"/>
    <a:srgbClr val="FFFFFF"/>
    <a:srgbClr val="7B33A3"/>
    <a:srgbClr val="6C2FA4"/>
    <a:srgbClr val="F7A2E1"/>
    <a:srgbClr val="8F38A4"/>
    <a:srgbClr val="96008C"/>
    <a:srgbClr val="6F16B5"/>
    <a:srgbClr val="B85CE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788" autoAdjust="0"/>
  </p:normalViewPr>
  <p:slideViewPr>
    <p:cSldViewPr snapToGrid="0" showGuides="1">
      <p:cViewPr varScale="1">
        <p:scale>
          <a:sx n="85" d="100"/>
          <a:sy n="85" d="100"/>
        </p:scale>
        <p:origin x="159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69005-E01B-4C72-A01C-E45DC6654BAA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C3561-94E2-48A3-99D9-E716C1797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98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C3561-94E2-48A3-99D9-E716C179751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642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테스트 함수를 </a:t>
            </a:r>
            <a:r>
              <a:rPr lang="ko-KR" altLang="en-US" dirty="0" err="1"/>
              <a:t>작성할려면</a:t>
            </a:r>
            <a:r>
              <a:rPr lang="ko-KR" altLang="en-US" dirty="0"/>
              <a:t> </a:t>
            </a:r>
            <a:r>
              <a:rPr lang="en-US" altLang="ko-KR" dirty="0"/>
              <a:t>@Test </a:t>
            </a:r>
            <a:r>
              <a:rPr lang="ko-KR" altLang="en-US" dirty="0" err="1"/>
              <a:t>어노테이션을</a:t>
            </a:r>
            <a:r>
              <a:rPr lang="ko-KR" altLang="en-US" dirty="0"/>
              <a:t> 사용하고 </a:t>
            </a:r>
            <a:r>
              <a:rPr lang="ko-KR" altLang="en-US" dirty="0" err="1"/>
              <a:t>작성해야하며</a:t>
            </a:r>
            <a:endParaRPr lang="en-US" altLang="ko-KR" dirty="0"/>
          </a:p>
          <a:p>
            <a:r>
              <a:rPr lang="ko-KR" altLang="en-US" dirty="0"/>
              <a:t>인텔리제이 에디터는 함수단위로 실행을 할 수 있는 기능이 있어 </a:t>
            </a:r>
            <a:r>
              <a:rPr lang="en-US" altLang="ko-KR" dirty="0"/>
              <a:t>Unit </a:t>
            </a:r>
            <a:r>
              <a:rPr lang="ko-KR" altLang="en-US" dirty="0"/>
              <a:t>테스트 편리함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테스트 함수는 값이 </a:t>
            </a:r>
            <a:r>
              <a:rPr lang="ko-KR" altLang="en-US" dirty="0" err="1"/>
              <a:t>같은지</a:t>
            </a:r>
            <a:r>
              <a:rPr lang="en-US" altLang="ko-KR" dirty="0"/>
              <a:t>, </a:t>
            </a:r>
            <a:r>
              <a:rPr lang="ko-KR" altLang="en-US" dirty="0"/>
              <a:t>값이 </a:t>
            </a:r>
            <a:r>
              <a:rPr lang="en-US" altLang="ko-KR" dirty="0"/>
              <a:t>true </a:t>
            </a:r>
            <a:r>
              <a:rPr lang="ko-KR" altLang="en-US" dirty="0"/>
              <a:t>인지</a:t>
            </a:r>
            <a:r>
              <a:rPr lang="en-US" altLang="ko-KR" dirty="0"/>
              <a:t>, </a:t>
            </a:r>
            <a:r>
              <a:rPr lang="ko-KR" altLang="en-US" dirty="0"/>
              <a:t>해당 인스턴스가 </a:t>
            </a:r>
            <a:r>
              <a:rPr lang="ko-KR" altLang="en-US" dirty="0" err="1"/>
              <a:t>어떤타입의</a:t>
            </a:r>
            <a:r>
              <a:rPr lang="ko-KR" altLang="en-US" dirty="0"/>
              <a:t> 인스턴스인지</a:t>
            </a:r>
            <a:r>
              <a:rPr lang="en-US" altLang="ko-KR" dirty="0"/>
              <a:t>, </a:t>
            </a:r>
            <a:r>
              <a:rPr lang="ko-KR" altLang="en-US" dirty="0"/>
              <a:t>올바른 에러를 </a:t>
            </a:r>
            <a:r>
              <a:rPr lang="en-US" altLang="ko-KR" dirty="0"/>
              <a:t>Throw</a:t>
            </a:r>
            <a:r>
              <a:rPr lang="ko-KR" altLang="en-US" dirty="0"/>
              <a:t>하는지 확인할 수 있으면 많은 기능이 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C3561-94E2-48A3-99D9-E716C179751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74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JPA</a:t>
            </a:r>
            <a:r>
              <a:rPr lang="ko-KR" altLang="en-US" dirty="0"/>
              <a:t>에서는 어떤 방법을 쓰든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슈퍼타입 모델에서 지정 가능</a:t>
            </a:r>
            <a:endParaRPr lang="en-US" altLang="ko-KR" dirty="0"/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@Inheritance</a:t>
            </a:r>
            <a:r>
              <a:rPr lang="en-US" altLang="ko-KR" dirty="0"/>
              <a:t>(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strategy </a:t>
            </a:r>
            <a:r>
              <a:rPr lang="en-US" altLang="ko-KR" dirty="0"/>
              <a:t>= </a:t>
            </a:r>
            <a:r>
              <a:rPr lang="en-US" altLang="ko-KR" dirty="0" err="1"/>
              <a:t>InheritanceType.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JOINED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C3561-94E2-48A3-99D9-E716C179751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721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r>
              <a:rPr lang="ko-KR" altLang="en-US" dirty="0"/>
              <a:t>테이블 정규화</a:t>
            </a:r>
            <a:endParaRPr lang="en-US" altLang="ko-KR" dirty="0"/>
          </a:p>
          <a:p>
            <a:r>
              <a:rPr lang="ko-KR" altLang="en-US" dirty="0" err="1"/>
              <a:t>외래키</a:t>
            </a:r>
            <a:r>
              <a:rPr lang="ko-KR" altLang="en-US" dirty="0"/>
              <a:t> 참조 무결성 제약조건 활용가능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r>
              <a:rPr lang="ko-KR" altLang="en-US" dirty="0" err="1"/>
              <a:t>조회시</a:t>
            </a:r>
            <a:r>
              <a:rPr lang="ko-KR" altLang="en-US" dirty="0"/>
              <a:t> 조인을 많이 사용</a:t>
            </a:r>
            <a:r>
              <a:rPr lang="en-US" altLang="ko-KR" dirty="0"/>
              <a:t>, </a:t>
            </a:r>
            <a:r>
              <a:rPr lang="ko-KR" altLang="en-US" dirty="0"/>
              <a:t>성능 저하</a:t>
            </a:r>
            <a:endParaRPr lang="en-US" altLang="ko-KR" dirty="0"/>
          </a:p>
          <a:p>
            <a:r>
              <a:rPr lang="ko-KR" altLang="en-US" dirty="0"/>
              <a:t>조회 쿼리가 복잡함</a:t>
            </a:r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저장시</a:t>
            </a:r>
            <a:r>
              <a:rPr lang="ko-KR" altLang="en-US" dirty="0"/>
              <a:t> </a:t>
            </a:r>
            <a:r>
              <a:rPr lang="en-US" altLang="ko-KR" dirty="0"/>
              <a:t>insert </a:t>
            </a:r>
            <a:r>
              <a:rPr lang="en-US" altLang="ko-KR" dirty="0" err="1"/>
              <a:t>sql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번 호출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주요한 로직인 경우 사용</a:t>
            </a:r>
            <a:endParaRPr lang="en-US" altLang="ko-KR" dirty="0"/>
          </a:p>
          <a:p>
            <a:r>
              <a:rPr lang="ko-KR" altLang="en-US"/>
              <a:t>디폴트로 조인 전략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C3561-94E2-48A3-99D9-E716C179751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08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r>
              <a:rPr lang="ko-KR" altLang="en-US" dirty="0"/>
              <a:t>조인이 필요 없으므로 일반적으로 조회 성능이 빠름</a:t>
            </a:r>
            <a:endParaRPr lang="en-US" altLang="ko-KR" dirty="0"/>
          </a:p>
          <a:p>
            <a:r>
              <a:rPr lang="ko-KR" altLang="en-US" dirty="0"/>
              <a:t>조회 쿼리가 단순함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단점 자식 엔티티가 매핑한 컬럼은 모드 </a:t>
            </a:r>
            <a:r>
              <a:rPr lang="en-US" altLang="ko-KR" dirty="0"/>
              <a:t>null </a:t>
            </a:r>
            <a:r>
              <a:rPr lang="ko-KR" altLang="en-US" dirty="0"/>
              <a:t>허용</a:t>
            </a:r>
            <a:endParaRPr lang="en-US" altLang="ko-KR" dirty="0"/>
          </a:p>
          <a:p>
            <a:r>
              <a:rPr lang="ko-KR" altLang="en-US" dirty="0"/>
              <a:t>단일테이블에 모든 것을 저장하므로 테이블이 커질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# JPA </a:t>
            </a:r>
            <a:r>
              <a:rPr lang="ko-KR" altLang="en-US" dirty="0"/>
              <a:t>기본정책은 단일 테이블 전략이다</a:t>
            </a:r>
            <a:endParaRPr lang="en-US" altLang="ko-KR" dirty="0"/>
          </a:p>
          <a:p>
            <a:r>
              <a:rPr lang="ko-KR" altLang="en-US" dirty="0"/>
              <a:t>간단한 프로젝트인 경우 단일 테이블 전략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C3561-94E2-48A3-99D9-E716C179751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852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r>
              <a:rPr lang="ko-KR" altLang="en-US" dirty="0"/>
              <a:t>서브 타입을 명확하게 구분해서 처리할 때 효과적</a:t>
            </a:r>
            <a:endParaRPr lang="en-US" altLang="ko-KR" dirty="0"/>
          </a:p>
          <a:p>
            <a:r>
              <a:rPr lang="en-US" altLang="ko-KR" dirty="0"/>
              <a:t>Not null </a:t>
            </a:r>
            <a:r>
              <a:rPr lang="ko-KR" altLang="en-US" dirty="0"/>
              <a:t>제약조건 사용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r>
              <a:rPr lang="ko-KR" altLang="en-US" dirty="0"/>
              <a:t>여러 자식 테이블을 함께 조회할 때 성능이 느림</a:t>
            </a:r>
            <a:endParaRPr lang="en-US" altLang="ko-KR" dirty="0"/>
          </a:p>
          <a:p>
            <a:r>
              <a:rPr lang="ko-KR" altLang="en-US" dirty="0"/>
              <a:t>자식 테이블을 통합해서 쿼리하기 어려움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C3561-94E2-48A3-99D9-E716C179751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767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슈퍼타입에 어떤 서브타입을 가지고 있는지 확인하는 컬럼 명﻿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(default="DTYPE")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C3561-94E2-48A3-99D9-E716C179751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749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r>
              <a:rPr lang="ko-KR" altLang="en-US" dirty="0"/>
              <a:t>서브 타입을 명확하게 구분해서 처리할 때 효과적</a:t>
            </a:r>
            <a:endParaRPr lang="en-US" altLang="ko-KR" dirty="0"/>
          </a:p>
          <a:p>
            <a:r>
              <a:rPr lang="en-US" altLang="ko-KR" dirty="0"/>
              <a:t>Not null </a:t>
            </a:r>
            <a:r>
              <a:rPr lang="ko-KR" altLang="en-US" dirty="0"/>
              <a:t>제약조건 사용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r>
              <a:rPr lang="ko-KR" altLang="en-US" dirty="0"/>
              <a:t>여러 자식 테이블을 함께 조회할 때 성능이 느림</a:t>
            </a:r>
            <a:endParaRPr lang="en-US" altLang="ko-KR" dirty="0"/>
          </a:p>
          <a:p>
            <a:r>
              <a:rPr lang="ko-KR" altLang="en-US" dirty="0"/>
              <a:t>자식 테이블을 통합해서 쿼리하기 어려움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C3561-94E2-48A3-99D9-E716C179751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377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상속관계 매핑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엔티티</a:t>
            </a:r>
            <a:r>
              <a:rPr lang="en-US" altLang="ko-KR" dirty="0"/>
              <a:t>X, </a:t>
            </a:r>
            <a:r>
              <a:rPr lang="ko-KR" altLang="en-US" dirty="0"/>
              <a:t>테이블과 매핑</a:t>
            </a:r>
            <a:r>
              <a:rPr lang="en-US" altLang="ko-KR" dirty="0"/>
              <a:t>X </a:t>
            </a:r>
          </a:p>
          <a:p>
            <a:r>
              <a:rPr lang="ko-KR" altLang="en-US" dirty="0"/>
              <a:t>부모 클래스를 상속 받는 자식 클래스에 매핑 정보만 제공</a:t>
            </a:r>
            <a:endParaRPr lang="en-US" altLang="ko-KR" dirty="0"/>
          </a:p>
          <a:p>
            <a:r>
              <a:rPr lang="ko-KR" altLang="en-US" dirty="0"/>
              <a:t>조회</a:t>
            </a:r>
            <a:r>
              <a:rPr lang="en-US" altLang="ko-KR" dirty="0"/>
              <a:t>, </a:t>
            </a:r>
            <a:r>
              <a:rPr lang="ko-KR" altLang="en-US" dirty="0"/>
              <a:t>검색 불가</a:t>
            </a:r>
            <a:r>
              <a:rPr lang="en-US" altLang="ko-KR" dirty="0"/>
              <a:t>(</a:t>
            </a:r>
            <a:r>
              <a:rPr lang="en-US" altLang="ko-KR" dirty="0" err="1"/>
              <a:t>em.find</a:t>
            </a:r>
            <a:r>
              <a:rPr lang="en-US" altLang="ko-KR" dirty="0"/>
              <a:t>(</a:t>
            </a:r>
            <a:r>
              <a:rPr lang="en-US" altLang="ko-KR" dirty="0" err="1"/>
              <a:t>BaseEntity</a:t>
            </a:r>
            <a:r>
              <a:rPr lang="en-US" altLang="ko-KR" dirty="0"/>
              <a:t>) </a:t>
            </a:r>
            <a:r>
              <a:rPr lang="ko-KR" altLang="en-US" dirty="0"/>
              <a:t>불가</a:t>
            </a:r>
            <a:r>
              <a:rPr lang="en-US" altLang="ko-KR" dirty="0"/>
              <a:t>) • </a:t>
            </a:r>
            <a:r>
              <a:rPr lang="ko-KR" altLang="en-US" dirty="0"/>
              <a:t>직접 생성해서 사용할 일이 없으므로 추상 클래스 권장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주로 등록일</a:t>
            </a:r>
            <a:r>
              <a:rPr lang="en-US" altLang="ko-KR" dirty="0"/>
              <a:t>, </a:t>
            </a:r>
            <a:r>
              <a:rPr lang="ko-KR" altLang="en-US" dirty="0"/>
              <a:t>수정일</a:t>
            </a:r>
            <a:r>
              <a:rPr lang="en-US" altLang="ko-KR" dirty="0"/>
              <a:t>, </a:t>
            </a:r>
            <a:r>
              <a:rPr lang="ko-KR" altLang="en-US" dirty="0"/>
              <a:t>등록자</a:t>
            </a:r>
            <a:r>
              <a:rPr lang="en-US" altLang="ko-KR" dirty="0"/>
              <a:t>, </a:t>
            </a:r>
            <a:r>
              <a:rPr lang="ko-KR" altLang="en-US" dirty="0" err="1"/>
              <a:t>수정자</a:t>
            </a:r>
            <a:r>
              <a:rPr lang="ko-KR" altLang="en-US" dirty="0"/>
              <a:t> 같은 전체 엔티티에서 공통 으로 적용하는 정보를 모을 때 사용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C3561-94E2-48A3-99D9-E716C179751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588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테이블을 생성하는게 아니므로 </a:t>
            </a:r>
            <a:r>
              <a:rPr lang="en-US" altLang="ko-KR" dirty="0"/>
              <a:t>@Entity</a:t>
            </a:r>
            <a:r>
              <a:rPr lang="ko-KR" altLang="en-US" dirty="0"/>
              <a:t>를 사용하지 않고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/>
              <a:t>Abstract </a:t>
            </a:r>
            <a:r>
              <a:rPr lang="ko-KR" altLang="en-US"/>
              <a:t>클래스로 만들어준다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C3561-94E2-48A3-99D9-E716C179751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472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4F27A-5A60-45DB-BAE2-E43934C03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D486E2-A4B8-4CA5-A6C7-9F61EEE94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D2A-A068-4555-972B-0253E1DD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E5FC9F-0484-4249-904D-77453028F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0A03D-3E72-4ED3-B5F7-97F44EE5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619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bg>
      <p:bgPr>
        <a:pattFill prst="smCheck">
          <a:fgClr>
            <a:schemeClr val="accent1"/>
          </a:fgClr>
          <a:bgClr>
            <a:schemeClr val="accent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5E6C3BF-240D-44B2-B6E9-6B8BCA94ED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081DBB-021C-4F6A-8DC0-C83489A6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29AE3C-C68C-4CCE-AFB6-AE7D357C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DA39CC-6014-4EDC-AFF0-C1C9751C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A0D37-F410-422F-A19A-009A10F053B7}"/>
              </a:ext>
            </a:extLst>
          </p:cNvPr>
          <p:cNvSpPr txBox="1"/>
          <p:nvPr userDrawn="1"/>
        </p:nvSpPr>
        <p:spPr>
          <a:xfrm>
            <a:off x="10042252" y="6608485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707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89F6F-3F01-486E-AB7E-0F29456AD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BC465-882C-4451-BC77-583216B48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98F35A-02B4-43A8-BE81-975FE41EA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A3B8EB-EE6B-44B6-87CC-5B7498C52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A86EE5-720E-40FD-A31A-0114545D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97C35F-023D-43DE-996E-2FD59EAE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595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20619-118B-45D6-9B72-88F47E714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25920C-5C6D-4AB3-8C86-13E1AE9F5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DD3FE2-1958-4307-880C-CDA922849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EE45D6-2203-445C-BBFE-4C52A3E0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EEF8E3-E2A6-4D02-B366-428EB14A5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17E2D4-F15E-4CCB-A904-DB5A6A9D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415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DFF4D-74C5-4A8F-A4DB-36EAF1C2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D1AE9C-DA01-4E83-B8FF-E47A497D8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F46F4-AA10-44D9-9744-E571844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19DD27-6563-4F15-9452-E703E972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322FE-9472-4C0B-9661-028898DA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207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2CCF49-B7DF-4858-B1A2-BC17DB5C5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00EFA2-101E-46F3-B311-AF8A705EF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79A93-0FE3-4316-80DE-B2A06D58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D5D3D2-E036-4638-9978-14824ABD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A68F3D-7B74-4736-8957-E7228803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78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07905-A7E4-4B7F-B181-77149C63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0883A1-C37F-44D0-94FC-18F320A6E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7CF9B0-08BD-4BF8-B435-7DAF7FA7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043FBF-9446-4679-8A86-5A09CD8F5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79E10C-700D-4C32-B183-1144091F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786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83F4A-FFCB-49AB-8F19-AB605507A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B75514-8705-48D1-B364-1BED9D613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A5A26-2F64-4F3E-9FAF-4585602C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4FC25E-69E4-492F-BFC9-C294750B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EE24F-192E-4058-A6E2-E8F171BD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11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4F297-8CB3-4FEE-AE9B-928461131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4DC94-2CF2-45A0-BFB9-520DB093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9BF7AE-8437-4CA9-85A9-77DF67B47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E06EFA-029A-49CD-8951-A7F39E00B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BF729C-3ACD-4B96-A5F3-A3779F6B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E25F61-2CE3-468F-A6D6-9A1E8FA95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085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2B6C5-9B8E-4682-B20B-57DC69A8C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322744-C61F-48A7-92BD-1D66E59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9DD622-8543-4682-BA67-5F68A520D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A4398A-6C75-4BEF-B442-F706BB4C5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23B71C-87B3-4475-9B09-33B13E998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8EB855-2A6C-4AB8-8005-EF430414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1B4007-B728-4290-B8F7-49BB76F5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5775B8-4718-4BF9-9829-3C2F4978A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699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4F7C3-0B9F-4630-97EA-A03B6314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1F910E-436D-4AFA-B41C-1D4EDF60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085397-EDF6-4CBE-8969-D58D58B3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46B52C-8241-4B72-A89A-9A2B3A02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57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081DBB-021C-4F6A-8DC0-C83489A6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29AE3C-C68C-4CCE-AFB6-AE7D357C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DA39CC-6014-4EDC-AFF0-C1C9751C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54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bg>
      <p:bgPr>
        <a:pattFill prst="smCheck">
          <a:fgClr>
            <a:schemeClr val="accent1"/>
          </a:fgClr>
          <a:bgClr>
            <a:schemeClr val="accent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081DBB-021C-4F6A-8DC0-C83489A6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29AE3C-C68C-4CCE-AFB6-AE7D357C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DA39CC-6014-4EDC-AFF0-C1C9751C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CD79C4-A7AF-419E-B33F-9C478B23F256}"/>
              </a:ext>
            </a:extLst>
          </p:cNvPr>
          <p:cNvSpPr/>
          <p:nvPr userDrawn="1"/>
        </p:nvSpPr>
        <p:spPr>
          <a:xfrm>
            <a:off x="292100" y="279400"/>
            <a:ext cx="11607800" cy="6311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CF095-D485-4298-AD8D-EEA347EC30EC}"/>
              </a:ext>
            </a:extLst>
          </p:cNvPr>
          <p:cNvSpPr txBox="1"/>
          <p:nvPr userDrawn="1"/>
        </p:nvSpPr>
        <p:spPr>
          <a:xfrm>
            <a:off x="10042252" y="6608485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193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bg>
      <p:bgPr>
        <a:pattFill prst="smCheck">
          <a:fgClr>
            <a:schemeClr val="accent1"/>
          </a:fgClr>
          <a:bgClr>
            <a:schemeClr val="accent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5E6C3BF-240D-44B2-B6E9-6B8BCA94ED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081DBB-021C-4F6A-8DC0-C83489A6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29AE3C-C68C-4CCE-AFB6-AE7D357C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DA39CC-6014-4EDC-AFF0-C1C9751C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CD79C4-A7AF-419E-B33F-9C478B23F256}"/>
              </a:ext>
            </a:extLst>
          </p:cNvPr>
          <p:cNvSpPr/>
          <p:nvPr userDrawn="1"/>
        </p:nvSpPr>
        <p:spPr>
          <a:xfrm>
            <a:off x="292100" y="279400"/>
            <a:ext cx="11607800" cy="6311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A0D37-F410-422F-A19A-009A10F053B7}"/>
              </a:ext>
            </a:extLst>
          </p:cNvPr>
          <p:cNvSpPr txBox="1"/>
          <p:nvPr userDrawn="1"/>
        </p:nvSpPr>
        <p:spPr>
          <a:xfrm>
            <a:off x="10042252" y="6608485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558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19E820-297B-4E7A-AD9E-8634E7EF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ABB5EC-44B3-4634-AAD1-49D244F66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18D3C-048D-4ECB-A1F7-B9AF9E96E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EB1A7-905A-4A11-946A-1796F4F93731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F4397-3775-4DE7-8053-A4FD576F5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1BEC1-B2D2-49D8-9F37-C53D11401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AABD17-8FF2-4B1E-8AE1-272454E79343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03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891E80-0D73-4343-A49A-8D53EA00BA6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65789C-F8F5-48B0-A519-4302CCEE45A4}"/>
              </a:ext>
            </a:extLst>
          </p:cNvPr>
          <p:cNvSpPr txBox="1"/>
          <p:nvPr/>
        </p:nvSpPr>
        <p:spPr>
          <a:xfrm>
            <a:off x="3204030" y="2860656"/>
            <a:ext cx="57839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300" dirty="0">
                <a:solidFill>
                  <a:schemeClr val="bg1"/>
                </a:solidFill>
                <a:latin typeface="+mj-ea"/>
                <a:ea typeface="+mj-ea"/>
              </a:rPr>
              <a:t>Spring </a:t>
            </a:r>
            <a:r>
              <a:rPr lang="ko-KR" altLang="en-US" sz="5400" spc="-300" dirty="0">
                <a:solidFill>
                  <a:schemeClr val="bg1"/>
                </a:solidFill>
                <a:latin typeface="+mj-ea"/>
                <a:ea typeface="+mj-ea"/>
              </a:rPr>
              <a:t>스터디 </a:t>
            </a:r>
            <a:r>
              <a:rPr lang="en-US" altLang="ko-KR" sz="5400" spc="-300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r>
              <a:rPr lang="ko-KR" altLang="en-US" sz="5400" spc="-300" dirty="0">
                <a:solidFill>
                  <a:schemeClr val="bg1"/>
                </a:solidFill>
                <a:latin typeface="+mj-ea"/>
                <a:ea typeface="+mj-ea"/>
              </a:rPr>
              <a:t>주차</a:t>
            </a:r>
            <a:endParaRPr lang="en-US" altLang="ko-KR" sz="54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A4095C8-16CF-48AA-A92D-A36B04583434}"/>
              </a:ext>
            </a:extLst>
          </p:cNvPr>
          <p:cNvCxnSpPr>
            <a:cxnSpLocks/>
          </p:cNvCxnSpPr>
          <p:nvPr/>
        </p:nvCxnSpPr>
        <p:spPr>
          <a:xfrm>
            <a:off x="3680916" y="1452880"/>
            <a:ext cx="4830168" cy="0"/>
          </a:xfrm>
          <a:prstGeom prst="line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CA15024-86C1-4BD1-970F-35A761DF5040}"/>
              </a:ext>
            </a:extLst>
          </p:cNvPr>
          <p:cNvCxnSpPr>
            <a:cxnSpLocks/>
          </p:cNvCxnSpPr>
          <p:nvPr/>
        </p:nvCxnSpPr>
        <p:spPr>
          <a:xfrm>
            <a:off x="3680916" y="5374640"/>
            <a:ext cx="4830168" cy="0"/>
          </a:xfrm>
          <a:prstGeom prst="line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CAA3C9-EEC8-454F-AB0F-AE72A9B951C2}"/>
              </a:ext>
            </a:extLst>
          </p:cNvPr>
          <p:cNvSpPr txBox="1"/>
          <p:nvPr/>
        </p:nvSpPr>
        <p:spPr>
          <a:xfrm>
            <a:off x="5582519" y="4401820"/>
            <a:ext cx="8627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100" spc="-150" dirty="0" err="1">
                <a:solidFill>
                  <a:schemeClr val="bg1"/>
                </a:solidFill>
              </a:rPr>
              <a:t>김어진</a:t>
            </a:r>
            <a:endParaRPr lang="ko-KR" altLang="en-US" sz="2100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630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AB6FE42-22B4-4D1F-ACBD-3C41741BA2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E245B6DF-EF01-4B2D-BFEA-3270D52D4A69}"/>
              </a:ext>
            </a:extLst>
          </p:cNvPr>
          <p:cNvGrpSpPr/>
          <p:nvPr/>
        </p:nvGrpSpPr>
        <p:grpSpPr>
          <a:xfrm>
            <a:off x="-18994" y="0"/>
            <a:ext cx="12210994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FD07B85-CEC0-444A-9D66-60CC6F7908A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70000">
                  <a:srgbClr val="7B33A3">
                    <a:alpha val="80000"/>
                  </a:srgbClr>
                </a:gs>
                <a:gs pos="30000">
                  <a:srgbClr val="8F38A4">
                    <a:alpha val="80000"/>
                  </a:srgbClr>
                </a:gs>
                <a:gs pos="100000">
                  <a:srgbClr val="5429A8">
                    <a:alpha val="90000"/>
                  </a:srgbClr>
                </a:gs>
                <a:gs pos="0">
                  <a:schemeClr val="accent4">
                    <a:lumMod val="60000"/>
                    <a:lumOff val="40000"/>
                    <a:alpha val="9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B31037-AD62-4C58-BC5A-EC45769DF8DF}"/>
                </a:ext>
              </a:extLst>
            </p:cNvPr>
            <p:cNvSpPr txBox="1"/>
            <p:nvPr/>
          </p:nvSpPr>
          <p:spPr>
            <a:xfrm>
              <a:off x="853440" y="3361451"/>
              <a:ext cx="75019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</a:rPr>
                <a:t>Mapped Superclass – </a:t>
              </a:r>
              <a:r>
                <a:rPr lang="ko-KR" altLang="en-US" sz="3600" dirty="0">
                  <a:solidFill>
                    <a:schemeClr val="bg1"/>
                  </a:solidFill>
                </a:rPr>
                <a:t>매핑 정보 상속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C07600A-864A-4F48-BAED-51EBBB55F32A}"/>
                </a:ext>
              </a:extLst>
            </p:cNvPr>
            <p:cNvCxnSpPr>
              <a:cxnSpLocks/>
            </p:cNvCxnSpPr>
            <p:nvPr/>
          </p:nvCxnSpPr>
          <p:spPr>
            <a:xfrm>
              <a:off x="724356" y="2733040"/>
              <a:ext cx="1775004" cy="0"/>
            </a:xfrm>
            <a:prstGeom prst="line">
              <a:avLst/>
            </a:prstGeom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C03B45-C121-4A6F-B8D2-B26CF93E5FC5}"/>
                </a:ext>
              </a:extLst>
            </p:cNvPr>
            <p:cNvSpPr txBox="1"/>
            <p:nvPr/>
          </p:nvSpPr>
          <p:spPr>
            <a:xfrm>
              <a:off x="853440" y="2865120"/>
              <a:ext cx="927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Part 2, 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6611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rgbClr val="6C2FA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27B612-1560-4864-943D-D6CAED3FE88C}"/>
              </a:ext>
            </a:extLst>
          </p:cNvPr>
          <p:cNvSpPr txBox="1"/>
          <p:nvPr/>
        </p:nvSpPr>
        <p:spPr>
          <a:xfrm>
            <a:off x="1278428" y="397679"/>
            <a:ext cx="43091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altLang="ko-KR" sz="3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MappedSuperclass</a:t>
            </a:r>
            <a:endParaRPr lang="ko-KR" altLang="en-US" sz="3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972D70F-0494-4285-BDB7-4D4B6BCA6803}"/>
              </a:ext>
            </a:extLst>
          </p:cNvPr>
          <p:cNvCxnSpPr>
            <a:cxnSpLocks/>
          </p:cNvCxnSpPr>
          <p:nvPr/>
        </p:nvCxnSpPr>
        <p:spPr>
          <a:xfrm>
            <a:off x="1178560" y="1312803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D15B434-17D5-49E1-B252-CD43B6F813AD}"/>
              </a:ext>
            </a:extLst>
          </p:cNvPr>
          <p:cNvSpPr txBox="1"/>
          <p:nvPr/>
        </p:nvSpPr>
        <p:spPr>
          <a:xfrm>
            <a:off x="457200" y="451088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2,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695321B-4406-4286-A162-98582074E521}"/>
              </a:ext>
            </a:extLst>
          </p:cNvPr>
          <p:cNvSpPr/>
          <p:nvPr/>
        </p:nvSpPr>
        <p:spPr>
          <a:xfrm>
            <a:off x="101600" y="91440"/>
            <a:ext cx="113826" cy="11382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CBA9FB5-8306-48C4-A01A-A91E30A7FDF7}"/>
              </a:ext>
            </a:extLst>
          </p:cNvPr>
          <p:cNvSpPr/>
          <p:nvPr/>
        </p:nvSpPr>
        <p:spPr>
          <a:xfrm>
            <a:off x="266184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101C3D1-B8CB-44D8-9D79-ABE39CD6DE5C}"/>
              </a:ext>
            </a:extLst>
          </p:cNvPr>
          <p:cNvSpPr/>
          <p:nvPr/>
        </p:nvSpPr>
        <p:spPr>
          <a:xfrm>
            <a:off x="430767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242419E-201D-4AC6-BD8F-1A7575CA6EF6}"/>
              </a:ext>
            </a:extLst>
          </p:cNvPr>
          <p:cNvSpPr/>
          <p:nvPr/>
        </p:nvSpPr>
        <p:spPr>
          <a:xfrm>
            <a:off x="595351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CAEFFAC-896F-41FD-B474-76CBCF41B80C}"/>
              </a:ext>
            </a:extLst>
          </p:cNvPr>
          <p:cNvSpPr/>
          <p:nvPr/>
        </p:nvSpPr>
        <p:spPr>
          <a:xfrm>
            <a:off x="759934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9E7B65-BF8A-4574-982C-51C365C85D3D}"/>
              </a:ext>
            </a:extLst>
          </p:cNvPr>
          <p:cNvSpPr txBox="1"/>
          <p:nvPr/>
        </p:nvSpPr>
        <p:spPr>
          <a:xfrm>
            <a:off x="3996707" y="4696107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공통 </a:t>
            </a:r>
            <a:r>
              <a:rPr lang="ko-KR" altLang="en-US" dirty="0" err="1"/>
              <a:t>매핑정보가</a:t>
            </a:r>
            <a:r>
              <a:rPr lang="ko-KR" altLang="en-US" dirty="0"/>
              <a:t> 필요할 때 사용</a:t>
            </a:r>
            <a:r>
              <a:rPr lang="en-US" altLang="ko-KR" dirty="0"/>
              <a:t>(id, name)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604F77-8274-48F9-BC23-A374DCF35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824" y="1713818"/>
            <a:ext cx="88963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51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27B612-1560-4864-943D-D6CAED3FE88C}"/>
              </a:ext>
            </a:extLst>
          </p:cNvPr>
          <p:cNvSpPr txBox="1"/>
          <p:nvPr/>
        </p:nvSpPr>
        <p:spPr>
          <a:xfrm>
            <a:off x="1278428" y="397679"/>
            <a:ext cx="43091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altLang="ko-KR" sz="3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MappedSuperclass</a:t>
            </a:r>
            <a:endParaRPr lang="ko-KR" altLang="en-US" sz="3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972D70F-0494-4285-BDB7-4D4B6BCA6803}"/>
              </a:ext>
            </a:extLst>
          </p:cNvPr>
          <p:cNvCxnSpPr>
            <a:cxnSpLocks/>
          </p:cNvCxnSpPr>
          <p:nvPr/>
        </p:nvCxnSpPr>
        <p:spPr>
          <a:xfrm>
            <a:off x="1178560" y="1312803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D15B434-17D5-49E1-B252-CD43B6F813AD}"/>
              </a:ext>
            </a:extLst>
          </p:cNvPr>
          <p:cNvSpPr txBox="1"/>
          <p:nvPr/>
        </p:nvSpPr>
        <p:spPr>
          <a:xfrm>
            <a:off x="457200" y="451088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2,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695321B-4406-4286-A162-98582074E521}"/>
              </a:ext>
            </a:extLst>
          </p:cNvPr>
          <p:cNvSpPr/>
          <p:nvPr/>
        </p:nvSpPr>
        <p:spPr>
          <a:xfrm>
            <a:off x="101600" y="91440"/>
            <a:ext cx="113826" cy="11382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CBA9FB5-8306-48C4-A01A-A91E30A7FDF7}"/>
              </a:ext>
            </a:extLst>
          </p:cNvPr>
          <p:cNvSpPr/>
          <p:nvPr/>
        </p:nvSpPr>
        <p:spPr>
          <a:xfrm>
            <a:off x="266184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101C3D1-B8CB-44D8-9D79-ABE39CD6DE5C}"/>
              </a:ext>
            </a:extLst>
          </p:cNvPr>
          <p:cNvSpPr/>
          <p:nvPr/>
        </p:nvSpPr>
        <p:spPr>
          <a:xfrm>
            <a:off x="430767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242419E-201D-4AC6-BD8F-1A7575CA6EF6}"/>
              </a:ext>
            </a:extLst>
          </p:cNvPr>
          <p:cNvSpPr/>
          <p:nvPr/>
        </p:nvSpPr>
        <p:spPr>
          <a:xfrm>
            <a:off x="595351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CAEFFAC-896F-41FD-B474-76CBCF41B80C}"/>
              </a:ext>
            </a:extLst>
          </p:cNvPr>
          <p:cNvSpPr/>
          <p:nvPr/>
        </p:nvSpPr>
        <p:spPr>
          <a:xfrm>
            <a:off x="759934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F00FAD-28E6-438F-8332-68EE8D9D0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898" y="2100047"/>
            <a:ext cx="5136204" cy="175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92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27B612-1560-4864-943D-D6CAED3FE88C}"/>
              </a:ext>
            </a:extLst>
          </p:cNvPr>
          <p:cNvSpPr txBox="1"/>
          <p:nvPr/>
        </p:nvSpPr>
        <p:spPr>
          <a:xfrm>
            <a:off x="1278428" y="397679"/>
            <a:ext cx="608532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</a:t>
            </a:r>
            <a:r>
              <a:rPr lang="en-US" altLang="ko-KR" sz="3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.java </a:t>
            </a:r>
            <a:r>
              <a:rPr lang="ko-KR" altLang="en-US" sz="3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 테스트 코드 작성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972D70F-0494-4285-BDB7-4D4B6BCA6803}"/>
              </a:ext>
            </a:extLst>
          </p:cNvPr>
          <p:cNvCxnSpPr>
            <a:cxnSpLocks/>
          </p:cNvCxnSpPr>
          <p:nvPr/>
        </p:nvCxnSpPr>
        <p:spPr>
          <a:xfrm>
            <a:off x="1178560" y="1312803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D15B434-17D5-49E1-B252-CD43B6F813AD}"/>
              </a:ext>
            </a:extLst>
          </p:cNvPr>
          <p:cNvSpPr txBox="1"/>
          <p:nvPr/>
        </p:nvSpPr>
        <p:spPr>
          <a:xfrm>
            <a:off x="457200" y="451088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2,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695321B-4406-4286-A162-98582074E521}"/>
              </a:ext>
            </a:extLst>
          </p:cNvPr>
          <p:cNvSpPr/>
          <p:nvPr/>
        </p:nvSpPr>
        <p:spPr>
          <a:xfrm>
            <a:off x="101600" y="91440"/>
            <a:ext cx="113826" cy="11382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CBA9FB5-8306-48C4-A01A-A91E30A7FDF7}"/>
              </a:ext>
            </a:extLst>
          </p:cNvPr>
          <p:cNvSpPr/>
          <p:nvPr/>
        </p:nvSpPr>
        <p:spPr>
          <a:xfrm>
            <a:off x="266184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101C3D1-B8CB-44D8-9D79-ABE39CD6DE5C}"/>
              </a:ext>
            </a:extLst>
          </p:cNvPr>
          <p:cNvSpPr/>
          <p:nvPr/>
        </p:nvSpPr>
        <p:spPr>
          <a:xfrm>
            <a:off x="430767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242419E-201D-4AC6-BD8F-1A7575CA6EF6}"/>
              </a:ext>
            </a:extLst>
          </p:cNvPr>
          <p:cNvSpPr/>
          <p:nvPr/>
        </p:nvSpPr>
        <p:spPr>
          <a:xfrm>
            <a:off x="595351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CAEFFAC-896F-41FD-B474-76CBCF41B80C}"/>
              </a:ext>
            </a:extLst>
          </p:cNvPr>
          <p:cNvSpPr/>
          <p:nvPr/>
        </p:nvSpPr>
        <p:spPr>
          <a:xfrm>
            <a:off x="759934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B4EF42-8A0E-47D9-BEFA-2CF7F42C0230}"/>
              </a:ext>
            </a:extLst>
          </p:cNvPr>
          <p:cNvSpPr txBox="1"/>
          <p:nvPr/>
        </p:nvSpPr>
        <p:spPr>
          <a:xfrm>
            <a:off x="1278428" y="954720"/>
            <a:ext cx="2223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테스트시 사용하는 주요 라이브러리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745B989-B0FE-4E5B-8DE0-BD88A782A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475" y="3109257"/>
            <a:ext cx="45910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88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27B612-1560-4864-943D-D6CAED3FE88C}"/>
              </a:ext>
            </a:extLst>
          </p:cNvPr>
          <p:cNvSpPr txBox="1"/>
          <p:nvPr/>
        </p:nvSpPr>
        <p:spPr>
          <a:xfrm>
            <a:off x="1278428" y="397679"/>
            <a:ext cx="608532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</a:t>
            </a:r>
            <a:r>
              <a:rPr lang="en-US" altLang="ko-KR" sz="3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.java </a:t>
            </a:r>
            <a:r>
              <a:rPr lang="ko-KR" altLang="en-US" sz="3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 테스트 코드 작성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972D70F-0494-4285-BDB7-4D4B6BCA6803}"/>
              </a:ext>
            </a:extLst>
          </p:cNvPr>
          <p:cNvCxnSpPr>
            <a:cxnSpLocks/>
          </p:cNvCxnSpPr>
          <p:nvPr/>
        </p:nvCxnSpPr>
        <p:spPr>
          <a:xfrm>
            <a:off x="1178560" y="1312803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D15B434-17D5-49E1-B252-CD43B6F813AD}"/>
              </a:ext>
            </a:extLst>
          </p:cNvPr>
          <p:cNvSpPr txBox="1"/>
          <p:nvPr/>
        </p:nvSpPr>
        <p:spPr>
          <a:xfrm>
            <a:off x="457200" y="451088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2,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695321B-4406-4286-A162-98582074E521}"/>
              </a:ext>
            </a:extLst>
          </p:cNvPr>
          <p:cNvSpPr/>
          <p:nvPr/>
        </p:nvSpPr>
        <p:spPr>
          <a:xfrm>
            <a:off x="101600" y="91440"/>
            <a:ext cx="113826" cy="11382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CBA9FB5-8306-48C4-A01A-A91E30A7FDF7}"/>
              </a:ext>
            </a:extLst>
          </p:cNvPr>
          <p:cNvSpPr/>
          <p:nvPr/>
        </p:nvSpPr>
        <p:spPr>
          <a:xfrm>
            <a:off x="266184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101C3D1-B8CB-44D8-9D79-ABE39CD6DE5C}"/>
              </a:ext>
            </a:extLst>
          </p:cNvPr>
          <p:cNvSpPr/>
          <p:nvPr/>
        </p:nvSpPr>
        <p:spPr>
          <a:xfrm>
            <a:off x="430767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242419E-201D-4AC6-BD8F-1A7575CA6EF6}"/>
              </a:ext>
            </a:extLst>
          </p:cNvPr>
          <p:cNvSpPr/>
          <p:nvPr/>
        </p:nvSpPr>
        <p:spPr>
          <a:xfrm>
            <a:off x="595351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CAEFFAC-896F-41FD-B474-76CBCF41B80C}"/>
              </a:ext>
            </a:extLst>
          </p:cNvPr>
          <p:cNvSpPr/>
          <p:nvPr/>
        </p:nvSpPr>
        <p:spPr>
          <a:xfrm>
            <a:off x="759934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blog.kakaocdn.net/dn/b5DrLI/btrbe5pNvBG/IkIrwUkv9LH6p9rWlkD8D1/img.png">
            <a:extLst>
              <a:ext uri="{FF2B5EF4-FFF2-40B4-BE49-F238E27FC236}">
                <a16:creationId xmlns:a16="http://schemas.microsoft.com/office/drawing/2014/main" id="{B102787A-77DC-4356-AFB0-F33E9FC61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070" y="2541814"/>
            <a:ext cx="36099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2E6CC7-EB62-4DFB-BE7B-C6991070B4E4}"/>
              </a:ext>
            </a:extLst>
          </p:cNvPr>
          <p:cNvSpPr txBox="1"/>
          <p:nvPr/>
        </p:nvSpPr>
        <p:spPr>
          <a:xfrm>
            <a:off x="1278428" y="954720"/>
            <a:ext cx="2249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테스트시 시작 전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종료 후 실행 함수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052597-244C-4E21-82EB-5B879391A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158" y="2541814"/>
            <a:ext cx="3609974" cy="127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12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27B612-1560-4864-943D-D6CAED3FE88C}"/>
              </a:ext>
            </a:extLst>
          </p:cNvPr>
          <p:cNvSpPr txBox="1"/>
          <p:nvPr/>
        </p:nvSpPr>
        <p:spPr>
          <a:xfrm>
            <a:off x="1278428" y="397679"/>
            <a:ext cx="608532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</a:t>
            </a:r>
            <a:r>
              <a:rPr lang="en-US" altLang="ko-KR" sz="3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.java </a:t>
            </a:r>
            <a:r>
              <a:rPr lang="ko-KR" altLang="en-US" sz="3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 테스트 코드 작성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972D70F-0494-4285-BDB7-4D4B6BCA6803}"/>
              </a:ext>
            </a:extLst>
          </p:cNvPr>
          <p:cNvCxnSpPr>
            <a:cxnSpLocks/>
          </p:cNvCxnSpPr>
          <p:nvPr/>
        </p:nvCxnSpPr>
        <p:spPr>
          <a:xfrm>
            <a:off x="1178560" y="1312803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D15B434-17D5-49E1-B252-CD43B6F813AD}"/>
              </a:ext>
            </a:extLst>
          </p:cNvPr>
          <p:cNvSpPr txBox="1"/>
          <p:nvPr/>
        </p:nvSpPr>
        <p:spPr>
          <a:xfrm>
            <a:off x="457200" y="451088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2,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695321B-4406-4286-A162-98582074E521}"/>
              </a:ext>
            </a:extLst>
          </p:cNvPr>
          <p:cNvSpPr/>
          <p:nvPr/>
        </p:nvSpPr>
        <p:spPr>
          <a:xfrm>
            <a:off x="101600" y="91440"/>
            <a:ext cx="113826" cy="11382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CBA9FB5-8306-48C4-A01A-A91E30A7FDF7}"/>
              </a:ext>
            </a:extLst>
          </p:cNvPr>
          <p:cNvSpPr/>
          <p:nvPr/>
        </p:nvSpPr>
        <p:spPr>
          <a:xfrm>
            <a:off x="266184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101C3D1-B8CB-44D8-9D79-ABE39CD6DE5C}"/>
              </a:ext>
            </a:extLst>
          </p:cNvPr>
          <p:cNvSpPr/>
          <p:nvPr/>
        </p:nvSpPr>
        <p:spPr>
          <a:xfrm>
            <a:off x="430767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242419E-201D-4AC6-BD8F-1A7575CA6EF6}"/>
              </a:ext>
            </a:extLst>
          </p:cNvPr>
          <p:cNvSpPr/>
          <p:nvPr/>
        </p:nvSpPr>
        <p:spPr>
          <a:xfrm>
            <a:off x="595351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CAEFFAC-896F-41FD-B474-76CBCF41B80C}"/>
              </a:ext>
            </a:extLst>
          </p:cNvPr>
          <p:cNvSpPr/>
          <p:nvPr/>
        </p:nvSpPr>
        <p:spPr>
          <a:xfrm>
            <a:off x="759934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B4EF42-8A0E-47D9-BEFA-2CF7F42C0230}"/>
              </a:ext>
            </a:extLst>
          </p:cNvPr>
          <p:cNvSpPr txBox="1"/>
          <p:nvPr/>
        </p:nvSpPr>
        <p:spPr>
          <a:xfrm>
            <a:off x="1278428" y="954720"/>
            <a:ext cx="1159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 함수 작성</a:t>
            </a:r>
          </a:p>
        </p:txBody>
      </p:sp>
      <p:pic>
        <p:nvPicPr>
          <p:cNvPr id="2050" name="Picture 2" descr="https://blog.kakaocdn.net/dn/mF5Tp/btrbhZP9Dir/Z8l1eMNYb7fAmpGAuTBX30/img.png">
            <a:extLst>
              <a:ext uri="{FF2B5EF4-FFF2-40B4-BE49-F238E27FC236}">
                <a16:creationId xmlns:a16="http://schemas.microsoft.com/office/drawing/2014/main" id="{6E12EB29-7E61-4C91-A1E6-EE8E802EB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1773371"/>
            <a:ext cx="6724650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949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98CBA51-7031-442B-904D-53F237C262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ED9BFB-3749-4B35-AB93-3A9B27A49B0A}"/>
              </a:ext>
            </a:extLst>
          </p:cNvPr>
          <p:cNvSpPr txBox="1"/>
          <p:nvPr/>
        </p:nvSpPr>
        <p:spPr>
          <a:xfrm>
            <a:off x="4428719" y="1310640"/>
            <a:ext cx="3334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>
                <a:solidFill>
                  <a:schemeClr val="bg1"/>
                </a:solidFill>
              </a:rPr>
              <a:t>감사합니다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554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65172D1-9ECA-4D3B-9BEE-D5F35604A2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9C8CA37-3149-43CA-999D-095880F2792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gradFill flip="none" rotWithShape="1">
            <a:gsLst>
              <a:gs pos="70000">
                <a:srgbClr val="7B33A3">
                  <a:alpha val="90000"/>
                </a:srgbClr>
              </a:gs>
              <a:gs pos="30000">
                <a:srgbClr val="8F38A4">
                  <a:alpha val="90000"/>
                </a:srgbClr>
              </a:gs>
              <a:gs pos="100000">
                <a:srgbClr val="5429A8">
                  <a:alpha val="90000"/>
                </a:srgbClr>
              </a:gs>
              <a:gs pos="0">
                <a:schemeClr val="accent4">
                  <a:lumMod val="60000"/>
                  <a:lumOff val="40000"/>
                  <a:alpha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4EA87B-C327-4BB1-9676-496BFE224239}"/>
              </a:ext>
            </a:extLst>
          </p:cNvPr>
          <p:cNvCxnSpPr>
            <a:cxnSpLocks/>
          </p:cNvCxnSpPr>
          <p:nvPr/>
        </p:nvCxnSpPr>
        <p:spPr>
          <a:xfrm>
            <a:off x="1265832" y="1696720"/>
            <a:ext cx="4830168" cy="0"/>
          </a:xfrm>
          <a:prstGeom prst="line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1CCC35-2A31-4C29-84D8-A277C0437436}"/>
              </a:ext>
            </a:extLst>
          </p:cNvPr>
          <p:cNvSpPr txBox="1"/>
          <p:nvPr/>
        </p:nvSpPr>
        <p:spPr>
          <a:xfrm>
            <a:off x="1483360" y="944880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0C67960-74AC-45FE-89F0-86A2B85A12D8}"/>
              </a:ext>
            </a:extLst>
          </p:cNvPr>
          <p:cNvGrpSpPr/>
          <p:nvPr/>
        </p:nvGrpSpPr>
        <p:grpSpPr>
          <a:xfrm>
            <a:off x="1483360" y="2397760"/>
            <a:ext cx="2844047" cy="523220"/>
            <a:chOff x="1483360" y="2153920"/>
            <a:chExt cx="2844047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155873-962F-4EBE-B033-FBA02C53F0C1}"/>
                </a:ext>
              </a:extLst>
            </p:cNvPr>
            <p:cNvSpPr txBox="1"/>
            <p:nvPr/>
          </p:nvSpPr>
          <p:spPr>
            <a:xfrm>
              <a:off x="1483360" y="2153920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8F7BA2-8A59-435A-A480-1F114F4F1B22}"/>
                </a:ext>
              </a:extLst>
            </p:cNvPr>
            <p:cNvSpPr txBox="1"/>
            <p:nvPr/>
          </p:nvSpPr>
          <p:spPr>
            <a:xfrm>
              <a:off x="2081279" y="2153920"/>
              <a:ext cx="2246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err="1">
                  <a:solidFill>
                    <a:schemeClr val="bg1"/>
                  </a:solidFill>
                </a:rPr>
                <a:t>상송관계</a:t>
              </a:r>
              <a:r>
                <a:rPr lang="ko-KR" altLang="en-US" sz="2800" dirty="0">
                  <a:solidFill>
                    <a:schemeClr val="bg1"/>
                  </a:solidFill>
                </a:rPr>
                <a:t> 매핑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D24771C-7D03-4537-9658-A4D2346000BC}"/>
              </a:ext>
            </a:extLst>
          </p:cNvPr>
          <p:cNvGrpSpPr/>
          <p:nvPr/>
        </p:nvGrpSpPr>
        <p:grpSpPr>
          <a:xfrm>
            <a:off x="1483360" y="3614450"/>
            <a:ext cx="6487673" cy="523220"/>
            <a:chOff x="1483360" y="2153920"/>
            <a:chExt cx="6487673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0FEF06-AD27-4D4D-B64F-A19A8C7FEEF6}"/>
                </a:ext>
              </a:extLst>
            </p:cNvPr>
            <p:cNvSpPr txBox="1"/>
            <p:nvPr/>
          </p:nvSpPr>
          <p:spPr>
            <a:xfrm>
              <a:off x="1483360" y="2153920"/>
              <a:ext cx="64876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2    Mapped Superclass – </a:t>
              </a:r>
              <a:r>
                <a:rPr lang="ko-KR" altLang="en-US" sz="2800" dirty="0">
                  <a:solidFill>
                    <a:schemeClr val="bg1"/>
                  </a:solidFill>
                </a:rPr>
                <a:t>매핑 정보 상속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F47C62-60B4-4A66-9A04-20B28089E49F}"/>
                </a:ext>
              </a:extLst>
            </p:cNvPr>
            <p:cNvSpPr txBox="1"/>
            <p:nvPr/>
          </p:nvSpPr>
          <p:spPr>
            <a:xfrm>
              <a:off x="2081279" y="2153920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8155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AB6FE42-22B4-4D1F-ACBD-3C41741BA2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E245B6DF-EF01-4B2D-BFEA-3270D52D4A69}"/>
              </a:ext>
            </a:extLst>
          </p:cNvPr>
          <p:cNvGrpSpPr/>
          <p:nvPr/>
        </p:nvGrpSpPr>
        <p:grpSpPr>
          <a:xfrm>
            <a:off x="-9497" y="0"/>
            <a:ext cx="12210994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FD07B85-CEC0-444A-9D66-60CC6F7908A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70000">
                  <a:srgbClr val="7B33A3">
                    <a:alpha val="80000"/>
                  </a:srgbClr>
                </a:gs>
                <a:gs pos="30000">
                  <a:srgbClr val="8F38A4">
                    <a:alpha val="80000"/>
                  </a:srgbClr>
                </a:gs>
                <a:gs pos="100000">
                  <a:srgbClr val="5429A8">
                    <a:alpha val="90000"/>
                  </a:srgbClr>
                </a:gs>
                <a:gs pos="0">
                  <a:schemeClr val="accent4">
                    <a:lumMod val="60000"/>
                    <a:lumOff val="40000"/>
                    <a:alpha val="9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B31037-AD62-4C58-BC5A-EC45769DF8DF}"/>
                </a:ext>
              </a:extLst>
            </p:cNvPr>
            <p:cNvSpPr txBox="1"/>
            <p:nvPr/>
          </p:nvSpPr>
          <p:spPr>
            <a:xfrm>
              <a:off x="853440" y="3361451"/>
              <a:ext cx="28268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solidFill>
                    <a:schemeClr val="bg1"/>
                  </a:solidFill>
                </a:rPr>
                <a:t>상속관계 매핑</a:t>
              </a:r>
              <a:endParaRPr lang="en-US" altLang="ko-KR" sz="3600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C07600A-864A-4F48-BAED-51EBBB55F32A}"/>
                </a:ext>
              </a:extLst>
            </p:cNvPr>
            <p:cNvCxnSpPr>
              <a:cxnSpLocks/>
            </p:cNvCxnSpPr>
            <p:nvPr/>
          </p:nvCxnSpPr>
          <p:spPr>
            <a:xfrm>
              <a:off x="724356" y="2733040"/>
              <a:ext cx="1775004" cy="0"/>
            </a:xfrm>
            <a:prstGeom prst="line">
              <a:avLst/>
            </a:prstGeom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C03B45-C121-4A6F-B8D2-B26CF93E5FC5}"/>
                </a:ext>
              </a:extLst>
            </p:cNvPr>
            <p:cNvSpPr txBox="1"/>
            <p:nvPr/>
          </p:nvSpPr>
          <p:spPr>
            <a:xfrm>
              <a:off x="853440" y="2865120"/>
              <a:ext cx="915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Part 1, 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0475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rgbClr val="6C2FA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4CFDDF3-7195-497B-BAA4-9666E5B0CC42}"/>
              </a:ext>
            </a:extLst>
          </p:cNvPr>
          <p:cNvCxnSpPr>
            <a:cxnSpLocks/>
          </p:cNvCxnSpPr>
          <p:nvPr/>
        </p:nvCxnSpPr>
        <p:spPr>
          <a:xfrm>
            <a:off x="1178560" y="1312803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027B612-1560-4864-943D-D6CAED3FE88C}"/>
              </a:ext>
            </a:extLst>
          </p:cNvPr>
          <p:cNvSpPr txBox="1"/>
          <p:nvPr/>
        </p:nvSpPr>
        <p:spPr>
          <a:xfrm>
            <a:off x="1278428" y="397679"/>
            <a:ext cx="269016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상속관계 매핑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46B9B-0A33-4110-8D17-DD1F3F43B7B9}"/>
              </a:ext>
            </a:extLst>
          </p:cNvPr>
          <p:cNvSpPr txBox="1"/>
          <p:nvPr/>
        </p:nvSpPr>
        <p:spPr>
          <a:xfrm>
            <a:off x="457200" y="451088"/>
            <a:ext cx="629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1,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7EAE7CD-BE1A-47C3-81D1-259322268AC9}"/>
              </a:ext>
            </a:extLst>
          </p:cNvPr>
          <p:cNvSpPr/>
          <p:nvPr/>
        </p:nvSpPr>
        <p:spPr>
          <a:xfrm>
            <a:off x="101600" y="91440"/>
            <a:ext cx="113826" cy="11382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AD16C96-65A1-43FA-9E99-B71922B70110}"/>
              </a:ext>
            </a:extLst>
          </p:cNvPr>
          <p:cNvSpPr/>
          <p:nvPr/>
        </p:nvSpPr>
        <p:spPr>
          <a:xfrm>
            <a:off x="266184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44E438D-C683-461A-8C6C-28097B0AF7CB}"/>
              </a:ext>
            </a:extLst>
          </p:cNvPr>
          <p:cNvSpPr/>
          <p:nvPr/>
        </p:nvSpPr>
        <p:spPr>
          <a:xfrm>
            <a:off x="430767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BA0E0C8-2073-4002-B55A-9F43117FCDFE}"/>
              </a:ext>
            </a:extLst>
          </p:cNvPr>
          <p:cNvSpPr/>
          <p:nvPr/>
        </p:nvSpPr>
        <p:spPr>
          <a:xfrm>
            <a:off x="595351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7D6A6A6-8AC9-4EC4-A994-E8DEF1686A6D}"/>
              </a:ext>
            </a:extLst>
          </p:cNvPr>
          <p:cNvSpPr/>
          <p:nvPr/>
        </p:nvSpPr>
        <p:spPr>
          <a:xfrm>
            <a:off x="759934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68372E-DF02-41C4-A3DB-2F6334E03F55}"/>
              </a:ext>
            </a:extLst>
          </p:cNvPr>
          <p:cNvSpPr txBox="1"/>
          <p:nvPr/>
        </p:nvSpPr>
        <p:spPr>
          <a:xfrm>
            <a:off x="1460121" y="1710867"/>
            <a:ext cx="9271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슈퍼타입  서브 타입 놀리 모델을 실제 물리 모델로 구현하는 방법</a:t>
            </a:r>
            <a:endParaRPr lang="en-US" altLang="ko-KR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E4A040-A2CB-4B7D-91FD-F242193714D4}"/>
              </a:ext>
            </a:extLst>
          </p:cNvPr>
          <p:cNvSpPr txBox="1"/>
          <p:nvPr/>
        </p:nvSpPr>
        <p:spPr>
          <a:xfrm>
            <a:off x="1460121" y="2736502"/>
            <a:ext cx="64116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/>
              <a:t>조인 전략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단일 테이블 전략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구현 클래스마다 테이블 전략</a:t>
            </a:r>
          </a:p>
        </p:txBody>
      </p:sp>
    </p:spTree>
    <p:extLst>
      <p:ext uri="{BB962C8B-B14F-4D97-AF65-F5344CB8AC3E}">
        <p14:creationId xmlns:p14="http://schemas.microsoft.com/office/powerpoint/2010/main" val="721401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4CFDDF3-7195-497B-BAA4-9666E5B0CC42}"/>
              </a:ext>
            </a:extLst>
          </p:cNvPr>
          <p:cNvCxnSpPr>
            <a:cxnSpLocks/>
          </p:cNvCxnSpPr>
          <p:nvPr/>
        </p:nvCxnSpPr>
        <p:spPr>
          <a:xfrm>
            <a:off x="1178560" y="1312803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027B612-1560-4864-943D-D6CAED3FE88C}"/>
              </a:ext>
            </a:extLst>
          </p:cNvPr>
          <p:cNvSpPr txBox="1"/>
          <p:nvPr/>
        </p:nvSpPr>
        <p:spPr>
          <a:xfrm>
            <a:off x="1278428" y="397679"/>
            <a:ext cx="189507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조인 전략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46B9B-0A33-4110-8D17-DD1F3F43B7B9}"/>
              </a:ext>
            </a:extLst>
          </p:cNvPr>
          <p:cNvSpPr txBox="1"/>
          <p:nvPr/>
        </p:nvSpPr>
        <p:spPr>
          <a:xfrm>
            <a:off x="457200" y="451088"/>
            <a:ext cx="629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1,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7EAE7CD-BE1A-47C3-81D1-259322268AC9}"/>
              </a:ext>
            </a:extLst>
          </p:cNvPr>
          <p:cNvSpPr/>
          <p:nvPr/>
        </p:nvSpPr>
        <p:spPr>
          <a:xfrm>
            <a:off x="101600" y="91440"/>
            <a:ext cx="113826" cy="11382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AD16C96-65A1-43FA-9E99-B71922B70110}"/>
              </a:ext>
            </a:extLst>
          </p:cNvPr>
          <p:cNvSpPr/>
          <p:nvPr/>
        </p:nvSpPr>
        <p:spPr>
          <a:xfrm>
            <a:off x="266184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44E438D-C683-461A-8C6C-28097B0AF7CB}"/>
              </a:ext>
            </a:extLst>
          </p:cNvPr>
          <p:cNvSpPr/>
          <p:nvPr/>
        </p:nvSpPr>
        <p:spPr>
          <a:xfrm>
            <a:off x="430767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BA0E0C8-2073-4002-B55A-9F43117FCDFE}"/>
              </a:ext>
            </a:extLst>
          </p:cNvPr>
          <p:cNvSpPr/>
          <p:nvPr/>
        </p:nvSpPr>
        <p:spPr>
          <a:xfrm>
            <a:off x="595351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7D6A6A6-8AC9-4EC4-A994-E8DEF1686A6D}"/>
              </a:ext>
            </a:extLst>
          </p:cNvPr>
          <p:cNvSpPr/>
          <p:nvPr/>
        </p:nvSpPr>
        <p:spPr>
          <a:xfrm>
            <a:off x="759934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55CEFE-E34A-4622-8D6A-B3B373261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539" y="2035629"/>
            <a:ext cx="10128477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65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4CFDDF3-7195-497B-BAA4-9666E5B0CC42}"/>
              </a:ext>
            </a:extLst>
          </p:cNvPr>
          <p:cNvCxnSpPr>
            <a:cxnSpLocks/>
          </p:cNvCxnSpPr>
          <p:nvPr/>
        </p:nvCxnSpPr>
        <p:spPr>
          <a:xfrm>
            <a:off x="1178560" y="1312803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4C46B9B-0A33-4110-8D17-DD1F3F43B7B9}"/>
              </a:ext>
            </a:extLst>
          </p:cNvPr>
          <p:cNvSpPr txBox="1"/>
          <p:nvPr/>
        </p:nvSpPr>
        <p:spPr>
          <a:xfrm>
            <a:off x="457200" y="451088"/>
            <a:ext cx="629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1,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7EAE7CD-BE1A-47C3-81D1-259322268AC9}"/>
              </a:ext>
            </a:extLst>
          </p:cNvPr>
          <p:cNvSpPr/>
          <p:nvPr/>
        </p:nvSpPr>
        <p:spPr>
          <a:xfrm>
            <a:off x="101600" y="91440"/>
            <a:ext cx="113826" cy="11382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AD16C96-65A1-43FA-9E99-B71922B70110}"/>
              </a:ext>
            </a:extLst>
          </p:cNvPr>
          <p:cNvSpPr/>
          <p:nvPr/>
        </p:nvSpPr>
        <p:spPr>
          <a:xfrm>
            <a:off x="266184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44E438D-C683-461A-8C6C-28097B0AF7CB}"/>
              </a:ext>
            </a:extLst>
          </p:cNvPr>
          <p:cNvSpPr/>
          <p:nvPr/>
        </p:nvSpPr>
        <p:spPr>
          <a:xfrm>
            <a:off x="430767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BA0E0C8-2073-4002-B55A-9F43117FCDFE}"/>
              </a:ext>
            </a:extLst>
          </p:cNvPr>
          <p:cNvSpPr/>
          <p:nvPr/>
        </p:nvSpPr>
        <p:spPr>
          <a:xfrm>
            <a:off x="595351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7D6A6A6-8AC9-4EC4-A994-E8DEF1686A6D}"/>
              </a:ext>
            </a:extLst>
          </p:cNvPr>
          <p:cNvSpPr/>
          <p:nvPr/>
        </p:nvSpPr>
        <p:spPr>
          <a:xfrm>
            <a:off x="759934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6CCB9-501C-4732-B359-50A4E61F3195}"/>
              </a:ext>
            </a:extLst>
          </p:cNvPr>
          <p:cNvSpPr txBox="1"/>
          <p:nvPr/>
        </p:nvSpPr>
        <p:spPr>
          <a:xfrm>
            <a:off x="1278428" y="397679"/>
            <a:ext cx="320792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단일 테이블 전략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65C2E6-55E8-416C-A5F7-CE1C6234F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267" y="1994807"/>
            <a:ext cx="100679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37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4CFDDF3-7195-497B-BAA4-9666E5B0CC42}"/>
              </a:ext>
            </a:extLst>
          </p:cNvPr>
          <p:cNvCxnSpPr>
            <a:cxnSpLocks/>
          </p:cNvCxnSpPr>
          <p:nvPr/>
        </p:nvCxnSpPr>
        <p:spPr>
          <a:xfrm>
            <a:off x="1178560" y="1312803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4C46B9B-0A33-4110-8D17-DD1F3F43B7B9}"/>
              </a:ext>
            </a:extLst>
          </p:cNvPr>
          <p:cNvSpPr txBox="1"/>
          <p:nvPr/>
        </p:nvSpPr>
        <p:spPr>
          <a:xfrm>
            <a:off x="457200" y="451088"/>
            <a:ext cx="629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1,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7EAE7CD-BE1A-47C3-81D1-259322268AC9}"/>
              </a:ext>
            </a:extLst>
          </p:cNvPr>
          <p:cNvSpPr/>
          <p:nvPr/>
        </p:nvSpPr>
        <p:spPr>
          <a:xfrm>
            <a:off x="101600" y="91440"/>
            <a:ext cx="113826" cy="11382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AD16C96-65A1-43FA-9E99-B71922B70110}"/>
              </a:ext>
            </a:extLst>
          </p:cNvPr>
          <p:cNvSpPr/>
          <p:nvPr/>
        </p:nvSpPr>
        <p:spPr>
          <a:xfrm>
            <a:off x="266184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44E438D-C683-461A-8C6C-28097B0AF7CB}"/>
              </a:ext>
            </a:extLst>
          </p:cNvPr>
          <p:cNvSpPr/>
          <p:nvPr/>
        </p:nvSpPr>
        <p:spPr>
          <a:xfrm>
            <a:off x="430767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BA0E0C8-2073-4002-B55A-9F43117FCDFE}"/>
              </a:ext>
            </a:extLst>
          </p:cNvPr>
          <p:cNvSpPr/>
          <p:nvPr/>
        </p:nvSpPr>
        <p:spPr>
          <a:xfrm>
            <a:off x="595351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7D6A6A6-8AC9-4EC4-A994-E8DEF1686A6D}"/>
              </a:ext>
            </a:extLst>
          </p:cNvPr>
          <p:cNvSpPr/>
          <p:nvPr/>
        </p:nvSpPr>
        <p:spPr>
          <a:xfrm>
            <a:off x="759934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D6AB3E-7A36-4AD2-B639-DC080C469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38" y="2148228"/>
            <a:ext cx="10597523" cy="28809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18F736D-04B7-4F6B-8438-0DBB762AC410}"/>
              </a:ext>
            </a:extLst>
          </p:cNvPr>
          <p:cNvSpPr txBox="1"/>
          <p:nvPr/>
        </p:nvSpPr>
        <p:spPr>
          <a:xfrm>
            <a:off x="1278428" y="397679"/>
            <a:ext cx="531587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클래스마다 테이블 전략</a:t>
            </a:r>
          </a:p>
        </p:txBody>
      </p:sp>
    </p:spTree>
    <p:extLst>
      <p:ext uri="{BB962C8B-B14F-4D97-AF65-F5344CB8AC3E}">
        <p14:creationId xmlns:p14="http://schemas.microsoft.com/office/powerpoint/2010/main" val="517119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4CFDDF3-7195-497B-BAA4-9666E5B0CC42}"/>
              </a:ext>
            </a:extLst>
          </p:cNvPr>
          <p:cNvCxnSpPr>
            <a:cxnSpLocks/>
          </p:cNvCxnSpPr>
          <p:nvPr/>
        </p:nvCxnSpPr>
        <p:spPr>
          <a:xfrm>
            <a:off x="1178560" y="1312803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4C46B9B-0A33-4110-8D17-DD1F3F43B7B9}"/>
              </a:ext>
            </a:extLst>
          </p:cNvPr>
          <p:cNvSpPr txBox="1"/>
          <p:nvPr/>
        </p:nvSpPr>
        <p:spPr>
          <a:xfrm>
            <a:off x="457200" y="451088"/>
            <a:ext cx="629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1,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7EAE7CD-BE1A-47C3-81D1-259322268AC9}"/>
              </a:ext>
            </a:extLst>
          </p:cNvPr>
          <p:cNvSpPr/>
          <p:nvPr/>
        </p:nvSpPr>
        <p:spPr>
          <a:xfrm>
            <a:off x="101600" y="91440"/>
            <a:ext cx="113826" cy="11382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AD16C96-65A1-43FA-9E99-B71922B70110}"/>
              </a:ext>
            </a:extLst>
          </p:cNvPr>
          <p:cNvSpPr/>
          <p:nvPr/>
        </p:nvSpPr>
        <p:spPr>
          <a:xfrm>
            <a:off x="266184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44E438D-C683-461A-8C6C-28097B0AF7CB}"/>
              </a:ext>
            </a:extLst>
          </p:cNvPr>
          <p:cNvSpPr/>
          <p:nvPr/>
        </p:nvSpPr>
        <p:spPr>
          <a:xfrm>
            <a:off x="430767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BA0E0C8-2073-4002-B55A-9F43117FCDFE}"/>
              </a:ext>
            </a:extLst>
          </p:cNvPr>
          <p:cNvSpPr/>
          <p:nvPr/>
        </p:nvSpPr>
        <p:spPr>
          <a:xfrm>
            <a:off x="595351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7D6A6A6-8AC9-4EC4-A994-E8DEF1686A6D}"/>
              </a:ext>
            </a:extLst>
          </p:cNvPr>
          <p:cNvSpPr/>
          <p:nvPr/>
        </p:nvSpPr>
        <p:spPr>
          <a:xfrm>
            <a:off x="759934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8F736D-04B7-4F6B-8438-0DBB762AC410}"/>
              </a:ext>
            </a:extLst>
          </p:cNvPr>
          <p:cNvSpPr txBox="1"/>
          <p:nvPr/>
        </p:nvSpPr>
        <p:spPr>
          <a:xfrm>
            <a:off x="1278428" y="397679"/>
            <a:ext cx="801373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altLang="ko-KR" sz="3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DiscriminatorColumn</a:t>
            </a:r>
            <a:r>
              <a:rPr lang="en-US" altLang="ko-KR" sz="3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(name=“DTYPE”)</a:t>
            </a:r>
            <a:endParaRPr lang="ko-KR" altLang="en-US" sz="3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B22C2B-A94F-46F9-9C88-CCF868F7B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539" y="2129533"/>
            <a:ext cx="6670288" cy="36519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E700F89-9BA7-49EE-B087-8961A0C29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378" y="2129533"/>
            <a:ext cx="3651979" cy="365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94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4CFDDF3-7195-497B-BAA4-9666E5B0CC42}"/>
              </a:ext>
            </a:extLst>
          </p:cNvPr>
          <p:cNvCxnSpPr>
            <a:cxnSpLocks/>
          </p:cNvCxnSpPr>
          <p:nvPr/>
        </p:nvCxnSpPr>
        <p:spPr>
          <a:xfrm>
            <a:off x="1178560" y="1312803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4C46B9B-0A33-4110-8D17-DD1F3F43B7B9}"/>
              </a:ext>
            </a:extLst>
          </p:cNvPr>
          <p:cNvSpPr txBox="1"/>
          <p:nvPr/>
        </p:nvSpPr>
        <p:spPr>
          <a:xfrm>
            <a:off x="457200" y="451088"/>
            <a:ext cx="629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1,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7EAE7CD-BE1A-47C3-81D1-259322268AC9}"/>
              </a:ext>
            </a:extLst>
          </p:cNvPr>
          <p:cNvSpPr/>
          <p:nvPr/>
        </p:nvSpPr>
        <p:spPr>
          <a:xfrm>
            <a:off x="101600" y="91440"/>
            <a:ext cx="113826" cy="11382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AD16C96-65A1-43FA-9E99-B71922B70110}"/>
              </a:ext>
            </a:extLst>
          </p:cNvPr>
          <p:cNvSpPr/>
          <p:nvPr/>
        </p:nvSpPr>
        <p:spPr>
          <a:xfrm>
            <a:off x="266184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44E438D-C683-461A-8C6C-28097B0AF7CB}"/>
              </a:ext>
            </a:extLst>
          </p:cNvPr>
          <p:cNvSpPr/>
          <p:nvPr/>
        </p:nvSpPr>
        <p:spPr>
          <a:xfrm>
            <a:off x="430767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BA0E0C8-2073-4002-B55A-9F43117FCDFE}"/>
              </a:ext>
            </a:extLst>
          </p:cNvPr>
          <p:cNvSpPr/>
          <p:nvPr/>
        </p:nvSpPr>
        <p:spPr>
          <a:xfrm>
            <a:off x="595351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7D6A6A6-8AC9-4EC4-A994-E8DEF1686A6D}"/>
              </a:ext>
            </a:extLst>
          </p:cNvPr>
          <p:cNvSpPr/>
          <p:nvPr/>
        </p:nvSpPr>
        <p:spPr>
          <a:xfrm>
            <a:off x="759934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8F736D-04B7-4F6B-8438-0DBB762AC410}"/>
              </a:ext>
            </a:extLst>
          </p:cNvPr>
          <p:cNvSpPr txBox="1"/>
          <p:nvPr/>
        </p:nvSpPr>
        <p:spPr>
          <a:xfrm>
            <a:off x="1278428" y="397679"/>
            <a:ext cx="574388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altLang="ko-KR" sz="3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DiscriminatorValue</a:t>
            </a:r>
            <a:r>
              <a:rPr lang="en-US" altLang="ko-KR" sz="3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(“XXX”)</a:t>
            </a:r>
            <a:endParaRPr lang="ko-KR" altLang="en-US" sz="3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306A88-6CAE-4B11-B73E-6FE153D74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560" y="2510290"/>
            <a:ext cx="5958236" cy="18374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1AE3F3-C2EB-48B9-A826-EC21A55E7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3401" y="2262187"/>
            <a:ext cx="23336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98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615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8C66C8"/>
      </a:accent1>
      <a:accent2>
        <a:srgbClr val="F7A2E1"/>
      </a:accent2>
      <a:accent3>
        <a:srgbClr val="B85CEF"/>
      </a:accent3>
      <a:accent4>
        <a:srgbClr val="6F16B5"/>
      </a:accent4>
      <a:accent5>
        <a:srgbClr val="96008C"/>
      </a:accent5>
      <a:accent6>
        <a:srgbClr val="3949A0"/>
      </a:accent6>
      <a:hlink>
        <a:srgbClr val="3F3F3F"/>
      </a:hlink>
      <a:folHlink>
        <a:srgbClr val="3F3F3F"/>
      </a:folHlink>
    </a:clrScheme>
    <a:fontScheme name="200615">
      <a:majorFont>
        <a:latin typeface="Arial Nova"/>
        <a:ea typeface="나눔스퀘어 Extra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435</Words>
  <Application>Microsoft Office PowerPoint</Application>
  <PresentationFormat>와이드스크린</PresentationFormat>
  <Paragraphs>104</Paragraphs>
  <Slides>16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나눔스퀘어 ExtraBold</vt:lpstr>
      <vt:lpstr>나눔스퀘어 Light</vt:lpstr>
      <vt:lpstr>맑은 고딕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김어진</cp:lastModifiedBy>
  <cp:revision>46</cp:revision>
  <dcterms:created xsi:type="dcterms:W3CDTF">2020-06-08T02:16:33Z</dcterms:created>
  <dcterms:modified xsi:type="dcterms:W3CDTF">2021-09-05T04:15:42Z</dcterms:modified>
</cp:coreProperties>
</file>