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5" r:id="rId4"/>
    <p:sldId id="276" r:id="rId5"/>
    <p:sldId id="280" r:id="rId6"/>
    <p:sldId id="282" r:id="rId7"/>
    <p:sldId id="279" r:id="rId8"/>
    <p:sldId id="277" r:id="rId9"/>
    <p:sldId id="271" r:id="rId10"/>
    <p:sldId id="283" r:id="rId11"/>
    <p:sldId id="284" r:id="rId12"/>
    <p:sldId id="266" r:id="rId13"/>
    <p:sldId id="259" r:id="rId14"/>
    <p:sldId id="273" r:id="rId15"/>
    <p:sldId id="2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6:24:1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0 0,0 0 0,0 0 0,0 0 0,0 1 0,-1-1 0,1 0 0,0 1 0,-1 0 0,1-1 0,-1 1 0,2 2 0,1 1 0,16 20 0,26 44 0,-11-13 0,48 81 0,-67-110 0,22 45 0,-30-52 0,1-2 0,1 1 0,1-1 0,0-1 0,28 32 0,-36-45 0,1 1 0,-1 0 0,0-1 0,0 2 0,0-1 0,-1 0 0,0 0 0,0 1 0,0-1 0,1 10 0,-2-9 0,0 0 0,1 0 0,0 0 0,0-1 0,1 1 0,-1-1 0,1 0 0,5 8 0,-8-13 0,1 1 0,-1-1 0,0 1 0,1-1 0,-1 1 0,0-1 0,1 0 0,-1 1 0,0-1 0,1 0 0,-1 1 0,1-1 0,-1 0 0,0 1 0,1-1 0,-1 0 0,1 0 0,-1 0 0,1 1 0,-1-1 0,1 0 0,-1 0 0,1 0 0,-1 0 0,1 0 0,0 0 0,-1 0 0,1 0 0,-1 0 0,1 0 0,0-1 0,8-14 0,-3-24 0,-5-40 0,3-30 0,-2 96 0,0 0 0,1 0 0,1 0 0,0 1 0,0-1 0,9-16 0,1-1 0,12-35 0,-20 45 0,1 1 0,2 0 0,-1 0 0,2 1 0,21-31 0,-27 45-170,0-1-1,-1-1 0,1 1 1,-1 0-1,-1-1 0,1 0 1,2-8-1,-1-4-6655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6:24:2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24575,'1'7'0,"0"1"0,0-1 0,1 0 0,0 1 0,0-1 0,6 12 0,5 17 0,73 320 0,-78-334 0,14 33 0,-15-41 0,-1 0 0,-1 0 0,0 1 0,-1 0 0,0 0 0,1 17 0,-4-25 0,0 0 0,0 0 0,0 1 0,1-1 0,3 8 0,-5-14 0,0-1 0,1 1 0,-1 0 0,1 0 0,-1 0 0,1 0 0,-1-1 0,1 1 0,0 0 0,-1 0 0,1-1 0,0 1 0,0-1 0,-1 1 0,1-1 0,0 1 0,0-1 0,0 1 0,1 0 0,-1-1 0,1 0 0,-1 0 0,0-1 0,0 1 0,0 0 0,1 0 0,-1-1 0,0 1 0,0-1 0,0 1 0,0-1 0,0 1 0,0-1 0,0 0 0,0 0 0,0 1 0,0-1 0,0 0 0,0 0 0,1-1 0,13-17 0,-1-1 0,0 0 0,-2-1 0,0 0 0,13-34 0,-4 9 0,-1 1 0,-13 28 0,1-1 0,14-22 0,39-78-1365,-49 101-5461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0T16:24:4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24575,'882'0'0,"-862"1"0,-1 1 0,35 8 0,-33-6 0,1 0 0,23 1 0,519-3 0,-272-5 0,-215 3-1365,-55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3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4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04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6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3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1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5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686816" y="2767280"/>
            <a:ext cx="55467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디지털 트윈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849161-DC9F-855D-AA0D-D60E10DB2496}"/>
              </a:ext>
            </a:extLst>
          </p:cNvPr>
          <p:cNvSpPr txBox="1"/>
          <p:nvPr/>
        </p:nvSpPr>
        <p:spPr>
          <a:xfrm>
            <a:off x="870129" y="4090719"/>
            <a:ext cx="611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주차 </a:t>
            </a:r>
            <a:r>
              <a:rPr lang="en-US" altLang="ko-KR" dirty="0">
                <a:solidFill>
                  <a:schemeClr val="bg1"/>
                </a:solidFill>
              </a:rPr>
              <a:t>IT </a:t>
            </a:r>
            <a:r>
              <a:rPr lang="ko-KR" altLang="en-US" dirty="0">
                <a:solidFill>
                  <a:schemeClr val="bg1"/>
                </a:solidFill>
              </a:rPr>
              <a:t>이슈 </a:t>
            </a:r>
            <a:r>
              <a:rPr lang="en-US" altLang="ko-KR" dirty="0">
                <a:solidFill>
                  <a:schemeClr val="bg1"/>
                </a:solidFill>
              </a:rPr>
              <a:t>_ </a:t>
            </a:r>
            <a:r>
              <a:rPr lang="ko-KR" altLang="en-US" dirty="0" err="1">
                <a:solidFill>
                  <a:schemeClr val="bg1"/>
                </a:solidFill>
              </a:rPr>
              <a:t>김인서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박정우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유재원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이다은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조용헌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F4D5C-F942-11CC-D447-8DE89AAC7A6D}"/>
              </a:ext>
            </a:extLst>
          </p:cNvPr>
          <p:cNvSpPr txBox="1"/>
          <p:nvPr/>
        </p:nvSpPr>
        <p:spPr>
          <a:xfrm>
            <a:off x="10340056" y="6348628"/>
            <a:ext cx="173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2023.01.13. </a:t>
            </a:r>
            <a:r>
              <a:rPr lang="ko-KR" altLang="en-US" sz="1200" dirty="0">
                <a:solidFill>
                  <a:schemeClr val="bg1"/>
                </a:solidFill>
              </a:rPr>
              <a:t>금</a:t>
            </a:r>
          </a:p>
        </p:txBody>
      </p: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참고자료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계층도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C0C1BE-822C-A787-0441-34A58040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80" y="966131"/>
            <a:ext cx="7674839" cy="57302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2109CA5-5E6B-6493-5519-184418A569BD}"/>
              </a:ext>
            </a:extLst>
          </p:cNvPr>
          <p:cNvSpPr/>
          <p:nvPr/>
        </p:nvSpPr>
        <p:spPr>
          <a:xfrm>
            <a:off x="9955763" y="6494108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3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2422CF-CFC3-796C-FC39-C26B9ED51A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E95CC-12E6-C0F0-2E9C-93DD5EBE0850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10BF-1B11-89F0-7005-33A8AB2CCECF}"/>
              </a:ext>
            </a:extLst>
          </p:cNvPr>
          <p:cNvSpPr txBox="1"/>
          <p:nvPr/>
        </p:nvSpPr>
        <p:spPr>
          <a:xfrm>
            <a:off x="2787804" y="3044278"/>
            <a:ext cx="6566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</a:rPr>
              <a:t>채용 공고로 기술 엿보기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카카오 </a:t>
            </a: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모빌리티의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채용 공고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6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CF8A90-B63D-DA3C-A6E1-77C323A4383E}"/>
              </a:ext>
            </a:extLst>
          </p:cNvPr>
          <p:cNvSpPr txBox="1"/>
          <p:nvPr/>
        </p:nvSpPr>
        <p:spPr>
          <a:xfrm>
            <a:off x="7193180" y="5072749"/>
            <a:ext cx="379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디지털 트윈 제작</a:t>
            </a:r>
            <a:endParaRPr lang="en-US" altLang="ko-KR" b="1" dirty="0"/>
          </a:p>
          <a:p>
            <a:pPr algn="ctr"/>
            <a:r>
              <a:rPr lang="ko-KR" altLang="en-US" b="1" dirty="0"/>
              <a:t>파이프라인의 데이터 변환 알고리즘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49696A2-1017-8BB4-6526-3ECC1A29C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886"/>
          <a:stretch/>
        </p:blipFill>
        <p:spPr bwMode="auto">
          <a:xfrm>
            <a:off x="1077614" y="1622770"/>
            <a:ext cx="4167505" cy="1783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DC1F64-7274-9085-1ADE-6B34F1690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29" b="20511"/>
          <a:stretch/>
        </p:blipFill>
        <p:spPr bwMode="auto">
          <a:xfrm>
            <a:off x="1077614" y="3429000"/>
            <a:ext cx="4166870" cy="1158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4F3D5-CAEC-4D6A-17DC-8C56A6864B1E}"/>
              </a:ext>
            </a:extLst>
          </p:cNvPr>
          <p:cNvSpPr txBox="1"/>
          <p:nvPr/>
        </p:nvSpPr>
        <p:spPr>
          <a:xfrm>
            <a:off x="1735875" y="5253132"/>
            <a:ext cx="2579425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DB </a:t>
            </a:r>
            <a:r>
              <a:rPr lang="ko-KR" altLang="en-US" b="1" dirty="0"/>
              <a:t>제작 역량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A09A44B-B923-24BF-6B7F-7636376A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66" y="1462085"/>
            <a:ext cx="4693920" cy="34124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015E2-7B73-ABC0-2C46-357898CEE8B3}"/>
              </a:ext>
            </a:extLst>
          </p:cNvPr>
          <p:cNvSpPr/>
          <p:nvPr/>
        </p:nvSpPr>
        <p:spPr>
          <a:xfrm>
            <a:off x="9955763" y="6494108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6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698D1-AC2B-CEAB-F54A-380C941BE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77B08C-719C-E261-6030-1403A831A13C}"/>
              </a:ext>
            </a:extLst>
          </p:cNvPr>
          <p:cNvSpPr/>
          <p:nvPr/>
        </p:nvSpPr>
        <p:spPr>
          <a:xfrm>
            <a:off x="-1212" y="3617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B98E-E542-236B-E31A-60FC80800223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4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92AEF-1BB4-51E1-AE7C-37CE647536EE}"/>
              </a:ext>
            </a:extLst>
          </p:cNvPr>
          <p:cNvSpPr txBox="1"/>
          <p:nvPr/>
        </p:nvSpPr>
        <p:spPr>
          <a:xfrm>
            <a:off x="2787805" y="3044278"/>
            <a:ext cx="46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</a:rPr>
              <a:t>전망과 마무리</a:t>
            </a:r>
          </a:p>
        </p:txBody>
      </p:sp>
    </p:spTree>
    <p:extLst>
      <p:ext uri="{BB962C8B-B14F-4D97-AF65-F5344CB8AC3E}">
        <p14:creationId xmlns:p14="http://schemas.microsoft.com/office/powerpoint/2010/main" val="184672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전망 및 마무리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4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4434A72-99D0-EEFF-A0DA-487A2B6E0DBB}"/>
              </a:ext>
            </a:extLst>
          </p:cNvPr>
          <p:cNvSpPr/>
          <p:nvPr/>
        </p:nvSpPr>
        <p:spPr>
          <a:xfrm>
            <a:off x="103860" y="1438336"/>
            <a:ext cx="3867740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B5803744-11D8-B50B-CAF7-88F6420748C5}"/>
              </a:ext>
            </a:extLst>
          </p:cNvPr>
          <p:cNvSpPr/>
          <p:nvPr/>
        </p:nvSpPr>
        <p:spPr>
          <a:xfrm rot="5400000" flipV="1">
            <a:off x="1930006" y="108321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26A202-16E9-28B6-D5D5-3413AA76C0ED}"/>
              </a:ext>
            </a:extLst>
          </p:cNvPr>
          <p:cNvSpPr txBox="1"/>
          <p:nvPr/>
        </p:nvSpPr>
        <p:spPr>
          <a:xfrm>
            <a:off x="933212" y="205465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글로벌 시장조사업체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F8676B-60A1-7789-471F-8945C6175961}"/>
              </a:ext>
            </a:extLst>
          </p:cNvPr>
          <p:cNvSpPr txBox="1"/>
          <p:nvPr/>
        </p:nvSpPr>
        <p:spPr>
          <a:xfrm>
            <a:off x="6946736" y="507264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마켓 앤 </a:t>
            </a:r>
            <a:r>
              <a:rPr lang="ko-KR" altLang="en-US" dirty="0" err="1"/>
              <a:t>마켓스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6B5BB9-72EA-1379-8F1E-6EF4252D92A6}"/>
              </a:ext>
            </a:extLst>
          </p:cNvPr>
          <p:cNvGrpSpPr/>
          <p:nvPr/>
        </p:nvGrpSpPr>
        <p:grpSpPr>
          <a:xfrm>
            <a:off x="514350" y="2993720"/>
            <a:ext cx="3933825" cy="1399868"/>
            <a:chOff x="514350" y="2993720"/>
            <a:chExt cx="3933825" cy="1399868"/>
          </a:xfrm>
        </p:grpSpPr>
        <p:sp>
          <p:nvSpPr>
            <p:cNvPr id="38" name="오각형 3">
              <a:extLst>
                <a:ext uri="{FF2B5EF4-FFF2-40B4-BE49-F238E27FC236}">
                  <a16:creationId xmlns:a16="http://schemas.microsoft.com/office/drawing/2014/main" id="{A2CF9C23-9162-302E-80E1-CE4F4AFADDD2}"/>
                </a:ext>
              </a:extLst>
            </p:cNvPr>
            <p:cNvSpPr/>
            <p:nvPr/>
          </p:nvSpPr>
          <p:spPr>
            <a:xfrm>
              <a:off x="514350" y="2993720"/>
              <a:ext cx="3933825" cy="139986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0D24C4-C18B-2C0B-1B25-CE605852BD04}"/>
                </a:ext>
              </a:extLst>
            </p:cNvPr>
            <p:cNvSpPr txBox="1"/>
            <p:nvPr/>
          </p:nvSpPr>
          <p:spPr>
            <a:xfrm>
              <a:off x="582531" y="3462821"/>
              <a:ext cx="3389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년 연속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대 전략 기술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F948FF-EE05-3304-AF9E-7482F73C4E32}"/>
              </a:ext>
            </a:extLst>
          </p:cNvPr>
          <p:cNvGrpSpPr/>
          <p:nvPr/>
        </p:nvGrpSpPr>
        <p:grpSpPr>
          <a:xfrm>
            <a:off x="4129087" y="3031337"/>
            <a:ext cx="3933825" cy="1399868"/>
            <a:chOff x="4129087" y="2993720"/>
            <a:chExt cx="3933825" cy="1399868"/>
          </a:xfrm>
        </p:grpSpPr>
        <p:sp>
          <p:nvSpPr>
            <p:cNvPr id="37" name="갈매기형 수장 4">
              <a:extLst>
                <a:ext uri="{FF2B5EF4-FFF2-40B4-BE49-F238E27FC236}">
                  <a16:creationId xmlns:a16="http://schemas.microsoft.com/office/drawing/2014/main" id="{DCC2866F-2DE9-D284-8E0D-6073E0008D0F}"/>
                </a:ext>
              </a:extLst>
            </p:cNvPr>
            <p:cNvSpPr/>
            <p:nvPr/>
          </p:nvSpPr>
          <p:spPr>
            <a:xfrm>
              <a:off x="4129087" y="2993720"/>
              <a:ext cx="3933825" cy="1399868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B88513-81E4-5AF4-ACB5-1D91A7F86BDF}"/>
                </a:ext>
              </a:extLst>
            </p:cNvPr>
            <p:cNvSpPr txBox="1"/>
            <p:nvPr/>
          </p:nvSpPr>
          <p:spPr>
            <a:xfrm>
              <a:off x="4858665" y="3505908"/>
              <a:ext cx="29258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약 </a:t>
              </a:r>
              <a:r>
                <a:rPr lang="en-US" altLang="ko-KR" sz="2400" dirty="0">
                  <a:solidFill>
                    <a:schemeClr val="bg1"/>
                  </a:solidFill>
                </a:rPr>
                <a:t>3</a:t>
              </a:r>
              <a:r>
                <a:rPr lang="ko-KR" altLang="en-US" sz="2400" dirty="0">
                  <a:solidFill>
                    <a:schemeClr val="bg1"/>
                  </a:solidFill>
                </a:rPr>
                <a:t>조 </a:t>
              </a:r>
              <a:r>
                <a:rPr lang="en-US" altLang="ko-KR" sz="2400" dirty="0">
                  <a:solidFill>
                    <a:schemeClr val="bg1"/>
                  </a:solidFill>
                </a:rPr>
                <a:t>5</a:t>
              </a:r>
              <a:r>
                <a:rPr lang="ko-KR" altLang="en-US" sz="2400" dirty="0">
                  <a:solidFill>
                    <a:schemeClr val="bg1"/>
                  </a:solidFill>
                </a:rPr>
                <a:t>천억 원 규모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1915FF-B8BD-9E50-C182-B737BA631939}"/>
              </a:ext>
            </a:extLst>
          </p:cNvPr>
          <p:cNvGrpSpPr/>
          <p:nvPr/>
        </p:nvGrpSpPr>
        <p:grpSpPr>
          <a:xfrm>
            <a:off x="7743824" y="2993720"/>
            <a:ext cx="4235973" cy="1399868"/>
            <a:chOff x="7743824" y="2993720"/>
            <a:chExt cx="4235973" cy="1399868"/>
          </a:xfrm>
        </p:grpSpPr>
        <p:sp>
          <p:nvSpPr>
            <p:cNvPr id="36" name="갈매기형 수장 5">
              <a:extLst>
                <a:ext uri="{FF2B5EF4-FFF2-40B4-BE49-F238E27FC236}">
                  <a16:creationId xmlns:a16="http://schemas.microsoft.com/office/drawing/2014/main" id="{0E07B844-C096-51A3-0FAD-C00D33167A73}"/>
                </a:ext>
              </a:extLst>
            </p:cNvPr>
            <p:cNvSpPr/>
            <p:nvPr/>
          </p:nvSpPr>
          <p:spPr>
            <a:xfrm>
              <a:off x="7743824" y="2993720"/>
              <a:ext cx="4235973" cy="1399868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F9D709-E2F8-737C-8E47-BB2A4FB20C83}"/>
                </a:ext>
              </a:extLst>
            </p:cNvPr>
            <p:cNvSpPr txBox="1"/>
            <p:nvPr/>
          </p:nvSpPr>
          <p:spPr>
            <a:xfrm>
              <a:off x="8425297" y="3500439"/>
              <a:ext cx="3308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연평균 </a:t>
              </a:r>
              <a:r>
                <a:rPr lang="en-US" altLang="ko-KR" sz="2400" dirty="0">
                  <a:solidFill>
                    <a:schemeClr val="bg1"/>
                  </a:solidFill>
                </a:rPr>
                <a:t>57.6% </a:t>
              </a:r>
              <a:r>
                <a:rPr lang="ko-KR" altLang="en-US" sz="2400" dirty="0">
                  <a:solidFill>
                    <a:schemeClr val="bg1"/>
                  </a:solidFill>
                </a:rPr>
                <a:t>성장 전망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8ACE00-C8C3-1E2B-E555-198E3406C8C6}"/>
              </a:ext>
            </a:extLst>
          </p:cNvPr>
          <p:cNvSpPr/>
          <p:nvPr/>
        </p:nvSpPr>
        <p:spPr>
          <a:xfrm>
            <a:off x="9955763" y="6494108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3D46AE5A-45DF-B73D-6D3A-EC5472E03222}"/>
              </a:ext>
            </a:extLst>
          </p:cNvPr>
          <p:cNvSpPr/>
          <p:nvPr/>
        </p:nvSpPr>
        <p:spPr>
          <a:xfrm rot="16200000">
            <a:off x="7590803" y="1114138"/>
            <a:ext cx="259743" cy="721476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40" grpId="0" animBg="1"/>
      <p:bldP spid="42" grpId="0"/>
      <p:bldP spid="44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62406" y="1871175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378792" y="187047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디지털 트윈의   정의  및  사례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19124" y="30420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378792" y="3041351"/>
            <a:ext cx="3272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디지털 트윈   </a:t>
            </a:r>
            <a:r>
              <a:rPr lang="en-US" altLang="ko-KR" sz="2400" spc="-300" dirty="0"/>
              <a:t>vs   </a:t>
            </a:r>
            <a:r>
              <a:rPr lang="ko-KR" altLang="en-US" sz="2400" spc="-300" dirty="0"/>
              <a:t>시뮬레이션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09506" y="421292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378792" y="4212226"/>
            <a:ext cx="29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채용공고로 기술 엿보기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04698" y="5383800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378792" y="5383101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전망과 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07A9AE-462E-CFBB-091B-4537C237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4055-1EB4-4696-4B0E-7A39B0791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65EEC-08D3-0912-69A9-18612002919B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040DA-A862-FA15-1BE8-0698FA3F1E2A}"/>
              </a:ext>
            </a:extLst>
          </p:cNvPr>
          <p:cNvSpPr txBox="1"/>
          <p:nvPr/>
        </p:nvSpPr>
        <p:spPr>
          <a:xfrm>
            <a:off x="2787805" y="3044278"/>
            <a:ext cx="6888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</a:rPr>
              <a:t>디지털트윈의</a:t>
            </a:r>
            <a:r>
              <a:rPr lang="ko-KR" altLang="en-US" sz="4400" b="1" dirty="0">
                <a:solidFill>
                  <a:schemeClr val="bg1"/>
                </a:solidFill>
              </a:rPr>
              <a:t> 정의 및 사례</a:t>
            </a:r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디지털트윈의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 정의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66634" y="3750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0924-4818-4712-415A-E82893DAF5FB}"/>
              </a:ext>
            </a:extLst>
          </p:cNvPr>
          <p:cNvSpPr txBox="1"/>
          <p:nvPr/>
        </p:nvSpPr>
        <p:spPr>
          <a:xfrm>
            <a:off x="3690022" y="1342068"/>
            <a:ext cx="4696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/>
              <a:t>Digital Twin</a:t>
            </a:r>
            <a:endParaRPr lang="ko-KR" altLang="en-US" sz="7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621C4-50A1-E0A1-9B0A-B13057CA015D}"/>
              </a:ext>
            </a:extLst>
          </p:cNvPr>
          <p:cNvSpPr txBox="1"/>
          <p:nvPr/>
        </p:nvSpPr>
        <p:spPr>
          <a:xfrm>
            <a:off x="508800" y="2542397"/>
            <a:ext cx="106949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현실 세계에서 취득한 정보를 바탕으로</a:t>
            </a:r>
            <a:r>
              <a:rPr lang="en-US" altLang="ko-KR" sz="2000" dirty="0"/>
              <a:t>,  </a:t>
            </a:r>
            <a:r>
              <a:rPr lang="ko-KR" altLang="en-US" sz="2000" dirty="0"/>
              <a:t>디지털 공간에 현실 속 사물의 쌍둥이 생성</a:t>
            </a:r>
            <a:r>
              <a:rPr lang="en-US" altLang="ko-KR" sz="2000" dirty="0"/>
              <a:t>.</a:t>
            </a:r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2000" dirty="0"/>
              <a:t>시뮬레이션 후</a:t>
            </a:r>
            <a:r>
              <a:rPr lang="en-US" altLang="ko-KR" sz="2000" dirty="0"/>
              <a:t>, </a:t>
            </a:r>
            <a:r>
              <a:rPr lang="ko-KR" altLang="en-US" sz="2000" dirty="0"/>
              <a:t>결과 미리 예측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C42A6189-1455-DA23-634F-250F77E68404}"/>
              </a:ext>
            </a:extLst>
          </p:cNvPr>
          <p:cNvSpPr/>
          <p:nvPr/>
        </p:nvSpPr>
        <p:spPr>
          <a:xfrm>
            <a:off x="566634" y="1584841"/>
            <a:ext cx="10837824" cy="2047639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9F4B186-10D9-3B96-91A8-49FD8E5B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77" y="3632480"/>
            <a:ext cx="5233418" cy="294070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692F55-DF72-2D99-F1E4-465183167BCE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9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디지털 트윈의 사례들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A483D4-9FB1-CAB5-7EB7-353B8EFBBEB8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8FA388-C653-7026-C6ED-024F9CCE507E}"/>
              </a:ext>
            </a:extLst>
          </p:cNvPr>
          <p:cNvSpPr>
            <a:spLocks/>
          </p:cNvSpPr>
          <p:nvPr/>
        </p:nvSpPr>
        <p:spPr>
          <a:xfrm>
            <a:off x="1075155" y="5645999"/>
            <a:ext cx="9975647" cy="725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90EE4A-DAFD-5B6F-6808-94012E4F8DA1}"/>
              </a:ext>
            </a:extLst>
          </p:cNvPr>
          <p:cNvSpPr>
            <a:spLocks/>
          </p:cNvSpPr>
          <p:nvPr/>
        </p:nvSpPr>
        <p:spPr>
          <a:xfrm>
            <a:off x="1072042" y="1404261"/>
            <a:ext cx="5040000" cy="226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CF7D2B05-2B67-A4EA-B01A-D96FB2CDDE64}"/>
              </a:ext>
            </a:extLst>
          </p:cNvPr>
          <p:cNvSpPr>
            <a:spLocks/>
          </p:cNvSpPr>
          <p:nvPr/>
        </p:nvSpPr>
        <p:spPr>
          <a:xfrm>
            <a:off x="6118268" y="1404261"/>
            <a:ext cx="50400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590FD-3061-82B0-A741-FFFB164A5724}"/>
              </a:ext>
            </a:extLst>
          </p:cNvPr>
          <p:cNvSpPr txBox="1"/>
          <p:nvPr/>
        </p:nvSpPr>
        <p:spPr>
          <a:xfrm>
            <a:off x="6286128" y="3125371"/>
            <a:ext cx="89555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accent3">
                    <a:lumMod val="50000"/>
                  </a:schemeClr>
                </a:solidFill>
              </a:rPr>
              <a:t>해외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2E425C-79FA-307F-1B0A-11A7B03F443A}"/>
              </a:ext>
            </a:extLst>
          </p:cNvPr>
          <p:cNvSpPr txBox="1"/>
          <p:nvPr/>
        </p:nvSpPr>
        <p:spPr>
          <a:xfrm>
            <a:off x="7961332" y="1657892"/>
            <a:ext cx="308947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싱가포르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‘</a:t>
            </a:r>
            <a:r>
              <a:rPr lang="ko-KR" altLang="en-US" spc="-150" dirty="0" err="1">
                <a:solidFill>
                  <a:schemeClr val="bg1"/>
                </a:solidFill>
                <a:latin typeface="+mn-ea"/>
              </a:rPr>
              <a:t>버추얼</a:t>
            </a: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 싱가포르 프로젝트</a:t>
            </a: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＇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026E16C-27F5-BDDC-1DE7-4DF9278BE220}"/>
              </a:ext>
            </a:extLst>
          </p:cNvPr>
          <p:cNvSpPr txBox="1"/>
          <p:nvPr/>
        </p:nvSpPr>
        <p:spPr>
          <a:xfrm>
            <a:off x="1346704" y="1636103"/>
            <a:ext cx="3613676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부산의 자갈치 시장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가상화  </a:t>
            </a:r>
            <a:r>
              <a:rPr lang="en-US" altLang="ko-KR" spc="-150" dirty="0">
                <a:latin typeface="+mn-ea"/>
              </a:rPr>
              <a:t>-&gt;  </a:t>
            </a:r>
            <a:r>
              <a:rPr lang="ko-KR" altLang="en-US" spc="-150" dirty="0">
                <a:latin typeface="+mn-ea"/>
              </a:rPr>
              <a:t>안전관리 플랫폼 개발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수질 관리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탈출 경로 유도 등</a:t>
            </a:r>
            <a:endParaRPr lang="en-US" altLang="ko-KR" spc="-15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latin typeface="+mn-ea"/>
              </a:rPr>
              <a:t>사고 대응 시간  ↓</a:t>
            </a:r>
            <a:endParaRPr lang="en-US" altLang="ko-KR" spc="-150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C379D66-742F-F616-C9A4-B5C150473A02}"/>
              </a:ext>
            </a:extLst>
          </p:cNvPr>
          <p:cNvSpPr txBox="1"/>
          <p:nvPr/>
        </p:nvSpPr>
        <p:spPr>
          <a:xfrm>
            <a:off x="4966605" y="3125371"/>
            <a:ext cx="95258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accent3">
                    <a:lumMod val="50000"/>
                  </a:schemeClr>
                </a:solidFill>
              </a:rPr>
              <a:t>국내</a:t>
            </a:r>
          </a:p>
        </p:txBody>
      </p:sp>
      <p:pic>
        <p:nvPicPr>
          <p:cNvPr id="229" name="그림 228" descr="Virtual Singapore – Building a 3D-Empowered Smart Nation - Geospatial World">
            <a:extLst>
              <a:ext uri="{FF2B5EF4-FFF2-40B4-BE49-F238E27FC236}">
                <a16:creationId xmlns:a16="http://schemas.microsoft.com/office/drawing/2014/main" id="{9E973F34-F8A4-F801-C255-46BD568C6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72" y="2564962"/>
            <a:ext cx="4536767" cy="251352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3C2C3BE8-48EB-DB76-8D98-BEA15FB28C5B}"/>
              </a:ext>
            </a:extLst>
          </p:cNvPr>
          <p:cNvSpPr txBox="1"/>
          <p:nvPr/>
        </p:nvSpPr>
        <p:spPr>
          <a:xfrm>
            <a:off x="1346704" y="5776558"/>
            <a:ext cx="9417549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150" dirty="0">
                <a:latin typeface="+mn-ea"/>
              </a:rPr>
              <a:t>데이터 </a:t>
            </a:r>
            <a:r>
              <a:rPr lang="en-US" altLang="ko-KR" spc="-150" dirty="0">
                <a:latin typeface="+mn-ea"/>
              </a:rPr>
              <a:t>+ </a:t>
            </a:r>
            <a:r>
              <a:rPr lang="ko-KR" altLang="en-US" spc="-150" dirty="0">
                <a:latin typeface="+mn-ea"/>
              </a:rPr>
              <a:t>정보  </a:t>
            </a:r>
            <a:r>
              <a:rPr lang="en-US" altLang="ko-KR" spc="-150" dirty="0">
                <a:latin typeface="+mn-ea"/>
              </a:rPr>
              <a:t>→  </a:t>
            </a:r>
            <a:r>
              <a:rPr lang="ko-KR" altLang="en-US" spc="-150" dirty="0">
                <a:latin typeface="+mn-ea"/>
              </a:rPr>
              <a:t>과거 이해 </a:t>
            </a:r>
            <a:r>
              <a:rPr lang="en-US" altLang="ko-KR" spc="-150" dirty="0">
                <a:latin typeface="+mn-ea"/>
              </a:rPr>
              <a:t>+ </a:t>
            </a:r>
            <a:r>
              <a:rPr lang="ko-KR" altLang="en-US" spc="-150" dirty="0">
                <a:latin typeface="+mn-ea"/>
              </a:rPr>
              <a:t>미래 예측</a:t>
            </a:r>
            <a:endParaRPr lang="en-US" altLang="ko-KR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71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24" grpId="0" animBg="1"/>
      <p:bldP spid="225" grpId="0" animBg="1"/>
      <p:bldP spid="226" grpId="0"/>
      <p:bldP spid="227" grpId="0"/>
      <p:bldP spid="228" grpId="0" animBg="1"/>
      <p:bldP spid="2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2BEE53-4B61-DAB6-9DBA-F9786089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804E4-E7F3-922A-81AC-F4DDF8567DE5}"/>
              </a:ext>
            </a:extLst>
          </p:cNvPr>
          <p:cNvSpPr txBox="1"/>
          <p:nvPr/>
        </p:nvSpPr>
        <p:spPr>
          <a:xfrm>
            <a:off x="799170" y="3044279"/>
            <a:ext cx="1988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Part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1C1D6-65FC-68C4-066D-56830194DDBD}"/>
              </a:ext>
            </a:extLst>
          </p:cNvPr>
          <p:cNvSpPr txBox="1"/>
          <p:nvPr/>
        </p:nvSpPr>
        <p:spPr>
          <a:xfrm>
            <a:off x="2787804" y="3044278"/>
            <a:ext cx="6949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</a:rPr>
              <a:t>디지털트윈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vs </a:t>
            </a:r>
            <a:r>
              <a:rPr lang="ko-KR" altLang="en-US" sz="4400" b="1" dirty="0">
                <a:solidFill>
                  <a:schemeClr val="bg1"/>
                </a:solidFill>
              </a:rPr>
              <a:t>시뮬레이션</a:t>
            </a:r>
          </a:p>
          <a:p>
            <a:pPr algn="ctr"/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0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7" y="375058"/>
            <a:ext cx="69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D4627-6370-E1CB-E716-5966FDA358F8}"/>
              </a:ext>
            </a:extLst>
          </p:cNvPr>
          <p:cNvSpPr txBox="1"/>
          <p:nvPr/>
        </p:nvSpPr>
        <p:spPr>
          <a:xfrm flipH="1">
            <a:off x="1286606" y="5582957"/>
            <a:ext cx="955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300" dirty="0"/>
              <a:t>디지털 트윈이란</a:t>
            </a:r>
            <a:r>
              <a:rPr lang="en-US" altLang="ko-KR" sz="2400" b="1" spc="-300" dirty="0"/>
              <a:t> </a:t>
            </a:r>
            <a:r>
              <a:rPr lang="ko-KR" altLang="en-US" sz="2400" b="1" spc="-300" dirty="0"/>
              <a:t>현실 세계  속 물체</a:t>
            </a:r>
            <a:r>
              <a:rPr lang="en-US" altLang="ko-KR" sz="2400" b="1" spc="-300" dirty="0"/>
              <a:t>, </a:t>
            </a:r>
            <a:r>
              <a:rPr lang="ko-KR" altLang="en-US" sz="2400" b="1" spc="-300" dirty="0"/>
              <a:t>상황을 시뮬레이션 하는 행위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CF1F45-2F87-6B16-9601-F9B37A86B0AC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사람이(가) 표시된 사진&#10;&#10;자동 생성된 설명">
            <a:extLst>
              <a:ext uri="{FF2B5EF4-FFF2-40B4-BE49-F238E27FC236}">
                <a16:creationId xmlns:a16="http://schemas.microsoft.com/office/drawing/2014/main" id="{AE535517-6D05-98CF-57FB-61E7C361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90" y="775168"/>
            <a:ext cx="9557019" cy="43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339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디지털트윈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vs 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시뮬레이션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92378" y="375058"/>
            <a:ext cx="69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6572516" y="3429000"/>
            <a:ext cx="5075199" cy="272881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07FB8CD-4C19-E913-3368-BADA2E48B288}"/>
              </a:ext>
            </a:extLst>
          </p:cNvPr>
          <p:cNvSpPr/>
          <p:nvPr/>
        </p:nvSpPr>
        <p:spPr>
          <a:xfrm>
            <a:off x="939491" y="1784194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EF132F-0A13-877D-41E7-9EE1892E7329}"/>
              </a:ext>
            </a:extLst>
          </p:cNvPr>
          <p:cNvSpPr/>
          <p:nvPr/>
        </p:nvSpPr>
        <p:spPr>
          <a:xfrm>
            <a:off x="928698" y="4241928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E07C80-DD29-1F7D-E62C-FE2895B7A14F}"/>
              </a:ext>
            </a:extLst>
          </p:cNvPr>
          <p:cNvSpPr/>
          <p:nvPr/>
        </p:nvSpPr>
        <p:spPr>
          <a:xfrm>
            <a:off x="7909699" y="3642280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76415-B3A7-7EE2-1282-B9809D71AC03}"/>
              </a:ext>
            </a:extLst>
          </p:cNvPr>
          <p:cNvSpPr txBox="1"/>
          <p:nvPr/>
        </p:nvSpPr>
        <p:spPr>
          <a:xfrm>
            <a:off x="8438718" y="37140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디지털 트윈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>
            <a:cxnSpLocks/>
          </p:cNvCxnSpPr>
          <p:nvPr/>
        </p:nvCxnSpPr>
        <p:spPr>
          <a:xfrm flipV="1">
            <a:off x="4267659" y="2101901"/>
            <a:ext cx="1739995" cy="127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FF1BADC-F138-F4AC-3635-FBC1AE1DBA55}"/>
              </a:ext>
            </a:extLst>
          </p:cNvPr>
          <p:cNvGrpSpPr/>
          <p:nvPr/>
        </p:nvGrpSpPr>
        <p:grpSpPr>
          <a:xfrm>
            <a:off x="544285" y="2101901"/>
            <a:ext cx="3399391" cy="3255339"/>
            <a:chOff x="660738" y="68103"/>
            <a:chExt cx="1494752" cy="149479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D149DB1-444C-03F4-1589-91C9E97C3A1F}"/>
                </a:ext>
              </a:extLst>
            </p:cNvPr>
            <p:cNvSpPr/>
            <p:nvPr/>
          </p:nvSpPr>
          <p:spPr>
            <a:xfrm>
              <a:off x="660738" y="68103"/>
              <a:ext cx="1494752" cy="149479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타원 4">
              <a:extLst>
                <a:ext uri="{FF2B5EF4-FFF2-40B4-BE49-F238E27FC236}">
                  <a16:creationId xmlns:a16="http://schemas.microsoft.com/office/drawing/2014/main" id="{C7795F1F-FF1A-7B2A-A3B7-2F562C90AAE7}"/>
                </a:ext>
              </a:extLst>
            </p:cNvPr>
            <p:cNvSpPr txBox="1"/>
            <p:nvPr/>
          </p:nvSpPr>
          <p:spPr>
            <a:xfrm>
              <a:off x="879639" y="287010"/>
              <a:ext cx="1051994" cy="1180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2400" b="1" kern="1200" dirty="0"/>
                <a:t>시뮬레이션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758F8E-FA72-F06F-3B5A-98608BDBCD04}"/>
              </a:ext>
            </a:extLst>
          </p:cNvPr>
          <p:cNvGrpSpPr/>
          <p:nvPr/>
        </p:nvGrpSpPr>
        <p:grpSpPr>
          <a:xfrm>
            <a:off x="1029385" y="2475049"/>
            <a:ext cx="1007962" cy="953951"/>
            <a:chOff x="746720" y="386674"/>
            <a:chExt cx="473650" cy="451770"/>
          </a:xfrm>
          <a:solidFill>
            <a:schemeClr val="bg2">
              <a:lumMod val="75000"/>
            </a:schemeClr>
          </a:solidFill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B80439-70CA-85BD-6D99-298055652E26}"/>
                </a:ext>
              </a:extLst>
            </p:cNvPr>
            <p:cNvSpPr/>
            <p:nvPr/>
          </p:nvSpPr>
          <p:spPr>
            <a:xfrm>
              <a:off x="746720" y="386674"/>
              <a:ext cx="473650" cy="45177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타원 4">
              <a:extLst>
                <a:ext uri="{FF2B5EF4-FFF2-40B4-BE49-F238E27FC236}">
                  <a16:creationId xmlns:a16="http://schemas.microsoft.com/office/drawing/2014/main" id="{EC2E7ED4-3A53-8765-BC07-4AA5E1CE3EBF}"/>
                </a:ext>
              </a:extLst>
            </p:cNvPr>
            <p:cNvSpPr txBox="1"/>
            <p:nvPr/>
          </p:nvSpPr>
          <p:spPr>
            <a:xfrm>
              <a:off x="811066" y="494025"/>
              <a:ext cx="328199" cy="28767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266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500" b="1" kern="1200" dirty="0"/>
                <a:t>디지털 트</a:t>
              </a:r>
              <a:r>
                <a:rPr lang="ko-KR" altLang="en-US" sz="1500" kern="1200" dirty="0"/>
                <a:t>윈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C18841-B75C-C863-A702-FB0F45FEF852}"/>
              </a:ext>
            </a:extLst>
          </p:cNvPr>
          <p:cNvCxnSpPr>
            <a:cxnSpLocks/>
          </p:cNvCxnSpPr>
          <p:nvPr/>
        </p:nvCxnSpPr>
        <p:spPr>
          <a:xfrm>
            <a:off x="4267659" y="3848880"/>
            <a:ext cx="1828341" cy="83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7C8F0F-328A-B910-C5D4-76979AD37C00}"/>
              </a:ext>
            </a:extLst>
          </p:cNvPr>
          <p:cNvSpPr txBox="1"/>
          <p:nvPr/>
        </p:nvSpPr>
        <p:spPr>
          <a:xfrm>
            <a:off x="6716894" y="4433544"/>
            <a:ext cx="507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객체 센서 </a:t>
            </a:r>
            <a:r>
              <a:rPr lang="en-US" altLang="ko-KR" dirty="0"/>
              <a:t>-&gt; </a:t>
            </a:r>
            <a:r>
              <a:rPr lang="ko-KR" altLang="en-US" dirty="0"/>
              <a:t>시스템 프로세서 </a:t>
            </a:r>
            <a:r>
              <a:rPr lang="en-US" altLang="ko-KR" dirty="0"/>
              <a:t>: </a:t>
            </a:r>
            <a:r>
              <a:rPr lang="ko-KR" altLang="en-US" dirty="0"/>
              <a:t>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 </a:t>
            </a:r>
            <a:r>
              <a:rPr lang="en-US" altLang="ko-KR" dirty="0"/>
              <a:t>+ </a:t>
            </a:r>
            <a:r>
              <a:rPr lang="ko-KR" altLang="en-US" dirty="0"/>
              <a:t>기본 소스 객체와 공유</a:t>
            </a: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→ </a:t>
            </a:r>
            <a:r>
              <a:rPr lang="ko-KR" altLang="en-US" dirty="0"/>
              <a:t>양방향 정보 흐름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BB62CFC-28AF-E4B3-F6DE-0AD187327080}"/>
              </a:ext>
            </a:extLst>
          </p:cNvPr>
          <p:cNvSpPr/>
          <p:nvPr/>
        </p:nvSpPr>
        <p:spPr>
          <a:xfrm>
            <a:off x="6578525" y="814865"/>
            <a:ext cx="3245005" cy="19764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932719-E12A-2399-BEAB-519889C02664}"/>
              </a:ext>
            </a:extLst>
          </p:cNvPr>
          <p:cNvSpPr/>
          <p:nvPr/>
        </p:nvSpPr>
        <p:spPr>
          <a:xfrm>
            <a:off x="6996363" y="910952"/>
            <a:ext cx="2495085" cy="5018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99853A-80D8-80BD-562E-CD7A16439575}"/>
              </a:ext>
            </a:extLst>
          </p:cNvPr>
          <p:cNvSpPr txBox="1"/>
          <p:nvPr/>
        </p:nvSpPr>
        <p:spPr>
          <a:xfrm>
            <a:off x="7574491" y="97161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시뮬레이션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8BD9D-997E-4D28-009E-861DF66435DC}"/>
              </a:ext>
            </a:extLst>
          </p:cNvPr>
          <p:cNvSpPr txBox="1"/>
          <p:nvPr/>
        </p:nvSpPr>
        <p:spPr>
          <a:xfrm>
            <a:off x="6803859" y="1623221"/>
            <a:ext cx="248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데이터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 </a:t>
            </a:r>
            <a:r>
              <a:rPr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 구현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FB02C2-849F-CD16-1284-4018D8C94B5A}"/>
              </a:ext>
            </a:extLst>
          </p:cNvPr>
          <p:cNvSpPr/>
          <p:nvPr/>
        </p:nvSpPr>
        <p:spPr>
          <a:xfrm>
            <a:off x="9955763" y="649410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7" grpId="0"/>
      <p:bldP spid="31" grpId="0"/>
      <p:bldP spid="32" grpId="0" animBg="1"/>
      <p:bldP spid="33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212034-7648-D998-6D9B-D1E28162D069}"/>
              </a:ext>
            </a:extLst>
          </p:cNvPr>
          <p:cNvSpPr/>
          <p:nvPr/>
        </p:nvSpPr>
        <p:spPr>
          <a:xfrm>
            <a:off x="9955763" y="6479116"/>
            <a:ext cx="2236237" cy="3638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디지털 트윈의 속성 표현 과정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원리</a:t>
            </a:r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6EAA12E-ECAB-7F11-AD10-21ECA8351226}"/>
              </a:ext>
            </a:extLst>
          </p:cNvPr>
          <p:cNvSpPr txBox="1"/>
          <p:nvPr/>
        </p:nvSpPr>
        <p:spPr>
          <a:xfrm>
            <a:off x="9226170" y="231899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A7B2AE5-7D30-CF73-42F8-B874FB227ECB}"/>
              </a:ext>
            </a:extLst>
          </p:cNvPr>
          <p:cNvSpPr txBox="1"/>
          <p:nvPr/>
        </p:nvSpPr>
        <p:spPr>
          <a:xfrm rot="5400000">
            <a:off x="9256218" y="41067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D5AD1F-9CFA-C929-5006-43C12A542A4D}"/>
              </a:ext>
            </a:extLst>
          </p:cNvPr>
          <p:cNvGrpSpPr/>
          <p:nvPr/>
        </p:nvGrpSpPr>
        <p:grpSpPr>
          <a:xfrm>
            <a:off x="8410343" y="4502425"/>
            <a:ext cx="2041454" cy="2171180"/>
            <a:chOff x="8410343" y="4502425"/>
            <a:chExt cx="2041454" cy="217118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56E320D2-6CF7-6819-4E39-17B2B9EAC5E9}"/>
                </a:ext>
              </a:extLst>
            </p:cNvPr>
            <p:cNvSpPr/>
            <p:nvPr/>
          </p:nvSpPr>
          <p:spPr>
            <a:xfrm>
              <a:off x="8410346" y="4502425"/>
              <a:ext cx="2041451" cy="2171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646960E-6432-41CE-8F0E-633C05CF442A}"/>
                </a:ext>
              </a:extLst>
            </p:cNvPr>
            <p:cNvSpPr/>
            <p:nvPr/>
          </p:nvSpPr>
          <p:spPr>
            <a:xfrm>
              <a:off x="8410343" y="4502425"/>
              <a:ext cx="2041451" cy="5186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AEE94E1-7ECD-7E8E-B184-DB6633C8453B}"/>
                </a:ext>
              </a:extLst>
            </p:cNvPr>
            <p:cNvSpPr txBox="1"/>
            <p:nvPr/>
          </p:nvSpPr>
          <p:spPr>
            <a:xfrm>
              <a:off x="9067064" y="4612487"/>
              <a:ext cx="768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3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77A00BE-0148-2590-3FB0-94CE3BC750C4}"/>
                </a:ext>
              </a:extLst>
            </p:cNvPr>
            <p:cNvSpPr txBox="1"/>
            <p:nvPr/>
          </p:nvSpPr>
          <p:spPr>
            <a:xfrm>
              <a:off x="8589622" y="5290721"/>
              <a:ext cx="1682895" cy="850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현실유사성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지적재산권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소유권    표시 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9E3A833-0475-A36A-7463-5280E5C06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5" b="10049"/>
          <a:stretch/>
        </p:blipFill>
        <p:spPr>
          <a:xfrm>
            <a:off x="0" y="2182491"/>
            <a:ext cx="6812478" cy="36304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BBA3D68-4767-A54C-7708-650FDDAE055A}"/>
                  </a:ext>
                </a:extLst>
              </p14:cNvPr>
              <p14:cNvContentPartPr/>
              <p14:nvPr/>
            </p14:nvContentPartPr>
            <p14:xfrm>
              <a:off x="1642048" y="3638961"/>
              <a:ext cx="224280" cy="246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BBA3D68-4767-A54C-7708-650FDDAE05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048" y="3629961"/>
                <a:ext cx="2419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4F2EE1E-FF68-3871-C870-11F535F6331F}"/>
                  </a:ext>
                </a:extLst>
              </p14:cNvPr>
              <p14:cNvContentPartPr/>
              <p14:nvPr/>
            </p14:nvContentPartPr>
            <p14:xfrm>
              <a:off x="5224768" y="3890601"/>
              <a:ext cx="171000" cy="2581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4F2EE1E-FF68-3871-C870-11F535F633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6128" y="3881961"/>
                <a:ext cx="1886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8D05584-8FBF-2762-B519-7EB3A2143E04}"/>
                  </a:ext>
                </a:extLst>
              </p14:cNvPr>
              <p14:cNvContentPartPr/>
              <p14:nvPr/>
            </p14:nvContentPartPr>
            <p14:xfrm>
              <a:off x="3237568" y="4189401"/>
              <a:ext cx="727200" cy="104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8D05584-8FBF-2762-B519-7EB3A2143E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8928" y="4180761"/>
                <a:ext cx="7448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0649F6CF-A997-7D35-1B41-F0404ACAA77D}"/>
              </a:ext>
            </a:extLst>
          </p:cNvPr>
          <p:cNvGrpSpPr/>
          <p:nvPr/>
        </p:nvGrpSpPr>
        <p:grpSpPr>
          <a:xfrm>
            <a:off x="9779648" y="631792"/>
            <a:ext cx="2041453" cy="3508788"/>
            <a:chOff x="9779648" y="631792"/>
            <a:chExt cx="2041453" cy="3508788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0FAB6FC5-EC2F-D1EC-DD06-0B98B07DC59E}"/>
                </a:ext>
              </a:extLst>
            </p:cNvPr>
            <p:cNvSpPr/>
            <p:nvPr/>
          </p:nvSpPr>
          <p:spPr>
            <a:xfrm>
              <a:off x="9779650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D4A9F311-8096-9FD0-6498-94D50549966A}"/>
                </a:ext>
              </a:extLst>
            </p:cNvPr>
            <p:cNvSpPr/>
            <p:nvPr/>
          </p:nvSpPr>
          <p:spPr>
            <a:xfrm>
              <a:off x="9779649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B201F6B-3FD5-88A5-F7F9-64F72411D1B5}"/>
                </a:ext>
              </a:extLst>
            </p:cNvPr>
            <p:cNvSpPr txBox="1"/>
            <p:nvPr/>
          </p:nvSpPr>
          <p:spPr>
            <a:xfrm>
              <a:off x="10423988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6EEF8CA-FD93-FEFC-4981-1D912F6C52D4}"/>
                </a:ext>
              </a:extLst>
            </p:cNvPr>
            <p:cNvSpPr txBox="1"/>
            <p:nvPr/>
          </p:nvSpPr>
          <p:spPr>
            <a:xfrm>
              <a:off x="9949375" y="1868474"/>
              <a:ext cx="1682895" cy="136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서로 다른 논리적 객체 간의 상호작용 확인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 큰 단위 만드는 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 도입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933B80-67FB-D5AA-B6E8-0737291493A4}"/>
                </a:ext>
              </a:extLst>
            </p:cNvPr>
            <p:cNvSpPr/>
            <p:nvPr/>
          </p:nvSpPr>
          <p:spPr>
            <a:xfrm>
              <a:off x="9779649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AC048D-B527-BD23-310E-91A91CFC4951}"/>
                </a:ext>
              </a:extLst>
            </p:cNvPr>
            <p:cNvSpPr/>
            <p:nvPr/>
          </p:nvSpPr>
          <p:spPr>
            <a:xfrm>
              <a:off x="9779648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32F50E-CFC5-106D-6AE8-21BB483C1C2D}"/>
                </a:ext>
              </a:extLst>
            </p:cNvPr>
            <p:cNvSpPr txBox="1"/>
            <p:nvPr/>
          </p:nvSpPr>
          <p:spPr>
            <a:xfrm>
              <a:off x="10423987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F945AA-C508-FB18-7188-BEB29F97BB8C}"/>
                </a:ext>
              </a:extLst>
            </p:cNvPr>
            <p:cNvSpPr txBox="1"/>
            <p:nvPr/>
          </p:nvSpPr>
          <p:spPr>
            <a:xfrm>
              <a:off x="9949374" y="1868474"/>
              <a:ext cx="1682895" cy="1366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서로 다른 논리적 객체 간의 상호작용 확인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더 큰 단위 만드는 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 도입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70FB75-BBAC-3FF6-06B9-61704402BAB4}"/>
              </a:ext>
            </a:extLst>
          </p:cNvPr>
          <p:cNvGrpSpPr/>
          <p:nvPr/>
        </p:nvGrpSpPr>
        <p:grpSpPr>
          <a:xfrm>
            <a:off x="7021090" y="631792"/>
            <a:ext cx="2041453" cy="3508788"/>
            <a:chOff x="7021090" y="631792"/>
            <a:chExt cx="2041453" cy="350878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1EDF87D-51F6-B4E8-B21F-EF0035D56BD2}"/>
                </a:ext>
              </a:extLst>
            </p:cNvPr>
            <p:cNvSpPr/>
            <p:nvPr/>
          </p:nvSpPr>
          <p:spPr>
            <a:xfrm>
              <a:off x="7021090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7C9BE4E9-156B-8E0C-C019-B10333A27E8A}"/>
                </a:ext>
              </a:extLst>
            </p:cNvPr>
            <p:cNvSpPr/>
            <p:nvPr/>
          </p:nvSpPr>
          <p:spPr>
            <a:xfrm>
              <a:off x="7021092" y="63179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44FB815-C68C-6B3F-1909-8BBB18AF8BBF}"/>
                </a:ext>
              </a:extLst>
            </p:cNvPr>
            <p:cNvSpPr/>
            <p:nvPr/>
          </p:nvSpPr>
          <p:spPr>
            <a:xfrm>
              <a:off x="7021092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F828576-7B84-088B-DEEB-F9002C696CFA}"/>
                </a:ext>
              </a:extLst>
            </p:cNvPr>
            <p:cNvSpPr txBox="1"/>
            <p:nvPr/>
          </p:nvSpPr>
          <p:spPr>
            <a:xfrm>
              <a:off x="7642187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8895BA30-E2A7-E4BA-F461-13EEAFD38C7F}"/>
                </a:ext>
              </a:extLst>
            </p:cNvPr>
            <p:cNvSpPr txBox="1"/>
            <p:nvPr/>
          </p:nvSpPr>
          <p:spPr>
            <a:xfrm>
              <a:off x="7184721" y="1662068"/>
              <a:ext cx="1682895" cy="2143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물리 객체 발생 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-&gt;  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가상 공간에서 논리적으로 대응하는 객체</a:t>
              </a: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하나 이상의 특정 운영상황 내에서 물리적 객체처럼 완전 표현</a:t>
              </a:r>
              <a:r>
                <a:rPr lang="en-US" altLang="ko-KR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4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작동하는지 확인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1D0E908-B8F1-6888-D62A-DC7764E630DD}"/>
                </a:ext>
              </a:extLst>
            </p:cNvPr>
            <p:cNvSpPr/>
            <p:nvPr/>
          </p:nvSpPr>
          <p:spPr>
            <a:xfrm>
              <a:off x="7021090" y="631792"/>
              <a:ext cx="2041451" cy="604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0FFFCE-72F7-D39A-80A3-B37044407ED5}"/>
                </a:ext>
              </a:extLst>
            </p:cNvPr>
            <p:cNvSpPr txBox="1"/>
            <p:nvPr/>
          </p:nvSpPr>
          <p:spPr>
            <a:xfrm>
              <a:off x="7642185" y="74676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6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  <p:bldP spid="228" grpId="0"/>
    </p:bldLst>
  </p:timing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305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Pretendard</vt:lpstr>
      <vt:lpstr>Pretendard ExtraBold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 다은</cp:lastModifiedBy>
  <cp:revision>60</cp:revision>
  <dcterms:created xsi:type="dcterms:W3CDTF">2022-05-10T00:06:31Z</dcterms:created>
  <dcterms:modified xsi:type="dcterms:W3CDTF">2023-01-10T17:24:32Z</dcterms:modified>
</cp:coreProperties>
</file>