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7" r:id="rId3"/>
    <p:sldId id="265" r:id="rId4"/>
    <p:sldId id="276" r:id="rId5"/>
    <p:sldId id="280" r:id="rId6"/>
    <p:sldId id="282" r:id="rId7"/>
    <p:sldId id="279" r:id="rId8"/>
    <p:sldId id="277" r:id="rId9"/>
    <p:sldId id="271" r:id="rId10"/>
    <p:sldId id="283" r:id="rId11"/>
    <p:sldId id="284" r:id="rId12"/>
    <p:sldId id="266" r:id="rId13"/>
    <p:sldId id="259" r:id="rId14"/>
    <p:sldId id="273" r:id="rId15"/>
    <p:sldId id="261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38" y="35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0T16:24:19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24575,'2'1'0,"0"0"0,0 0 0,0 0 0,0 0 0,0 0 0,0 0 0,0 1 0,-1-1 0,1 0 0,0 1 0,-1 0 0,1-1 0,-1 1 0,2 2 0,1 1 0,16 20 0,26 44 0,-11-13 0,48 81 0,-67-110 0,22 45 0,-30-52 0,1-2 0,1 1 0,1-1 0,0-1 0,28 32 0,-36-45 0,1 1 0,-1 0 0,0-1 0,0 2 0,0-1 0,-1 0 0,0 0 0,0 1 0,0-1 0,1 10 0,-2-9 0,0 0 0,1 0 0,0 0 0,0-1 0,1 1 0,-1-1 0,1 0 0,5 8 0,-8-13 0,1 1 0,-1-1 0,0 1 0,1-1 0,-1 1 0,0-1 0,1 0 0,-1 1 0,0-1 0,1 0 0,-1 1 0,1-1 0,-1 0 0,0 1 0,1-1 0,-1 0 0,1 0 0,-1 0 0,1 1 0,-1-1 0,1 0 0,-1 0 0,1 0 0,-1 0 0,1 0 0,0 0 0,-1 0 0,1 0 0,-1 0 0,1 0 0,0-1 0,8-14 0,-3-24 0,-5-40 0,3-30 0,-2 96 0,0 0 0,1 0 0,1 0 0,0 1 0,0-1 0,9-16 0,1-1 0,12-35 0,-20 45 0,1 1 0,2 0 0,-1 0 0,2 1 0,21-31 0,-27 45-170,0-1-1,-1-1 0,1 1 1,-1 0-1,-1-1 0,1 0 1,2-8-1,-1-4-6655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0T16:24:23.2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24575,'1'7'0,"0"1"0,0-1 0,1 0 0,0 1 0,0-1 0,6 12 0,5 17 0,73 320 0,-78-334 0,14 33 0,-15-41 0,-1 0 0,-1 0 0,0 1 0,-1 0 0,0 0 0,1 17 0,-4-25 0,0 0 0,0 0 0,0 1 0,1-1 0,3 8 0,-5-14 0,0-1 0,1 1 0,-1 0 0,1 0 0,-1 0 0,1 0 0,-1-1 0,1 1 0,0 0 0,-1 0 0,1-1 0,0 1 0,0-1 0,-1 1 0,1-1 0,0 1 0,0-1 0,0 1 0,1 0 0,-1-1 0,1 0 0,-1 0 0,0-1 0,0 1 0,0 0 0,1 0 0,-1-1 0,0 1 0,0-1 0,0 1 0,0-1 0,0 1 0,0-1 0,0 0 0,0 0 0,0 1 0,0-1 0,0 0 0,0 0 0,1-1 0,13-17 0,-1-1 0,0 0 0,-2-1 0,0 0 0,13-34 0,-4 9 0,-1 1 0,-13 28 0,1-1 0,14-22 0,39-78-1365,-49 101-5461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0T16:24:42.0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24575,'882'0'0,"-862"1"0,-1 1 0,35 8 0,-33-6 0,1 0 0,23 1 0,519-3 0,-272-5 0,-215 3-1365,-55 0-5461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0DBE4C-6AB6-4BA2-57FC-DAA548B1B5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4BD71E1-485B-5A3F-6BFD-901DD9975F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4F3470-ED75-1FCE-400A-CE4FD15A2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2023-01-10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EDB440-E2F2-A3AD-EAE3-8D2CAC361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0AD203-252F-3B44-826A-D97DA0730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529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6584F8-4D17-47BF-D4CC-8888B16AD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E109540-7630-B9D2-59C0-B8FAB9B023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5FBB7B-3747-2429-2914-FA4A66E43B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591B34-194E-5CD2-3780-134C04FE5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2023-01-10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A79E2D-9A11-7D77-45A7-3ABFFCF68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C83C160-2ED1-7E77-5607-F4D218322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7832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157D39-EE8C-8E9A-B4A8-6FAC292DD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F8CC399-EA96-04FA-9607-A3EB8F9817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8C4135-1F23-6958-4EAF-69B463F24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2023-01-10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FD826D-9F31-BE1A-50B0-4789C77C0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71AA0A-E658-C628-177F-C5854C526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5017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19FB527-B31C-BAA1-6530-3485395A98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A33E080-4B0B-2411-780B-ABCB9D6AEC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77F8BB-E7F2-2856-C0AD-FD9836A66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2023-01-10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A0D645-8DBA-26F1-14BA-A3FBA0A98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7500E0-7D34-6A87-39BF-A960B573E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6273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635A8-239B-AF02-1BD0-F11A92F8F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8CEC23-52EB-9C6D-1837-F5CB942E8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33D75-5DA6-1B48-E245-8E3857A64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2023-01-10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05C966-478A-EB11-4FCD-A00BF979E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2E2233-5BE8-DE57-FE65-B8D2D6E3C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404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0C84C5-5CE2-2708-C895-634D7E17A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01B3B8-18F1-8FF8-0468-798D2572F9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F6B78E-90C5-518E-37C9-F7A5E334A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2023-01-10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A64458-618B-26A3-68FF-4E112BF12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3CEB34-0AF1-4011-9376-0E8AF163E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6742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6B325C-C04C-CED1-CA15-507D66325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A14FBF-5C46-0405-1125-2A926B3F02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8F5BC3C-CD15-2944-A191-E13B9C0C03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7167CC-9991-E8C9-84DA-190F0C44E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2023-01-10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A0C366-6D15-B0CF-CB9D-BDDF1E9F1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DE4103-0B93-E186-CE02-1ED164D84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7048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276AD1-979E-402F-E9F1-5A3ECDBE9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8870D1-2DAE-DC06-4FA8-0D3B61D58F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7EDA8C3-91DD-F2D3-0E49-598CEB4976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F7E78C7-595E-BE56-4D77-81FC142196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568ABE3-4069-9FF3-C6F8-3EA08D234A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72955B4-8C2B-C888-4268-ADE80685B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2023-01-10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6AB6CE3-0E3C-A1A1-AA0E-03E96E6F3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EFEB185-C8CA-042E-E1B7-4B98AB77E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364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4D0620-B5AB-83D3-52D3-2F409BD94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1C68FB4-81E1-E60C-DC76-089908007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2023-01-10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C0E8393-4389-0536-FFF8-C97A36FC3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2DF9DD9-583A-C280-CC96-5F83BEA0D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1155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CE1F8B1-FE97-EBDD-586C-427AC770AA06}"/>
              </a:ext>
            </a:extLst>
          </p:cNvPr>
          <p:cNvSpPr txBox="1"/>
          <p:nvPr userDrawn="1"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0A14D8B-51E1-F074-3EA5-355980A34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2023-01-10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2BE1A9C-5DA1-0E03-470E-5084EB488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0206011-375F-0349-6281-DF92B5717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353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CE1F8B1-FE97-EBDD-586C-427AC770AA06}"/>
              </a:ext>
            </a:extLst>
          </p:cNvPr>
          <p:cNvSpPr txBox="1"/>
          <p:nvPr userDrawn="1"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0A14D8B-51E1-F074-3EA5-355980A34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2023-01-10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2BE1A9C-5DA1-0E03-470E-5084EB488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0206011-375F-0349-6281-DF92B5717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9154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7DFC04-71E8-CE79-C70A-969F15B4F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6D804F-014B-F5DB-06B1-6931CC231C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31CB576-98E5-D082-9FDA-7188A503A0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1AEBDA-89D8-E4DD-252A-2C2B7EA7C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2023-01-10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FC1B2A-0F3A-CCC3-CFF4-0667D0195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8FA124-8081-9889-3E89-EAF00E8C7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0769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B57034A-7644-C986-9AB7-1881E867E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A744D4-17D8-0666-66EC-9368DD65FD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844947-220B-A9D8-71B8-AE97F4F31A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F6A0F-3B97-4D8F-957A-977AD0ADBB82}" type="datetimeFigureOut">
              <a:rPr lang="ko-KR" altLang="en-US" smtClean="0"/>
              <a:t>2023-01-10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7D3C01-4B9B-3D7B-D06B-9E317A8DEF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122AF7-5B72-5003-E0B6-54EF57E067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1758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customXml" Target="../ink/ink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62373B2-4EA6-2CDE-D075-EDEFFD2298F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02E6418-A16C-3DF2-FEBE-6A4F1CE1DB26}"/>
              </a:ext>
            </a:extLst>
          </p:cNvPr>
          <p:cNvSpPr txBox="1"/>
          <p:nvPr/>
        </p:nvSpPr>
        <p:spPr>
          <a:xfrm>
            <a:off x="686816" y="2767280"/>
            <a:ext cx="554671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0" b="1" dirty="0">
                <a:solidFill>
                  <a:schemeClr val="bg1"/>
                </a:solidFill>
              </a:rPr>
              <a:t>디지털 트윈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A958869-71E3-0225-E243-1E0EE24BAAAC}"/>
              </a:ext>
            </a:extLst>
          </p:cNvPr>
          <p:cNvCxnSpPr>
            <a:cxnSpLocks/>
          </p:cNvCxnSpPr>
          <p:nvPr/>
        </p:nvCxnSpPr>
        <p:spPr>
          <a:xfrm>
            <a:off x="686816" y="2464420"/>
            <a:ext cx="11505184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F849161-DC9F-855D-AA0D-D60E10DB2496}"/>
              </a:ext>
            </a:extLst>
          </p:cNvPr>
          <p:cNvSpPr txBox="1"/>
          <p:nvPr/>
        </p:nvSpPr>
        <p:spPr>
          <a:xfrm>
            <a:off x="870129" y="4090719"/>
            <a:ext cx="6118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1</a:t>
            </a:r>
            <a:r>
              <a:rPr lang="ko-KR" altLang="en-US" dirty="0">
                <a:solidFill>
                  <a:schemeClr val="bg1"/>
                </a:solidFill>
              </a:rPr>
              <a:t>주차 </a:t>
            </a:r>
            <a:r>
              <a:rPr lang="en-US" altLang="ko-KR" dirty="0">
                <a:solidFill>
                  <a:schemeClr val="bg1"/>
                </a:solidFill>
              </a:rPr>
              <a:t>IT </a:t>
            </a:r>
            <a:r>
              <a:rPr lang="ko-KR" altLang="en-US" dirty="0">
                <a:solidFill>
                  <a:schemeClr val="bg1"/>
                </a:solidFill>
              </a:rPr>
              <a:t>이슈 </a:t>
            </a:r>
            <a:r>
              <a:rPr lang="en-US" altLang="ko-KR" dirty="0">
                <a:solidFill>
                  <a:schemeClr val="bg1"/>
                </a:solidFill>
              </a:rPr>
              <a:t>_ </a:t>
            </a:r>
            <a:r>
              <a:rPr lang="ko-KR" altLang="en-US" dirty="0" err="1">
                <a:solidFill>
                  <a:schemeClr val="bg1"/>
                </a:solidFill>
              </a:rPr>
              <a:t>김인서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박정우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유재원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이다은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조용헌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5F4D5C-F942-11CC-D447-8DE89AAC7A6D}"/>
              </a:ext>
            </a:extLst>
          </p:cNvPr>
          <p:cNvSpPr txBox="1"/>
          <p:nvPr/>
        </p:nvSpPr>
        <p:spPr>
          <a:xfrm>
            <a:off x="10340056" y="6348628"/>
            <a:ext cx="17395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</a:rPr>
              <a:t>2023.01.13. </a:t>
            </a:r>
            <a:r>
              <a:rPr lang="ko-KR" altLang="en-US" sz="1200" dirty="0">
                <a:solidFill>
                  <a:schemeClr val="bg1"/>
                </a:solidFill>
              </a:rPr>
              <a:t>금</a:t>
            </a:r>
          </a:p>
        </p:txBody>
      </p:sp>
    </p:spTree>
    <p:extLst>
      <p:ext uri="{BB962C8B-B14F-4D97-AF65-F5344CB8AC3E}">
        <p14:creationId xmlns:p14="http://schemas.microsoft.com/office/powerpoint/2010/main" val="1440754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1718718" y="335362"/>
            <a:ext cx="23791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</a:rPr>
              <a:t>참고자료 </a:t>
            </a:r>
            <a:r>
              <a:rPr lang="en-US" altLang="ko-KR" sz="2400" b="1" spc="-150" dirty="0">
                <a:solidFill>
                  <a:schemeClr val="tx1">
                    <a:lumMod val="75000"/>
                  </a:schemeClr>
                </a:solidFill>
              </a:rPr>
              <a:t>- </a:t>
            </a:r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</a:rPr>
              <a:t>계층도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C8A33-445F-9CB2-79E6-8435D60F471A}"/>
              </a:ext>
            </a:extLst>
          </p:cNvPr>
          <p:cNvSpPr txBox="1"/>
          <p:nvPr/>
        </p:nvSpPr>
        <p:spPr>
          <a:xfrm>
            <a:off x="592376" y="375058"/>
            <a:ext cx="6942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</a:rPr>
              <a:t> </a:t>
            </a:r>
            <a:r>
              <a:rPr lang="en-US" altLang="ko-KR" sz="2000" b="1" spc="-150" dirty="0">
                <a:solidFill>
                  <a:schemeClr val="bg1"/>
                </a:solidFill>
              </a:rPr>
              <a:t>2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2C0C1BE-822C-A787-0441-34A580406D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8580" y="966131"/>
            <a:ext cx="7674839" cy="5730201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C2109CA5-5E6B-6493-5519-184418A569BD}"/>
              </a:ext>
            </a:extLst>
          </p:cNvPr>
          <p:cNvSpPr/>
          <p:nvPr/>
        </p:nvSpPr>
        <p:spPr>
          <a:xfrm>
            <a:off x="9955763" y="6494108"/>
            <a:ext cx="2236237" cy="36389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2322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E2422CF-CFC3-796C-FC39-C26B9ED51A3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DFE95CC-12E6-C0F0-2E9C-93DD5EBE0850}"/>
              </a:ext>
            </a:extLst>
          </p:cNvPr>
          <p:cNvSpPr txBox="1"/>
          <p:nvPr/>
        </p:nvSpPr>
        <p:spPr>
          <a:xfrm>
            <a:off x="799170" y="3044279"/>
            <a:ext cx="19886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bg1"/>
                </a:solidFill>
              </a:rPr>
              <a:t>Part</a:t>
            </a:r>
            <a:r>
              <a:rPr lang="ko-KR" altLang="en-US" sz="4400" b="1" dirty="0">
                <a:solidFill>
                  <a:schemeClr val="bg1"/>
                </a:solidFill>
              </a:rPr>
              <a:t> </a:t>
            </a:r>
            <a:r>
              <a:rPr lang="en-US" altLang="ko-KR" sz="4400" b="1" dirty="0">
                <a:solidFill>
                  <a:schemeClr val="bg1"/>
                </a:solidFill>
              </a:rPr>
              <a:t>3</a:t>
            </a:r>
            <a:endParaRPr lang="ko-KR" altLang="en-US" sz="44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AF10BF-1B11-89F0-7005-33A8AB2CCECF}"/>
              </a:ext>
            </a:extLst>
          </p:cNvPr>
          <p:cNvSpPr txBox="1"/>
          <p:nvPr/>
        </p:nvSpPr>
        <p:spPr>
          <a:xfrm>
            <a:off x="2787804" y="3044278"/>
            <a:ext cx="65660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>
                <a:solidFill>
                  <a:schemeClr val="bg1"/>
                </a:solidFill>
              </a:rPr>
              <a:t>채용 공고로 기술 엿보기</a:t>
            </a:r>
            <a:endParaRPr lang="ko-KR" altLang="en-US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39838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1718718" y="335362"/>
            <a:ext cx="3796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</a:rPr>
              <a:t>카카오 </a:t>
            </a:r>
            <a:r>
              <a:rPr lang="ko-KR" altLang="en-US" sz="2400" b="1" spc="-150" dirty="0" err="1">
                <a:solidFill>
                  <a:schemeClr val="tx1">
                    <a:lumMod val="75000"/>
                  </a:schemeClr>
                </a:solidFill>
              </a:rPr>
              <a:t>모빌리티의</a:t>
            </a:r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</a:rPr>
              <a:t> 채용 공고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C8A33-445F-9CB2-79E6-8435D60F471A}"/>
              </a:ext>
            </a:extLst>
          </p:cNvPr>
          <p:cNvSpPr txBox="1"/>
          <p:nvPr/>
        </p:nvSpPr>
        <p:spPr>
          <a:xfrm>
            <a:off x="592376" y="375058"/>
            <a:ext cx="6942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</a:rPr>
              <a:t> </a:t>
            </a:r>
            <a:r>
              <a:rPr lang="en-US" altLang="ko-KR" sz="2000" b="1" spc="-150" dirty="0">
                <a:solidFill>
                  <a:schemeClr val="bg1"/>
                </a:solidFill>
              </a:rPr>
              <a:t>3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3CF8A90-B63D-DA3C-A6E1-77C323A4383E}"/>
              </a:ext>
            </a:extLst>
          </p:cNvPr>
          <p:cNvSpPr txBox="1"/>
          <p:nvPr/>
        </p:nvSpPr>
        <p:spPr>
          <a:xfrm>
            <a:off x="7193180" y="5072749"/>
            <a:ext cx="3795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디지털 트윈 제작</a:t>
            </a:r>
            <a:endParaRPr lang="en-US" altLang="ko-KR" b="1" dirty="0"/>
          </a:p>
          <a:p>
            <a:pPr algn="ctr"/>
            <a:r>
              <a:rPr lang="ko-KR" altLang="en-US" b="1" dirty="0"/>
              <a:t>파이프라인의 데이터 변환 알고리즘</a:t>
            </a: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A49696A2-1017-8BB4-6526-3ECC1A29CC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1886"/>
          <a:stretch/>
        </p:blipFill>
        <p:spPr bwMode="auto">
          <a:xfrm>
            <a:off x="1077614" y="1622770"/>
            <a:ext cx="4167505" cy="178308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07DC1F64-7274-9085-1ADE-6B34F1690D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4729" b="20511"/>
          <a:stretch/>
        </p:blipFill>
        <p:spPr bwMode="auto">
          <a:xfrm>
            <a:off x="1077614" y="3429000"/>
            <a:ext cx="4166870" cy="11582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454F3D5-CAEC-4D6A-17DC-8C56A6864B1E}"/>
              </a:ext>
            </a:extLst>
          </p:cNvPr>
          <p:cNvSpPr txBox="1"/>
          <p:nvPr/>
        </p:nvSpPr>
        <p:spPr>
          <a:xfrm>
            <a:off x="1735875" y="5253132"/>
            <a:ext cx="2579425" cy="369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DB </a:t>
            </a:r>
            <a:r>
              <a:rPr lang="ko-KR" altLang="en-US" b="1" dirty="0"/>
              <a:t>제작 역량</a:t>
            </a:r>
          </a:p>
        </p:txBody>
      </p:sp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1A09A44B-B923-24BF-6B7F-7636376AD4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5566" y="1462085"/>
            <a:ext cx="4693920" cy="341249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266015E2-7B73-ABC0-2C46-357898CEE8B3}"/>
              </a:ext>
            </a:extLst>
          </p:cNvPr>
          <p:cNvSpPr/>
          <p:nvPr/>
        </p:nvSpPr>
        <p:spPr>
          <a:xfrm>
            <a:off x="9955763" y="6494108"/>
            <a:ext cx="2236237" cy="36389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9668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2A698D1-AC2B-CEAB-F54A-380C941BE54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9577B08C-719C-E261-6030-1403A831A13C}"/>
              </a:ext>
            </a:extLst>
          </p:cNvPr>
          <p:cNvSpPr/>
          <p:nvPr/>
        </p:nvSpPr>
        <p:spPr>
          <a:xfrm>
            <a:off x="-1212" y="3617"/>
            <a:ext cx="12192000" cy="685800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81B98E-E542-236B-E31A-60FC80800223}"/>
              </a:ext>
            </a:extLst>
          </p:cNvPr>
          <p:cNvSpPr txBox="1"/>
          <p:nvPr/>
        </p:nvSpPr>
        <p:spPr>
          <a:xfrm>
            <a:off x="799170" y="3044279"/>
            <a:ext cx="19886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bg1"/>
                </a:solidFill>
              </a:rPr>
              <a:t>Part</a:t>
            </a:r>
            <a:r>
              <a:rPr lang="ko-KR" altLang="en-US" sz="4400" b="1" dirty="0">
                <a:solidFill>
                  <a:schemeClr val="bg1"/>
                </a:solidFill>
              </a:rPr>
              <a:t> </a:t>
            </a:r>
            <a:r>
              <a:rPr lang="en-US" altLang="ko-KR" sz="4400" b="1" dirty="0">
                <a:solidFill>
                  <a:schemeClr val="bg1"/>
                </a:solidFill>
              </a:rPr>
              <a:t>4</a:t>
            </a:r>
            <a:endParaRPr lang="ko-KR" altLang="en-US" sz="44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992AEF-1BB4-51E1-AE7C-37CE647536EE}"/>
              </a:ext>
            </a:extLst>
          </p:cNvPr>
          <p:cNvSpPr txBox="1"/>
          <p:nvPr/>
        </p:nvSpPr>
        <p:spPr>
          <a:xfrm>
            <a:off x="2787805" y="3044278"/>
            <a:ext cx="46389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>
                <a:solidFill>
                  <a:schemeClr val="bg1"/>
                </a:solidFill>
              </a:rPr>
              <a:t>전망과 마무리</a:t>
            </a:r>
          </a:p>
        </p:txBody>
      </p:sp>
    </p:spTree>
    <p:extLst>
      <p:ext uri="{BB962C8B-B14F-4D97-AF65-F5344CB8AC3E}">
        <p14:creationId xmlns:p14="http://schemas.microsoft.com/office/powerpoint/2010/main" val="18467249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1718718" y="335362"/>
            <a:ext cx="2015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</a:rPr>
              <a:t>전망 및 마무리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C8A33-445F-9CB2-79E6-8435D60F471A}"/>
              </a:ext>
            </a:extLst>
          </p:cNvPr>
          <p:cNvSpPr txBox="1"/>
          <p:nvPr/>
        </p:nvSpPr>
        <p:spPr>
          <a:xfrm>
            <a:off x="592377" y="375058"/>
            <a:ext cx="6942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</a:rPr>
              <a:t> </a:t>
            </a:r>
            <a:r>
              <a:rPr lang="en-US" altLang="ko-KR" sz="2000" b="1" spc="-150" dirty="0">
                <a:solidFill>
                  <a:schemeClr val="bg1"/>
                </a:solidFill>
              </a:rPr>
              <a:t>4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222" name="직사각형 221">
            <a:extLst>
              <a:ext uri="{FF2B5EF4-FFF2-40B4-BE49-F238E27FC236}">
                <a16:creationId xmlns:a16="http://schemas.microsoft.com/office/drawing/2014/main" id="{94434A72-99D0-EEFF-A0DA-487A2B6E0DBB}"/>
              </a:ext>
            </a:extLst>
          </p:cNvPr>
          <p:cNvSpPr/>
          <p:nvPr/>
        </p:nvSpPr>
        <p:spPr>
          <a:xfrm>
            <a:off x="103860" y="1438336"/>
            <a:ext cx="3867740" cy="48051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왼쪽 중괄호 39">
            <a:extLst>
              <a:ext uri="{FF2B5EF4-FFF2-40B4-BE49-F238E27FC236}">
                <a16:creationId xmlns:a16="http://schemas.microsoft.com/office/drawing/2014/main" id="{B5803744-11D8-B50B-CAF7-88F6420748C5}"/>
              </a:ext>
            </a:extLst>
          </p:cNvPr>
          <p:cNvSpPr/>
          <p:nvPr/>
        </p:nvSpPr>
        <p:spPr>
          <a:xfrm rot="5400000" flipV="1">
            <a:off x="1930006" y="1083215"/>
            <a:ext cx="321466" cy="3152778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526A202-16E9-28B6-D5D5-3413AA76C0ED}"/>
              </a:ext>
            </a:extLst>
          </p:cNvPr>
          <p:cNvSpPr txBox="1"/>
          <p:nvPr/>
        </p:nvSpPr>
        <p:spPr>
          <a:xfrm>
            <a:off x="933212" y="2054650"/>
            <a:ext cx="2315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글로벌 시장조사업체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AF8676B-60A1-7789-471F-8945C6175961}"/>
              </a:ext>
            </a:extLst>
          </p:cNvPr>
          <p:cNvSpPr txBox="1"/>
          <p:nvPr/>
        </p:nvSpPr>
        <p:spPr>
          <a:xfrm>
            <a:off x="6946736" y="5072648"/>
            <a:ext cx="1675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마켓 앤 </a:t>
            </a:r>
            <a:r>
              <a:rPr lang="ko-KR" altLang="en-US" dirty="0" err="1"/>
              <a:t>마켓스</a:t>
            </a:r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316B5BB9-72EA-1379-8F1E-6EF4252D92A6}"/>
              </a:ext>
            </a:extLst>
          </p:cNvPr>
          <p:cNvGrpSpPr/>
          <p:nvPr/>
        </p:nvGrpSpPr>
        <p:grpSpPr>
          <a:xfrm>
            <a:off x="514350" y="2993720"/>
            <a:ext cx="3933825" cy="1399868"/>
            <a:chOff x="514350" y="2993720"/>
            <a:chExt cx="3933825" cy="1399868"/>
          </a:xfrm>
        </p:grpSpPr>
        <p:sp>
          <p:nvSpPr>
            <p:cNvPr id="38" name="오각형 3">
              <a:extLst>
                <a:ext uri="{FF2B5EF4-FFF2-40B4-BE49-F238E27FC236}">
                  <a16:creationId xmlns:a16="http://schemas.microsoft.com/office/drawing/2014/main" id="{A2CF9C23-9162-302E-80E1-CE4F4AFADDD2}"/>
                </a:ext>
              </a:extLst>
            </p:cNvPr>
            <p:cNvSpPr/>
            <p:nvPr/>
          </p:nvSpPr>
          <p:spPr>
            <a:xfrm>
              <a:off x="514350" y="2993720"/>
              <a:ext cx="3933825" cy="1399868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20D24C4-C18B-2C0B-1B25-CE605852BD04}"/>
                </a:ext>
              </a:extLst>
            </p:cNvPr>
            <p:cNvSpPr txBox="1"/>
            <p:nvPr/>
          </p:nvSpPr>
          <p:spPr>
            <a:xfrm>
              <a:off x="582531" y="3462821"/>
              <a:ext cx="33890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3</a:t>
              </a:r>
              <a:r>
                <a:rPr lang="ko-KR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년 연속 </a:t>
              </a:r>
              <a:r>
                <a:rPr lang="en-US" altLang="ko-KR" sz="2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10</a:t>
              </a:r>
              <a:r>
                <a:rPr lang="ko-KR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대 전략 기술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AEF948FF-EE05-3304-AF9E-7482F73C4E32}"/>
              </a:ext>
            </a:extLst>
          </p:cNvPr>
          <p:cNvGrpSpPr/>
          <p:nvPr/>
        </p:nvGrpSpPr>
        <p:grpSpPr>
          <a:xfrm>
            <a:off x="4129087" y="3031337"/>
            <a:ext cx="3933825" cy="1399868"/>
            <a:chOff x="4129087" y="2993720"/>
            <a:chExt cx="3933825" cy="1399868"/>
          </a:xfrm>
        </p:grpSpPr>
        <p:sp>
          <p:nvSpPr>
            <p:cNvPr id="37" name="갈매기형 수장 4">
              <a:extLst>
                <a:ext uri="{FF2B5EF4-FFF2-40B4-BE49-F238E27FC236}">
                  <a16:creationId xmlns:a16="http://schemas.microsoft.com/office/drawing/2014/main" id="{DCC2866F-2DE9-D284-8E0D-6073E0008D0F}"/>
                </a:ext>
              </a:extLst>
            </p:cNvPr>
            <p:cNvSpPr/>
            <p:nvPr/>
          </p:nvSpPr>
          <p:spPr>
            <a:xfrm>
              <a:off x="4129087" y="2993720"/>
              <a:ext cx="3933825" cy="1399868"/>
            </a:xfrm>
            <a:prstGeom prst="chevron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2B88513-81E4-5AF4-ACB5-1D91A7F86BDF}"/>
                </a:ext>
              </a:extLst>
            </p:cNvPr>
            <p:cNvSpPr txBox="1"/>
            <p:nvPr/>
          </p:nvSpPr>
          <p:spPr>
            <a:xfrm>
              <a:off x="4858665" y="3505908"/>
              <a:ext cx="29258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solidFill>
                    <a:schemeClr val="bg1"/>
                  </a:solidFill>
                </a:rPr>
                <a:t>약 </a:t>
              </a:r>
              <a:r>
                <a:rPr lang="en-US" altLang="ko-KR" sz="2400" dirty="0">
                  <a:solidFill>
                    <a:schemeClr val="bg1"/>
                  </a:solidFill>
                </a:rPr>
                <a:t>3</a:t>
              </a:r>
              <a:r>
                <a:rPr lang="ko-KR" altLang="en-US" sz="2400" dirty="0">
                  <a:solidFill>
                    <a:schemeClr val="bg1"/>
                  </a:solidFill>
                </a:rPr>
                <a:t>조 </a:t>
              </a:r>
              <a:r>
                <a:rPr lang="en-US" altLang="ko-KR" sz="2400" dirty="0">
                  <a:solidFill>
                    <a:schemeClr val="bg1"/>
                  </a:solidFill>
                </a:rPr>
                <a:t>5</a:t>
              </a:r>
              <a:r>
                <a:rPr lang="ko-KR" altLang="en-US" sz="2400" dirty="0">
                  <a:solidFill>
                    <a:schemeClr val="bg1"/>
                  </a:solidFill>
                </a:rPr>
                <a:t>천억 원 규모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FE1915FF-B8BD-9E50-C182-B737BA631939}"/>
              </a:ext>
            </a:extLst>
          </p:cNvPr>
          <p:cNvGrpSpPr/>
          <p:nvPr/>
        </p:nvGrpSpPr>
        <p:grpSpPr>
          <a:xfrm>
            <a:off x="7743824" y="2993720"/>
            <a:ext cx="4235973" cy="1399868"/>
            <a:chOff x="7743824" y="2993720"/>
            <a:chExt cx="4235973" cy="1399868"/>
          </a:xfrm>
        </p:grpSpPr>
        <p:sp>
          <p:nvSpPr>
            <p:cNvPr id="36" name="갈매기형 수장 5">
              <a:extLst>
                <a:ext uri="{FF2B5EF4-FFF2-40B4-BE49-F238E27FC236}">
                  <a16:creationId xmlns:a16="http://schemas.microsoft.com/office/drawing/2014/main" id="{0E07B844-C096-51A3-0FAD-C00D33167A73}"/>
                </a:ext>
              </a:extLst>
            </p:cNvPr>
            <p:cNvSpPr/>
            <p:nvPr/>
          </p:nvSpPr>
          <p:spPr>
            <a:xfrm>
              <a:off x="7743824" y="2993720"/>
              <a:ext cx="4235973" cy="1399868"/>
            </a:xfrm>
            <a:prstGeom prst="chevron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4F9D709-E2F8-737C-8E47-BB2A4FB20C83}"/>
                </a:ext>
              </a:extLst>
            </p:cNvPr>
            <p:cNvSpPr txBox="1"/>
            <p:nvPr/>
          </p:nvSpPr>
          <p:spPr>
            <a:xfrm>
              <a:off x="8425297" y="3500439"/>
              <a:ext cx="33089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solidFill>
                    <a:schemeClr val="bg1"/>
                  </a:solidFill>
                </a:rPr>
                <a:t>연평균 </a:t>
              </a:r>
              <a:r>
                <a:rPr lang="en-US" altLang="ko-KR" sz="2400" dirty="0">
                  <a:solidFill>
                    <a:schemeClr val="bg1"/>
                  </a:solidFill>
                </a:rPr>
                <a:t>57.6% </a:t>
              </a:r>
              <a:r>
                <a:rPr lang="ko-KR" altLang="en-US" sz="2400" dirty="0">
                  <a:solidFill>
                    <a:schemeClr val="bg1"/>
                  </a:solidFill>
                </a:rPr>
                <a:t>성장 전망</a:t>
              </a: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C28ACE00-C8C3-1E2B-E555-198E3406C8C6}"/>
              </a:ext>
            </a:extLst>
          </p:cNvPr>
          <p:cNvSpPr/>
          <p:nvPr/>
        </p:nvSpPr>
        <p:spPr>
          <a:xfrm>
            <a:off x="9955763" y="6494108"/>
            <a:ext cx="2236237" cy="36389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왼쪽 중괄호 6">
            <a:extLst>
              <a:ext uri="{FF2B5EF4-FFF2-40B4-BE49-F238E27FC236}">
                <a16:creationId xmlns:a16="http://schemas.microsoft.com/office/drawing/2014/main" id="{3D46AE5A-45DF-B73D-6D3A-EC5472E03222}"/>
              </a:ext>
            </a:extLst>
          </p:cNvPr>
          <p:cNvSpPr/>
          <p:nvPr/>
        </p:nvSpPr>
        <p:spPr>
          <a:xfrm rot="16200000">
            <a:off x="7590803" y="1114138"/>
            <a:ext cx="259743" cy="7214766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7533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" grpId="0" animBg="1"/>
      <p:bldP spid="40" grpId="0" animBg="1"/>
      <p:bldP spid="42" grpId="0"/>
      <p:bldP spid="44" grpId="0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9F0FC4F5-EC45-29CD-6320-BBA01AE4F45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0BE0B2E8-6EED-02A4-D334-A477241D0FA3}"/>
              </a:ext>
            </a:extLst>
          </p:cNvPr>
          <p:cNvSpPr/>
          <p:nvPr/>
        </p:nvSpPr>
        <p:spPr>
          <a:xfrm>
            <a:off x="3876907" y="2920581"/>
            <a:ext cx="4438186" cy="10593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41A7F5-4BA9-765E-1807-7E93A431E5EF}"/>
              </a:ext>
            </a:extLst>
          </p:cNvPr>
          <p:cNvSpPr txBox="1"/>
          <p:nvPr/>
        </p:nvSpPr>
        <p:spPr>
          <a:xfrm>
            <a:off x="4893587" y="3107472"/>
            <a:ext cx="24048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b="1" dirty="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458530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래픽 21" descr="스프링클스와 같은 작은 줄로 채워진 원">
            <a:extLst>
              <a:ext uri="{FF2B5EF4-FFF2-40B4-BE49-F238E27FC236}">
                <a16:creationId xmlns:a16="http://schemas.microsoft.com/office/drawing/2014/main" id="{41710828-EC73-D543-F944-51324C00C6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467999" y="-1413534"/>
            <a:ext cx="3988575" cy="3988575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D1509161-0BC2-8A21-22DE-F9861A891D66}"/>
              </a:ext>
            </a:extLst>
          </p:cNvPr>
          <p:cNvSpPr/>
          <p:nvPr/>
        </p:nvSpPr>
        <p:spPr>
          <a:xfrm>
            <a:off x="363447" y="335362"/>
            <a:ext cx="5732553" cy="57894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E9D9AF3-E4EA-F976-6ECD-F94DB6D9E9D3}"/>
              </a:ext>
            </a:extLst>
          </p:cNvPr>
          <p:cNvSpPr txBox="1"/>
          <p:nvPr/>
        </p:nvSpPr>
        <p:spPr>
          <a:xfrm>
            <a:off x="469659" y="385528"/>
            <a:ext cx="6783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chemeClr val="bg1"/>
                </a:solidFill>
              </a:rPr>
              <a:t>목차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EC8B7FE-64DA-3101-FDC1-7EA9BB5FDAE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D1ECB9D-E48D-40AF-F16A-4D3E9CC9D55A}"/>
              </a:ext>
            </a:extLst>
          </p:cNvPr>
          <p:cNvSpPr txBox="1"/>
          <p:nvPr/>
        </p:nvSpPr>
        <p:spPr>
          <a:xfrm>
            <a:off x="1662406" y="1871175"/>
            <a:ext cx="328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400" b="1" dirty="0"/>
              <a:t>1</a:t>
            </a:r>
            <a:endParaRPr lang="ko-KR" altLang="en-US" sz="2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BDA43A-4581-DBE0-FD7B-5C816476A353}"/>
              </a:ext>
            </a:extLst>
          </p:cNvPr>
          <p:cNvSpPr txBox="1"/>
          <p:nvPr/>
        </p:nvSpPr>
        <p:spPr>
          <a:xfrm>
            <a:off x="2378792" y="1870476"/>
            <a:ext cx="3390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/>
              <a:t>디지털 트윈의   정의  및  사례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7C7678-80F6-3924-C59D-E33E1CB898EE}"/>
              </a:ext>
            </a:extLst>
          </p:cNvPr>
          <p:cNvSpPr txBox="1"/>
          <p:nvPr/>
        </p:nvSpPr>
        <p:spPr>
          <a:xfrm>
            <a:off x="1619124" y="3042050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400" b="1" dirty="0"/>
              <a:t>2</a:t>
            </a:r>
            <a:endParaRPr lang="ko-KR" altLang="en-US" sz="2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2B0898-E275-82DD-B9C0-6286BB43A98F}"/>
              </a:ext>
            </a:extLst>
          </p:cNvPr>
          <p:cNvSpPr txBox="1"/>
          <p:nvPr/>
        </p:nvSpPr>
        <p:spPr>
          <a:xfrm>
            <a:off x="2378792" y="3041351"/>
            <a:ext cx="32723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/>
              <a:t>디지털 트윈   </a:t>
            </a:r>
            <a:r>
              <a:rPr lang="en-US" altLang="ko-KR" sz="2400" spc="-300" dirty="0"/>
              <a:t>vs   </a:t>
            </a:r>
            <a:r>
              <a:rPr lang="ko-KR" altLang="en-US" sz="2400" spc="-300" dirty="0"/>
              <a:t>시뮬레이션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5F8CCE-B7ED-E5A8-CFF4-99CC36041BD1}"/>
              </a:ext>
            </a:extLst>
          </p:cNvPr>
          <p:cNvSpPr txBox="1"/>
          <p:nvPr/>
        </p:nvSpPr>
        <p:spPr>
          <a:xfrm>
            <a:off x="1609506" y="4212925"/>
            <a:ext cx="3818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400" b="1" dirty="0"/>
              <a:t>3</a:t>
            </a:r>
            <a:endParaRPr lang="ko-KR" altLang="en-US" sz="24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3EC72C-A8CE-5E15-6859-2C137438EB0E}"/>
              </a:ext>
            </a:extLst>
          </p:cNvPr>
          <p:cNvSpPr txBox="1"/>
          <p:nvPr/>
        </p:nvSpPr>
        <p:spPr>
          <a:xfrm>
            <a:off x="2378792" y="4212226"/>
            <a:ext cx="29386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/>
              <a:t>채용공고로 기술 엿보기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2C0309-AF1A-4D0F-2E02-EA7BA1E13B5F}"/>
              </a:ext>
            </a:extLst>
          </p:cNvPr>
          <p:cNvSpPr txBox="1"/>
          <p:nvPr/>
        </p:nvSpPr>
        <p:spPr>
          <a:xfrm>
            <a:off x="1604698" y="5383800"/>
            <a:ext cx="386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400" b="1" dirty="0"/>
              <a:t>4</a:t>
            </a:r>
            <a:endParaRPr lang="ko-KR" altLang="en-US" sz="24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380EC8-E2D3-F0BC-E54F-24FF3AA6642C}"/>
              </a:ext>
            </a:extLst>
          </p:cNvPr>
          <p:cNvSpPr txBox="1"/>
          <p:nvPr/>
        </p:nvSpPr>
        <p:spPr>
          <a:xfrm>
            <a:off x="2378792" y="5383101"/>
            <a:ext cx="18309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/>
              <a:t>전망과 마무리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7576DF1-FC6E-2979-0360-4604751EE636}"/>
              </a:ext>
            </a:extLst>
          </p:cNvPr>
          <p:cNvSpPr txBox="1"/>
          <p:nvPr/>
        </p:nvSpPr>
        <p:spPr>
          <a:xfrm>
            <a:off x="1058842" y="559043"/>
            <a:ext cx="19078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a table of contents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8662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407A9AE-462E-CFBB-091B-4537C237023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1F734055-1EB4-4696-4B0E-7A39B079150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465EEC-08D3-0912-69A9-18612002919B}"/>
              </a:ext>
            </a:extLst>
          </p:cNvPr>
          <p:cNvSpPr txBox="1"/>
          <p:nvPr/>
        </p:nvSpPr>
        <p:spPr>
          <a:xfrm>
            <a:off x="799170" y="3044279"/>
            <a:ext cx="19886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bg1"/>
                </a:solidFill>
              </a:rPr>
              <a:t>Part</a:t>
            </a:r>
            <a:r>
              <a:rPr lang="ko-KR" altLang="en-US" sz="4400" b="1" dirty="0">
                <a:solidFill>
                  <a:schemeClr val="bg1"/>
                </a:solidFill>
              </a:rPr>
              <a:t> </a:t>
            </a:r>
            <a:r>
              <a:rPr lang="en-US" altLang="ko-KR" sz="4400" b="1" dirty="0">
                <a:solidFill>
                  <a:schemeClr val="bg1"/>
                </a:solidFill>
              </a:rPr>
              <a:t>1</a:t>
            </a:r>
            <a:endParaRPr lang="ko-KR" altLang="en-US" sz="44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B040DA-A862-FA15-1BE8-0698FA3F1E2A}"/>
              </a:ext>
            </a:extLst>
          </p:cNvPr>
          <p:cNvSpPr txBox="1"/>
          <p:nvPr/>
        </p:nvSpPr>
        <p:spPr>
          <a:xfrm>
            <a:off x="2787805" y="3044278"/>
            <a:ext cx="68880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 err="1">
                <a:solidFill>
                  <a:schemeClr val="bg1"/>
                </a:solidFill>
              </a:rPr>
              <a:t>디지털트윈의</a:t>
            </a:r>
            <a:r>
              <a:rPr lang="ko-KR" altLang="en-US" sz="4400" b="1" dirty="0">
                <a:solidFill>
                  <a:schemeClr val="bg1"/>
                </a:solidFill>
              </a:rPr>
              <a:t> 정의 및 사례</a:t>
            </a:r>
          </a:p>
        </p:txBody>
      </p:sp>
    </p:spTree>
    <p:extLst>
      <p:ext uri="{BB962C8B-B14F-4D97-AF65-F5344CB8AC3E}">
        <p14:creationId xmlns:p14="http://schemas.microsoft.com/office/powerpoint/2010/main" val="3122247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1718718" y="335362"/>
            <a:ext cx="26420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 err="1">
                <a:solidFill>
                  <a:schemeClr val="tx1">
                    <a:lumMod val="75000"/>
                  </a:schemeClr>
                </a:solidFill>
              </a:rPr>
              <a:t>디지털트윈의</a:t>
            </a:r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</a:rPr>
              <a:t>  정의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C8A33-445F-9CB2-79E6-8435D60F471A}"/>
              </a:ext>
            </a:extLst>
          </p:cNvPr>
          <p:cNvSpPr txBox="1"/>
          <p:nvPr/>
        </p:nvSpPr>
        <p:spPr>
          <a:xfrm>
            <a:off x="566634" y="375058"/>
            <a:ext cx="7457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</a:rPr>
              <a:t> </a:t>
            </a:r>
            <a:r>
              <a:rPr lang="en-US" altLang="ko-KR" sz="2000" b="1" spc="-150" dirty="0">
                <a:solidFill>
                  <a:schemeClr val="bg1"/>
                </a:solidFill>
              </a:rPr>
              <a:t>1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970924-4818-4712-415A-E82893DAF5FB}"/>
              </a:ext>
            </a:extLst>
          </p:cNvPr>
          <p:cNvSpPr txBox="1"/>
          <p:nvPr/>
        </p:nvSpPr>
        <p:spPr>
          <a:xfrm>
            <a:off x="3690022" y="1342068"/>
            <a:ext cx="46962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b="1" dirty="0"/>
              <a:t>Digital Twin</a:t>
            </a:r>
            <a:endParaRPr lang="ko-KR" altLang="en-US" sz="72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B621C4-50A1-E0A1-9B0A-B13057CA015D}"/>
              </a:ext>
            </a:extLst>
          </p:cNvPr>
          <p:cNvSpPr txBox="1"/>
          <p:nvPr/>
        </p:nvSpPr>
        <p:spPr>
          <a:xfrm>
            <a:off x="508800" y="2542397"/>
            <a:ext cx="106949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현실 세계에서 취득한 정보를 바탕으로</a:t>
            </a:r>
            <a:r>
              <a:rPr lang="en-US" altLang="ko-KR" sz="2000" dirty="0"/>
              <a:t>,  </a:t>
            </a:r>
            <a:r>
              <a:rPr lang="ko-KR" altLang="en-US" sz="2000" dirty="0"/>
              <a:t>디지털 공간에 현실 속 사물의 쌍둥이 생성</a:t>
            </a:r>
            <a:r>
              <a:rPr lang="en-US" altLang="ko-KR" sz="2000" dirty="0"/>
              <a:t>.</a:t>
            </a:r>
          </a:p>
          <a:p>
            <a:pPr algn="ctr"/>
            <a:endParaRPr lang="en-US" altLang="ko-KR" sz="1000" dirty="0"/>
          </a:p>
          <a:p>
            <a:pPr algn="ctr"/>
            <a:r>
              <a:rPr lang="ko-KR" altLang="en-US" sz="2000" dirty="0"/>
              <a:t>시뮬레이션 후</a:t>
            </a:r>
            <a:r>
              <a:rPr lang="en-US" altLang="ko-KR" sz="2000" dirty="0"/>
              <a:t>, </a:t>
            </a:r>
            <a:r>
              <a:rPr lang="ko-KR" altLang="en-US" sz="2000" dirty="0"/>
              <a:t>결과 미리 예측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3" name="양쪽 대괄호 2">
            <a:extLst>
              <a:ext uri="{FF2B5EF4-FFF2-40B4-BE49-F238E27FC236}">
                <a16:creationId xmlns:a16="http://schemas.microsoft.com/office/drawing/2014/main" id="{C42A6189-1455-DA23-634F-250F77E68404}"/>
              </a:ext>
            </a:extLst>
          </p:cNvPr>
          <p:cNvSpPr/>
          <p:nvPr/>
        </p:nvSpPr>
        <p:spPr>
          <a:xfrm>
            <a:off x="566634" y="1584841"/>
            <a:ext cx="10837824" cy="2047639"/>
          </a:xfrm>
          <a:prstGeom prst="bracketPair">
            <a:avLst>
              <a:gd name="adj" fmla="val 1231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19F4B186-10D9-3B96-91A8-49FD8E5B71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3277" y="3632480"/>
            <a:ext cx="5233418" cy="294070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21692F55-DF72-2D99-F1E4-465183167BCE}"/>
              </a:ext>
            </a:extLst>
          </p:cNvPr>
          <p:cNvSpPr/>
          <p:nvPr/>
        </p:nvSpPr>
        <p:spPr>
          <a:xfrm>
            <a:off x="9955763" y="6494106"/>
            <a:ext cx="2236237" cy="36389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7998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1718718" y="335362"/>
            <a:ext cx="28809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</a:rPr>
              <a:t>디지털 트윈의 사례들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C8A33-445F-9CB2-79E6-8435D60F471A}"/>
              </a:ext>
            </a:extLst>
          </p:cNvPr>
          <p:cNvSpPr txBox="1"/>
          <p:nvPr/>
        </p:nvSpPr>
        <p:spPr>
          <a:xfrm>
            <a:off x="592377" y="375058"/>
            <a:ext cx="6942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</a:rPr>
              <a:t> </a:t>
            </a:r>
            <a:r>
              <a:rPr lang="en-US" altLang="ko-KR" sz="2000" b="1" spc="-150" dirty="0">
                <a:solidFill>
                  <a:schemeClr val="bg1"/>
                </a:solidFill>
              </a:rPr>
              <a:t>1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3A483D4-9FB1-CAB5-7EB7-353B8EFBBEB8}"/>
              </a:ext>
            </a:extLst>
          </p:cNvPr>
          <p:cNvSpPr/>
          <p:nvPr/>
        </p:nvSpPr>
        <p:spPr>
          <a:xfrm>
            <a:off x="9955763" y="6494106"/>
            <a:ext cx="2236237" cy="36389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F8FA388-C653-7026-C6ED-024F9CCE507E}"/>
              </a:ext>
            </a:extLst>
          </p:cNvPr>
          <p:cNvSpPr>
            <a:spLocks/>
          </p:cNvSpPr>
          <p:nvPr/>
        </p:nvSpPr>
        <p:spPr>
          <a:xfrm>
            <a:off x="1075155" y="5645999"/>
            <a:ext cx="9975647" cy="7259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590EE4A-DAFD-5B6F-6808-94012E4F8DA1}"/>
              </a:ext>
            </a:extLst>
          </p:cNvPr>
          <p:cNvSpPr>
            <a:spLocks/>
          </p:cNvSpPr>
          <p:nvPr/>
        </p:nvSpPr>
        <p:spPr>
          <a:xfrm>
            <a:off x="1072042" y="1404261"/>
            <a:ext cx="5040000" cy="226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4" name="직사각형 223">
            <a:extLst>
              <a:ext uri="{FF2B5EF4-FFF2-40B4-BE49-F238E27FC236}">
                <a16:creationId xmlns:a16="http://schemas.microsoft.com/office/drawing/2014/main" id="{CF7D2B05-2B67-A4EA-B01A-D96FB2CDDE64}"/>
              </a:ext>
            </a:extLst>
          </p:cNvPr>
          <p:cNvSpPr>
            <a:spLocks/>
          </p:cNvSpPr>
          <p:nvPr/>
        </p:nvSpPr>
        <p:spPr>
          <a:xfrm>
            <a:off x="6118268" y="1404261"/>
            <a:ext cx="5040000" cy="226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160590FD-3061-82B0-A741-FFFB164A5724}"/>
              </a:ext>
            </a:extLst>
          </p:cNvPr>
          <p:cNvSpPr txBox="1"/>
          <p:nvPr/>
        </p:nvSpPr>
        <p:spPr>
          <a:xfrm>
            <a:off x="6286128" y="3125371"/>
            <a:ext cx="895555" cy="4154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100" b="1" dirty="0">
                <a:solidFill>
                  <a:schemeClr val="accent3">
                    <a:lumMod val="50000"/>
                  </a:schemeClr>
                </a:solidFill>
              </a:rPr>
              <a:t>해외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DD2E425C-79FA-307F-1B0A-11A7B03F443A}"/>
              </a:ext>
            </a:extLst>
          </p:cNvPr>
          <p:cNvSpPr txBox="1"/>
          <p:nvPr/>
        </p:nvSpPr>
        <p:spPr>
          <a:xfrm>
            <a:off x="7961332" y="1657892"/>
            <a:ext cx="3089470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싱가포르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pc="-150" dirty="0">
                <a:solidFill>
                  <a:schemeClr val="bg1"/>
                </a:solidFill>
                <a:latin typeface="+mn-ea"/>
              </a:rPr>
              <a:t>‘</a:t>
            </a:r>
            <a:r>
              <a:rPr lang="ko-KR" altLang="en-US" spc="-150" dirty="0" err="1">
                <a:solidFill>
                  <a:schemeClr val="bg1"/>
                </a:solidFill>
                <a:latin typeface="+mn-ea"/>
              </a:rPr>
              <a:t>버추얼</a:t>
            </a: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 싱가포르 프로젝트</a:t>
            </a:r>
            <a:r>
              <a:rPr lang="en-US" altLang="ko-KR" spc="-150" dirty="0">
                <a:solidFill>
                  <a:schemeClr val="bg1"/>
                </a:solidFill>
                <a:latin typeface="+mn-ea"/>
              </a:rPr>
              <a:t>＇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F026E16C-27F5-BDDC-1DE7-4DF9278BE220}"/>
              </a:ext>
            </a:extLst>
          </p:cNvPr>
          <p:cNvSpPr txBox="1"/>
          <p:nvPr/>
        </p:nvSpPr>
        <p:spPr>
          <a:xfrm>
            <a:off x="1346704" y="1636103"/>
            <a:ext cx="3613676" cy="1709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latin typeface="+mn-ea"/>
              </a:rPr>
              <a:t>부산의 자갈치 시장</a:t>
            </a:r>
            <a:endParaRPr lang="en-US" altLang="ko-KR" spc="-15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latin typeface="+mn-ea"/>
              </a:rPr>
              <a:t>가상화  </a:t>
            </a:r>
            <a:r>
              <a:rPr lang="en-US" altLang="ko-KR" spc="-150" dirty="0">
                <a:latin typeface="+mn-ea"/>
              </a:rPr>
              <a:t>-&gt;  </a:t>
            </a:r>
            <a:r>
              <a:rPr lang="ko-KR" altLang="en-US" spc="-150" dirty="0">
                <a:latin typeface="+mn-ea"/>
              </a:rPr>
              <a:t>안전관리 플랫폼 개발</a:t>
            </a:r>
            <a:endParaRPr lang="en-US" altLang="ko-KR" spc="-15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latin typeface="+mn-ea"/>
              </a:rPr>
              <a:t>수질 관리</a:t>
            </a:r>
            <a:r>
              <a:rPr lang="en-US" altLang="ko-KR" spc="-150" dirty="0">
                <a:latin typeface="+mn-ea"/>
              </a:rPr>
              <a:t>, </a:t>
            </a:r>
            <a:r>
              <a:rPr lang="ko-KR" altLang="en-US" spc="-150" dirty="0">
                <a:latin typeface="+mn-ea"/>
              </a:rPr>
              <a:t>탈출 경로 유도 등</a:t>
            </a:r>
            <a:endParaRPr lang="en-US" altLang="ko-KR" spc="-15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latin typeface="+mn-ea"/>
              </a:rPr>
              <a:t>사고 대응 시간  ↓</a:t>
            </a:r>
            <a:endParaRPr lang="en-US" altLang="ko-KR" spc="-150" dirty="0">
              <a:latin typeface="+mn-ea"/>
            </a:endParaRP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5C379D66-742F-F616-C9A4-B5C150473A02}"/>
              </a:ext>
            </a:extLst>
          </p:cNvPr>
          <p:cNvSpPr txBox="1"/>
          <p:nvPr/>
        </p:nvSpPr>
        <p:spPr>
          <a:xfrm>
            <a:off x="4966605" y="3125371"/>
            <a:ext cx="952588" cy="4154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100" b="1" dirty="0">
                <a:solidFill>
                  <a:schemeClr val="accent3">
                    <a:lumMod val="50000"/>
                  </a:schemeClr>
                </a:solidFill>
              </a:rPr>
              <a:t>국내</a:t>
            </a:r>
          </a:p>
        </p:txBody>
      </p:sp>
      <p:pic>
        <p:nvPicPr>
          <p:cNvPr id="229" name="그림 228" descr="Virtual Singapore – Building a 3D-Empowered Smart Nation - Geospatial World">
            <a:extLst>
              <a:ext uri="{FF2B5EF4-FFF2-40B4-BE49-F238E27FC236}">
                <a16:creationId xmlns:a16="http://schemas.microsoft.com/office/drawing/2014/main" id="{9E973F34-F8A4-F801-C255-46BD568C67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0472" y="2564962"/>
            <a:ext cx="4536767" cy="2513522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TextBox 231">
            <a:extLst>
              <a:ext uri="{FF2B5EF4-FFF2-40B4-BE49-F238E27FC236}">
                <a16:creationId xmlns:a16="http://schemas.microsoft.com/office/drawing/2014/main" id="{3C2C3BE8-48EB-DB76-8D98-BEA15FB28C5B}"/>
              </a:ext>
            </a:extLst>
          </p:cNvPr>
          <p:cNvSpPr txBox="1"/>
          <p:nvPr/>
        </p:nvSpPr>
        <p:spPr>
          <a:xfrm>
            <a:off x="1346704" y="5776558"/>
            <a:ext cx="9417549" cy="462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pc="-150" dirty="0">
                <a:latin typeface="+mn-ea"/>
              </a:rPr>
              <a:t>데이터 </a:t>
            </a:r>
            <a:r>
              <a:rPr lang="en-US" altLang="ko-KR" spc="-150" dirty="0">
                <a:latin typeface="+mn-ea"/>
              </a:rPr>
              <a:t>+ </a:t>
            </a:r>
            <a:r>
              <a:rPr lang="ko-KR" altLang="en-US" spc="-150" dirty="0">
                <a:latin typeface="+mn-ea"/>
              </a:rPr>
              <a:t>정보  </a:t>
            </a:r>
            <a:r>
              <a:rPr lang="en-US" altLang="ko-KR" spc="-150" dirty="0">
                <a:latin typeface="+mn-ea"/>
              </a:rPr>
              <a:t>→  </a:t>
            </a:r>
            <a:r>
              <a:rPr lang="ko-KR" altLang="en-US" spc="-150" dirty="0">
                <a:latin typeface="+mn-ea"/>
              </a:rPr>
              <a:t>과거 이해 </a:t>
            </a:r>
            <a:r>
              <a:rPr lang="en-US" altLang="ko-KR" spc="-150" dirty="0">
                <a:latin typeface="+mn-ea"/>
              </a:rPr>
              <a:t>+ </a:t>
            </a:r>
            <a:r>
              <a:rPr lang="ko-KR" altLang="en-US" spc="-150" dirty="0">
                <a:latin typeface="+mn-ea"/>
              </a:rPr>
              <a:t>미래 예측</a:t>
            </a:r>
            <a:endParaRPr lang="en-US" altLang="ko-KR" spc="-15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67155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4" grpId="0" animBg="1"/>
      <p:bldP spid="224" grpId="0" animBg="1"/>
      <p:bldP spid="225" grpId="0" animBg="1"/>
      <p:bldP spid="226" grpId="0"/>
      <p:bldP spid="227" grpId="0"/>
      <p:bldP spid="228" grpId="0" animBg="1"/>
      <p:bldP spid="23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32BEE53-4B61-DAB6-9DBA-F97860897FA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41804E4-E7F3-922A-81AC-F4DDF8567DE5}"/>
              </a:ext>
            </a:extLst>
          </p:cNvPr>
          <p:cNvSpPr txBox="1"/>
          <p:nvPr/>
        </p:nvSpPr>
        <p:spPr>
          <a:xfrm>
            <a:off x="799170" y="3044279"/>
            <a:ext cx="19886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bg1"/>
                </a:solidFill>
              </a:rPr>
              <a:t>Part</a:t>
            </a:r>
            <a:r>
              <a:rPr lang="ko-KR" altLang="en-US" sz="4400" b="1" dirty="0">
                <a:solidFill>
                  <a:schemeClr val="bg1"/>
                </a:solidFill>
              </a:rPr>
              <a:t> </a:t>
            </a:r>
            <a:r>
              <a:rPr lang="en-US" altLang="ko-KR" sz="4400" b="1" dirty="0">
                <a:solidFill>
                  <a:schemeClr val="bg1"/>
                </a:solidFill>
              </a:rPr>
              <a:t>2</a:t>
            </a:r>
            <a:endParaRPr lang="ko-KR" altLang="en-US" sz="44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41C1D6-65FC-68C4-066D-56830194DDBD}"/>
              </a:ext>
            </a:extLst>
          </p:cNvPr>
          <p:cNvSpPr txBox="1"/>
          <p:nvPr/>
        </p:nvSpPr>
        <p:spPr>
          <a:xfrm>
            <a:off x="2787804" y="3044278"/>
            <a:ext cx="694975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 err="1">
                <a:solidFill>
                  <a:schemeClr val="bg1"/>
                </a:solidFill>
              </a:rPr>
              <a:t>디지털트윈</a:t>
            </a:r>
            <a:r>
              <a:rPr lang="ko-KR" altLang="en-US" sz="4400" b="1" dirty="0">
                <a:solidFill>
                  <a:schemeClr val="bg1"/>
                </a:solidFill>
              </a:rPr>
              <a:t> </a:t>
            </a:r>
            <a:r>
              <a:rPr lang="en-US" altLang="ko-KR" sz="4400" b="1" dirty="0">
                <a:solidFill>
                  <a:schemeClr val="bg1"/>
                </a:solidFill>
              </a:rPr>
              <a:t>vs </a:t>
            </a:r>
            <a:r>
              <a:rPr lang="ko-KR" altLang="en-US" sz="4400" b="1" dirty="0">
                <a:solidFill>
                  <a:schemeClr val="bg1"/>
                </a:solidFill>
              </a:rPr>
              <a:t>시뮬레이션</a:t>
            </a:r>
          </a:p>
          <a:p>
            <a:pPr algn="ctr"/>
            <a:endParaRPr lang="ko-KR" altLang="en-US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02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FEC8A33-445F-9CB2-79E6-8435D60F471A}"/>
              </a:ext>
            </a:extLst>
          </p:cNvPr>
          <p:cNvSpPr txBox="1"/>
          <p:nvPr/>
        </p:nvSpPr>
        <p:spPr>
          <a:xfrm>
            <a:off x="592377" y="375058"/>
            <a:ext cx="694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</a:rPr>
              <a:t> </a:t>
            </a:r>
            <a:r>
              <a:rPr lang="en-US" altLang="ko-KR" sz="2000" b="1" spc="-150" dirty="0">
                <a:solidFill>
                  <a:schemeClr val="bg1"/>
                </a:solidFill>
              </a:rPr>
              <a:t>2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AD4627-6370-E1CB-E716-5966FDA358F8}"/>
              </a:ext>
            </a:extLst>
          </p:cNvPr>
          <p:cNvSpPr txBox="1"/>
          <p:nvPr/>
        </p:nvSpPr>
        <p:spPr>
          <a:xfrm flipH="1">
            <a:off x="1286606" y="5582957"/>
            <a:ext cx="9557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pc="-300" dirty="0"/>
              <a:t>디지털 트윈이란</a:t>
            </a:r>
            <a:r>
              <a:rPr lang="en-US" altLang="ko-KR" sz="2400" b="1" spc="-300" dirty="0"/>
              <a:t> </a:t>
            </a:r>
            <a:r>
              <a:rPr lang="ko-KR" altLang="en-US" sz="2400" b="1" spc="-300" dirty="0"/>
              <a:t>현실 세계  속 물체</a:t>
            </a:r>
            <a:r>
              <a:rPr lang="en-US" altLang="ko-KR" sz="2400" b="1" spc="-300" dirty="0"/>
              <a:t>, </a:t>
            </a:r>
            <a:r>
              <a:rPr lang="ko-KR" altLang="en-US" sz="2400" b="1" spc="-300" dirty="0"/>
              <a:t>상황을 시뮬레이션 하는 행위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4CF1F45-2F87-6B16-9601-F9B37A86B0AC}"/>
              </a:ext>
            </a:extLst>
          </p:cNvPr>
          <p:cNvSpPr/>
          <p:nvPr/>
        </p:nvSpPr>
        <p:spPr>
          <a:xfrm>
            <a:off x="9955763" y="6494106"/>
            <a:ext cx="2236237" cy="36389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그림 8" descr="사람이(가) 표시된 사진&#10;&#10;자동 생성된 설명">
            <a:extLst>
              <a:ext uri="{FF2B5EF4-FFF2-40B4-BE49-F238E27FC236}">
                <a16:creationId xmlns:a16="http://schemas.microsoft.com/office/drawing/2014/main" id="{AE535517-6D05-98CF-57FB-61E7C36129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7490" y="775168"/>
            <a:ext cx="9557019" cy="4358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893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1718718" y="335362"/>
            <a:ext cx="3399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 err="1">
                <a:solidFill>
                  <a:schemeClr val="tx1">
                    <a:lumMod val="75000"/>
                  </a:schemeClr>
                </a:solidFill>
              </a:rPr>
              <a:t>디지털트윈</a:t>
            </a:r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altLang="ko-KR" sz="2400" b="1" spc="-150" dirty="0">
                <a:solidFill>
                  <a:schemeClr val="tx1">
                    <a:lumMod val="75000"/>
                  </a:schemeClr>
                </a:solidFill>
              </a:rPr>
              <a:t>vs </a:t>
            </a:r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</a:rPr>
              <a:t>시뮬레이션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C8A33-445F-9CB2-79E6-8435D60F471A}"/>
              </a:ext>
            </a:extLst>
          </p:cNvPr>
          <p:cNvSpPr txBox="1"/>
          <p:nvPr/>
        </p:nvSpPr>
        <p:spPr>
          <a:xfrm>
            <a:off x="592378" y="375058"/>
            <a:ext cx="6942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</a:rPr>
              <a:t> </a:t>
            </a:r>
            <a:r>
              <a:rPr lang="en-US" altLang="ko-KR" sz="2000" b="1" spc="-150" dirty="0">
                <a:solidFill>
                  <a:schemeClr val="bg1"/>
                </a:solidFill>
              </a:rPr>
              <a:t>2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0239D0E-10F8-38E2-D121-FBA9DEE1CE54}"/>
              </a:ext>
            </a:extLst>
          </p:cNvPr>
          <p:cNvSpPr/>
          <p:nvPr/>
        </p:nvSpPr>
        <p:spPr>
          <a:xfrm>
            <a:off x="6572516" y="3429000"/>
            <a:ext cx="5075199" cy="2728818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307FB8CD-4C19-E913-3368-BADA2E48B288}"/>
              </a:ext>
            </a:extLst>
          </p:cNvPr>
          <p:cNvSpPr/>
          <p:nvPr/>
        </p:nvSpPr>
        <p:spPr>
          <a:xfrm>
            <a:off x="939491" y="1784194"/>
            <a:ext cx="2495085" cy="50180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C8EF132F-0A13-877D-41E7-9EE1892E7329}"/>
              </a:ext>
            </a:extLst>
          </p:cNvPr>
          <p:cNvSpPr/>
          <p:nvPr/>
        </p:nvSpPr>
        <p:spPr>
          <a:xfrm>
            <a:off x="928698" y="4241928"/>
            <a:ext cx="2495085" cy="50180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CCE07C80-DD29-1F7D-E62C-FE2895B7A14F}"/>
              </a:ext>
            </a:extLst>
          </p:cNvPr>
          <p:cNvSpPr/>
          <p:nvPr/>
        </p:nvSpPr>
        <p:spPr>
          <a:xfrm>
            <a:off x="7909699" y="3642280"/>
            <a:ext cx="2495085" cy="50180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E576415-B3A7-7EE2-1282-B9809D71AC03}"/>
              </a:ext>
            </a:extLst>
          </p:cNvPr>
          <p:cNvSpPr txBox="1"/>
          <p:nvPr/>
        </p:nvSpPr>
        <p:spPr>
          <a:xfrm>
            <a:off x="8438718" y="3714090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/>
              <a:t>디지털 트윈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96F79CBB-ED09-2BD1-0994-EFD9B9A71B03}"/>
              </a:ext>
            </a:extLst>
          </p:cNvPr>
          <p:cNvCxnSpPr>
            <a:cxnSpLocks/>
          </p:cNvCxnSpPr>
          <p:nvPr/>
        </p:nvCxnSpPr>
        <p:spPr>
          <a:xfrm flipV="1">
            <a:off x="4267659" y="2101901"/>
            <a:ext cx="1739995" cy="1279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DFF1BADC-F138-F4AC-3635-FBC1AE1DBA55}"/>
              </a:ext>
            </a:extLst>
          </p:cNvPr>
          <p:cNvGrpSpPr/>
          <p:nvPr/>
        </p:nvGrpSpPr>
        <p:grpSpPr>
          <a:xfrm>
            <a:off x="544285" y="2101901"/>
            <a:ext cx="3399391" cy="3255339"/>
            <a:chOff x="660738" y="68103"/>
            <a:chExt cx="1494752" cy="1494790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5D149DB1-444C-03F4-1589-91C9E97C3A1F}"/>
                </a:ext>
              </a:extLst>
            </p:cNvPr>
            <p:cNvSpPr/>
            <p:nvPr/>
          </p:nvSpPr>
          <p:spPr>
            <a:xfrm>
              <a:off x="660738" y="68103"/>
              <a:ext cx="1494752" cy="1494790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타원 4">
              <a:extLst>
                <a:ext uri="{FF2B5EF4-FFF2-40B4-BE49-F238E27FC236}">
                  <a16:creationId xmlns:a16="http://schemas.microsoft.com/office/drawing/2014/main" id="{C7795F1F-FF1A-7B2A-A3B7-2F562C90AAE7}"/>
                </a:ext>
              </a:extLst>
            </p:cNvPr>
            <p:cNvSpPr txBox="1"/>
            <p:nvPr/>
          </p:nvSpPr>
          <p:spPr>
            <a:xfrm>
              <a:off x="879639" y="287010"/>
              <a:ext cx="1051994" cy="11805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22860" rIns="22860" bIns="22860" numCol="1" spcCol="1270" anchor="ctr" anchorCtr="0">
              <a:noAutofit/>
            </a:bodyPr>
            <a:lstStyle/>
            <a:p>
              <a:pPr marL="0" lvl="0" indent="0" algn="ctr" defTabSz="2667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2400" b="1" kern="1200" dirty="0"/>
                <a:t>시뮬레이션</a:t>
              </a: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10758F8E-FA72-F06F-3B5A-98608BDBCD04}"/>
              </a:ext>
            </a:extLst>
          </p:cNvPr>
          <p:cNvGrpSpPr/>
          <p:nvPr/>
        </p:nvGrpSpPr>
        <p:grpSpPr>
          <a:xfrm>
            <a:off x="1029385" y="2475049"/>
            <a:ext cx="1007962" cy="953951"/>
            <a:chOff x="746720" y="386674"/>
            <a:chExt cx="473650" cy="451770"/>
          </a:xfrm>
          <a:solidFill>
            <a:schemeClr val="bg2">
              <a:lumMod val="75000"/>
            </a:schemeClr>
          </a:solidFill>
        </p:grpSpPr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CAB80439-70CA-85BD-6D99-298055652E26}"/>
                </a:ext>
              </a:extLst>
            </p:cNvPr>
            <p:cNvSpPr/>
            <p:nvPr/>
          </p:nvSpPr>
          <p:spPr>
            <a:xfrm>
              <a:off x="746720" y="386674"/>
              <a:ext cx="473650" cy="451770"/>
            </a:xfrm>
            <a:prstGeom prst="ellips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타원 4">
              <a:extLst>
                <a:ext uri="{FF2B5EF4-FFF2-40B4-BE49-F238E27FC236}">
                  <a16:creationId xmlns:a16="http://schemas.microsoft.com/office/drawing/2014/main" id="{EC2E7ED4-3A53-8765-BC07-4AA5E1CE3EBF}"/>
                </a:ext>
              </a:extLst>
            </p:cNvPr>
            <p:cNvSpPr txBox="1"/>
            <p:nvPr/>
          </p:nvSpPr>
          <p:spPr>
            <a:xfrm>
              <a:off x="811066" y="494025"/>
              <a:ext cx="328199" cy="28767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22860" rIns="22860" bIns="22860" numCol="1" spcCol="1270" anchor="ctr" anchorCtr="0">
              <a:noAutofit/>
            </a:bodyPr>
            <a:lstStyle/>
            <a:p>
              <a:pPr marL="0" lvl="0" indent="0" algn="ctr" defTabSz="2667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500" b="1" kern="1200" dirty="0"/>
                <a:t>디지털 트</a:t>
              </a:r>
              <a:r>
                <a:rPr lang="ko-KR" altLang="en-US" sz="1500" kern="1200" dirty="0"/>
                <a:t>윈</a:t>
              </a:r>
            </a:p>
          </p:txBody>
        </p:sp>
      </p:grp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D5C18841-B75C-C863-A702-FB0F45FEF852}"/>
              </a:ext>
            </a:extLst>
          </p:cNvPr>
          <p:cNvCxnSpPr>
            <a:cxnSpLocks/>
          </p:cNvCxnSpPr>
          <p:nvPr/>
        </p:nvCxnSpPr>
        <p:spPr>
          <a:xfrm>
            <a:off x="4267659" y="3848880"/>
            <a:ext cx="1828341" cy="837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E7C8F0F-328A-B910-C5D4-76979AD37C00}"/>
              </a:ext>
            </a:extLst>
          </p:cNvPr>
          <p:cNvSpPr txBox="1"/>
          <p:nvPr/>
        </p:nvSpPr>
        <p:spPr>
          <a:xfrm>
            <a:off x="6716894" y="4433544"/>
            <a:ext cx="50751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데이터 </a:t>
            </a:r>
            <a:r>
              <a:rPr lang="en-US" altLang="ko-KR" dirty="0"/>
              <a:t>: </a:t>
            </a:r>
            <a:r>
              <a:rPr lang="ko-KR" altLang="en-US" dirty="0"/>
              <a:t>객체 센서 </a:t>
            </a:r>
            <a:r>
              <a:rPr lang="en-US" altLang="ko-KR" dirty="0"/>
              <a:t>-&gt; </a:t>
            </a:r>
            <a:r>
              <a:rPr lang="ko-KR" altLang="en-US" dirty="0"/>
              <a:t>시스템 프로세서 </a:t>
            </a:r>
            <a:r>
              <a:rPr lang="en-US" altLang="ko-KR" dirty="0"/>
              <a:t>: </a:t>
            </a:r>
            <a:r>
              <a:rPr lang="ko-KR" altLang="en-US" dirty="0"/>
              <a:t>정보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정보 </a:t>
            </a:r>
            <a:r>
              <a:rPr lang="en-US" altLang="ko-KR" dirty="0"/>
              <a:t>+ </a:t>
            </a:r>
            <a:r>
              <a:rPr lang="ko-KR" altLang="en-US" dirty="0"/>
              <a:t>기본 소스 객체와 공유</a:t>
            </a:r>
            <a:endParaRPr lang="en-US" altLang="ko-KR" dirty="0"/>
          </a:p>
          <a:p>
            <a:endParaRPr lang="en-US" altLang="ko-KR" dirty="0"/>
          </a:p>
          <a:p>
            <a:pPr algn="ctr"/>
            <a:r>
              <a:rPr lang="en-US" altLang="ko-KR" dirty="0"/>
              <a:t>→ </a:t>
            </a:r>
            <a:r>
              <a:rPr lang="ko-KR" altLang="en-US" dirty="0"/>
              <a:t>양방향 정보 흐름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6BB62CFC-28AF-E4B3-F6DE-0AD187327080}"/>
              </a:ext>
            </a:extLst>
          </p:cNvPr>
          <p:cNvSpPr/>
          <p:nvPr/>
        </p:nvSpPr>
        <p:spPr>
          <a:xfrm>
            <a:off x="6578525" y="814865"/>
            <a:ext cx="3245005" cy="1976461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B8932719-E12A-2399-BEAB-519889C02664}"/>
              </a:ext>
            </a:extLst>
          </p:cNvPr>
          <p:cNvSpPr/>
          <p:nvPr/>
        </p:nvSpPr>
        <p:spPr>
          <a:xfrm>
            <a:off x="6996363" y="910952"/>
            <a:ext cx="2495085" cy="50180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499853A-80D8-80BD-562E-CD7A16439575}"/>
              </a:ext>
            </a:extLst>
          </p:cNvPr>
          <p:cNvSpPr txBox="1"/>
          <p:nvPr/>
        </p:nvSpPr>
        <p:spPr>
          <a:xfrm>
            <a:off x="7574491" y="971611"/>
            <a:ext cx="1338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/>
              <a:t>시뮬레이션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768BD9D-997E-4D28-009E-861DF66435DC}"/>
              </a:ext>
            </a:extLst>
          </p:cNvPr>
          <p:cNvSpPr txBox="1"/>
          <p:nvPr/>
        </p:nvSpPr>
        <p:spPr>
          <a:xfrm>
            <a:off x="6803859" y="1623221"/>
            <a:ext cx="24842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실시간 데이터 </a:t>
            </a:r>
            <a:r>
              <a:rPr lang="en-US" altLang="ko-KR" dirty="0"/>
              <a:t>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센서 </a:t>
            </a:r>
            <a:r>
              <a:rPr lang="en-US" altLang="ko-KR" dirty="0"/>
              <a:t>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단순 구현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5FB02C2-849F-CD16-1284-4018D8C94B5A}"/>
              </a:ext>
            </a:extLst>
          </p:cNvPr>
          <p:cNvSpPr/>
          <p:nvPr/>
        </p:nvSpPr>
        <p:spPr>
          <a:xfrm>
            <a:off x="9955763" y="6494106"/>
            <a:ext cx="2236237" cy="36389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3223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3" grpId="0" animBg="1"/>
      <p:bldP spid="17" grpId="0"/>
      <p:bldP spid="31" grpId="0"/>
      <p:bldP spid="32" grpId="0" animBg="1"/>
      <p:bldP spid="33" grpId="0" animBg="1"/>
      <p:bldP spid="34" grpId="0"/>
      <p:bldP spid="3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1A212034-7648-D998-6D9B-D1E28162D069}"/>
              </a:ext>
            </a:extLst>
          </p:cNvPr>
          <p:cNvSpPr/>
          <p:nvPr/>
        </p:nvSpPr>
        <p:spPr>
          <a:xfrm>
            <a:off x="9955763" y="6479116"/>
            <a:ext cx="2236237" cy="36389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1718718" y="335362"/>
            <a:ext cx="45768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</a:rPr>
              <a:t>디지털 트윈의 속성 표현 과정</a:t>
            </a:r>
            <a:r>
              <a:rPr lang="en-US" altLang="ko-KR" sz="2400" b="1" spc="-150" dirty="0">
                <a:solidFill>
                  <a:schemeClr val="tx1">
                    <a:lumMod val="75000"/>
                  </a:schemeClr>
                </a:solidFill>
              </a:rPr>
              <a:t>(</a:t>
            </a:r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</a:rPr>
              <a:t>원리</a:t>
            </a:r>
            <a:r>
              <a:rPr lang="en-US" altLang="ko-KR" sz="2400" b="1" spc="-150" dirty="0">
                <a:solidFill>
                  <a:schemeClr val="tx1">
                    <a:lumMod val="75000"/>
                  </a:schemeClr>
                </a:solidFill>
              </a:rPr>
              <a:t>)</a:t>
            </a:r>
            <a:endParaRPr lang="ko-KR" altLang="en-US" sz="2400" b="1" spc="-15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C8A33-445F-9CB2-79E6-8435D60F471A}"/>
              </a:ext>
            </a:extLst>
          </p:cNvPr>
          <p:cNvSpPr txBox="1"/>
          <p:nvPr/>
        </p:nvSpPr>
        <p:spPr>
          <a:xfrm>
            <a:off x="548198" y="375058"/>
            <a:ext cx="7825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</a:rPr>
              <a:t> </a:t>
            </a:r>
            <a:r>
              <a:rPr lang="en-US" altLang="ko-KR" sz="2000" b="1" spc="-150" dirty="0">
                <a:solidFill>
                  <a:schemeClr val="bg1"/>
                </a:solidFill>
              </a:rPr>
              <a:t>2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06EAA12E-ECAB-7F11-AD10-21ECA8351226}"/>
              </a:ext>
            </a:extLst>
          </p:cNvPr>
          <p:cNvSpPr txBox="1"/>
          <p:nvPr/>
        </p:nvSpPr>
        <p:spPr>
          <a:xfrm>
            <a:off x="9226170" y="2318994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5A7B2AE5-7D30-CF73-42F8-B874FB227ECB}"/>
              </a:ext>
            </a:extLst>
          </p:cNvPr>
          <p:cNvSpPr txBox="1"/>
          <p:nvPr/>
        </p:nvSpPr>
        <p:spPr>
          <a:xfrm rot="5400000">
            <a:off x="9256218" y="4106711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34D5AD1F-9CFA-C929-5006-43C12A542A4D}"/>
              </a:ext>
            </a:extLst>
          </p:cNvPr>
          <p:cNvGrpSpPr/>
          <p:nvPr/>
        </p:nvGrpSpPr>
        <p:grpSpPr>
          <a:xfrm>
            <a:off x="8410343" y="4502425"/>
            <a:ext cx="2041454" cy="2171180"/>
            <a:chOff x="8410343" y="4502425"/>
            <a:chExt cx="2041454" cy="2171180"/>
          </a:xfrm>
        </p:grpSpPr>
        <p:sp>
          <p:nvSpPr>
            <p:cNvPr id="226" name="직사각형 225">
              <a:extLst>
                <a:ext uri="{FF2B5EF4-FFF2-40B4-BE49-F238E27FC236}">
                  <a16:creationId xmlns:a16="http://schemas.microsoft.com/office/drawing/2014/main" id="{56E320D2-6CF7-6819-4E39-17B2B9EAC5E9}"/>
                </a:ext>
              </a:extLst>
            </p:cNvPr>
            <p:cNvSpPr/>
            <p:nvPr/>
          </p:nvSpPr>
          <p:spPr>
            <a:xfrm>
              <a:off x="8410346" y="4502425"/>
              <a:ext cx="2041451" cy="21711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3" name="직사각형 232">
              <a:extLst>
                <a:ext uri="{FF2B5EF4-FFF2-40B4-BE49-F238E27FC236}">
                  <a16:creationId xmlns:a16="http://schemas.microsoft.com/office/drawing/2014/main" id="{A646960E-6432-41CE-8F0E-633C05CF442A}"/>
                </a:ext>
              </a:extLst>
            </p:cNvPr>
            <p:cNvSpPr/>
            <p:nvPr/>
          </p:nvSpPr>
          <p:spPr>
            <a:xfrm>
              <a:off x="8410343" y="4502425"/>
              <a:ext cx="2041451" cy="51867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4" name="TextBox 233">
              <a:extLst>
                <a:ext uri="{FF2B5EF4-FFF2-40B4-BE49-F238E27FC236}">
                  <a16:creationId xmlns:a16="http://schemas.microsoft.com/office/drawing/2014/main" id="{4AEE94E1-7ECD-7E8E-B184-DB6633C8453B}"/>
                </a:ext>
              </a:extLst>
            </p:cNvPr>
            <p:cNvSpPr txBox="1"/>
            <p:nvPr/>
          </p:nvSpPr>
          <p:spPr>
            <a:xfrm>
              <a:off x="9067064" y="4612487"/>
              <a:ext cx="7681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>
                      <a:lumMod val="95000"/>
                    </a:schemeClr>
                  </a:solidFill>
                </a:rPr>
                <a:t>Step 3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39" name="TextBox 238">
              <a:extLst>
                <a:ext uri="{FF2B5EF4-FFF2-40B4-BE49-F238E27FC236}">
                  <a16:creationId xmlns:a16="http://schemas.microsoft.com/office/drawing/2014/main" id="{D77A00BE-0148-2590-3FB0-94CE3BC750C4}"/>
                </a:ext>
              </a:extLst>
            </p:cNvPr>
            <p:cNvSpPr txBox="1"/>
            <p:nvPr/>
          </p:nvSpPr>
          <p:spPr>
            <a:xfrm>
              <a:off x="8589622" y="5290721"/>
              <a:ext cx="1682895" cy="8506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ko-KR" altLang="en-US" sz="1400" spc="-15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현실유사성</a:t>
              </a:r>
              <a:endPara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  <a:p>
              <a:pPr algn="just">
                <a:lnSpc>
                  <a:spcPct val="120000"/>
                </a:lnSpc>
              </a:pPr>
              <a:r>
                <a:rPr lang="ko-KR" altLang="en-US" sz="14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지적재산권</a:t>
              </a:r>
              <a:endPara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  <a:p>
              <a:pPr algn="just">
                <a:lnSpc>
                  <a:spcPct val="120000"/>
                </a:lnSpc>
              </a:pPr>
              <a:r>
                <a:rPr lang="ko-KR" altLang="en-US" sz="14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소유권    표시 </a:t>
              </a:r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D9E3A833-0475-A36A-7463-5280E5C063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65" b="10049"/>
          <a:stretch/>
        </p:blipFill>
        <p:spPr>
          <a:xfrm>
            <a:off x="0" y="2182491"/>
            <a:ext cx="6812478" cy="363048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7BBA3D68-4767-A54C-7708-650FDDAE055A}"/>
                  </a:ext>
                </a:extLst>
              </p14:cNvPr>
              <p14:cNvContentPartPr/>
              <p14:nvPr/>
            </p14:nvContentPartPr>
            <p14:xfrm>
              <a:off x="1642048" y="3638961"/>
              <a:ext cx="224280" cy="246600"/>
            </p14:xfrm>
          </p:contentPart>
        </mc:Choice>
        <mc:Fallback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7BBA3D68-4767-A54C-7708-650FDDAE055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33048" y="3629961"/>
                <a:ext cx="241920" cy="26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D4F2EE1E-FF68-3871-C870-11F535F6331F}"/>
                  </a:ext>
                </a:extLst>
              </p14:cNvPr>
              <p14:cNvContentPartPr/>
              <p14:nvPr/>
            </p14:nvContentPartPr>
            <p14:xfrm>
              <a:off x="5224768" y="3890601"/>
              <a:ext cx="171000" cy="258120"/>
            </p14:xfrm>
          </p:contentPart>
        </mc:Choice>
        <mc:Fallback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D4F2EE1E-FF68-3871-C870-11F535F6331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216128" y="3881961"/>
                <a:ext cx="188640" cy="27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68D05584-8FBF-2762-B519-7EB3A2143E04}"/>
                  </a:ext>
                </a:extLst>
              </p14:cNvPr>
              <p14:cNvContentPartPr/>
              <p14:nvPr/>
            </p14:nvContentPartPr>
            <p14:xfrm>
              <a:off x="3237568" y="4189401"/>
              <a:ext cx="727200" cy="10440"/>
            </p14:xfrm>
          </p:contentPart>
        </mc:Choice>
        <mc:Fallback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68D05584-8FBF-2762-B519-7EB3A2143E0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228928" y="4180761"/>
                <a:ext cx="744840" cy="28080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그룹 23">
            <a:extLst>
              <a:ext uri="{FF2B5EF4-FFF2-40B4-BE49-F238E27FC236}">
                <a16:creationId xmlns:a16="http://schemas.microsoft.com/office/drawing/2014/main" id="{0649F6CF-A997-7D35-1B41-F0404ACAA77D}"/>
              </a:ext>
            </a:extLst>
          </p:cNvPr>
          <p:cNvGrpSpPr/>
          <p:nvPr/>
        </p:nvGrpSpPr>
        <p:grpSpPr>
          <a:xfrm>
            <a:off x="9779648" y="631792"/>
            <a:ext cx="2041453" cy="3508788"/>
            <a:chOff x="9779648" y="631792"/>
            <a:chExt cx="2041453" cy="3508788"/>
          </a:xfrm>
        </p:grpSpPr>
        <p:sp>
          <p:nvSpPr>
            <p:cNvPr id="225" name="직사각형 224">
              <a:extLst>
                <a:ext uri="{FF2B5EF4-FFF2-40B4-BE49-F238E27FC236}">
                  <a16:creationId xmlns:a16="http://schemas.microsoft.com/office/drawing/2014/main" id="{0FAB6FC5-EC2F-D1EC-DD06-0B98B07DC59E}"/>
                </a:ext>
              </a:extLst>
            </p:cNvPr>
            <p:cNvSpPr/>
            <p:nvPr/>
          </p:nvSpPr>
          <p:spPr>
            <a:xfrm>
              <a:off x="9779650" y="631794"/>
              <a:ext cx="2041451" cy="35087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1" name="직사각형 230">
              <a:extLst>
                <a:ext uri="{FF2B5EF4-FFF2-40B4-BE49-F238E27FC236}">
                  <a16:creationId xmlns:a16="http://schemas.microsoft.com/office/drawing/2014/main" id="{D4A9F311-8096-9FD0-6498-94D50549966A}"/>
                </a:ext>
              </a:extLst>
            </p:cNvPr>
            <p:cNvSpPr/>
            <p:nvPr/>
          </p:nvSpPr>
          <p:spPr>
            <a:xfrm>
              <a:off x="9779649" y="631792"/>
              <a:ext cx="2041451" cy="60428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2" name="TextBox 231">
              <a:extLst>
                <a:ext uri="{FF2B5EF4-FFF2-40B4-BE49-F238E27FC236}">
                  <a16:creationId xmlns:a16="http://schemas.microsoft.com/office/drawing/2014/main" id="{1B201F6B-3FD5-88A5-F7F9-64F72411D1B5}"/>
                </a:ext>
              </a:extLst>
            </p:cNvPr>
            <p:cNvSpPr txBox="1"/>
            <p:nvPr/>
          </p:nvSpPr>
          <p:spPr>
            <a:xfrm>
              <a:off x="10423988" y="746765"/>
              <a:ext cx="7681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>
                      <a:lumMod val="95000"/>
                    </a:schemeClr>
                  </a:solidFill>
                </a:rPr>
                <a:t>Step 2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38" name="TextBox 237">
              <a:extLst>
                <a:ext uri="{FF2B5EF4-FFF2-40B4-BE49-F238E27FC236}">
                  <a16:creationId xmlns:a16="http://schemas.microsoft.com/office/drawing/2014/main" id="{96EEF8CA-FD93-FEFC-4981-1D912F6C52D4}"/>
                </a:ext>
              </a:extLst>
            </p:cNvPr>
            <p:cNvSpPr txBox="1"/>
            <p:nvPr/>
          </p:nvSpPr>
          <p:spPr>
            <a:xfrm>
              <a:off x="9949375" y="1868474"/>
              <a:ext cx="1682895" cy="13660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ko-KR" altLang="en-US" sz="14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서로 다른 논리적 객체 간의 상호작용 확인</a:t>
              </a:r>
              <a:endPara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  <a:p>
              <a:pPr algn="just">
                <a:lnSpc>
                  <a:spcPct val="120000"/>
                </a:lnSpc>
              </a:pPr>
              <a:endPara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  <a:p>
              <a:pPr algn="just">
                <a:lnSpc>
                  <a:spcPct val="120000"/>
                </a:lnSpc>
              </a:pPr>
              <a:r>
                <a:rPr lang="ko-KR" altLang="en-US" sz="14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더 큰 단위 만드는 </a:t>
              </a:r>
              <a:endPara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  <a:p>
              <a:pPr algn="just">
                <a:lnSpc>
                  <a:spcPct val="120000"/>
                </a:lnSpc>
              </a:pPr>
              <a:r>
                <a:rPr lang="ko-KR" altLang="en-US" sz="14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기능 도입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5E933B80-67FB-D5AA-B6E8-0737291493A4}"/>
                </a:ext>
              </a:extLst>
            </p:cNvPr>
            <p:cNvSpPr/>
            <p:nvPr/>
          </p:nvSpPr>
          <p:spPr>
            <a:xfrm>
              <a:off x="9779649" y="631794"/>
              <a:ext cx="2041451" cy="35087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F1AC048D-B527-BD23-310E-91A91CFC4951}"/>
                </a:ext>
              </a:extLst>
            </p:cNvPr>
            <p:cNvSpPr/>
            <p:nvPr/>
          </p:nvSpPr>
          <p:spPr>
            <a:xfrm>
              <a:off x="9779648" y="631792"/>
              <a:ext cx="2041451" cy="60428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D32F50E-CFC5-106D-6AE8-21BB483C1C2D}"/>
                </a:ext>
              </a:extLst>
            </p:cNvPr>
            <p:cNvSpPr txBox="1"/>
            <p:nvPr/>
          </p:nvSpPr>
          <p:spPr>
            <a:xfrm>
              <a:off x="10423987" y="746765"/>
              <a:ext cx="7681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>
                      <a:lumMod val="95000"/>
                    </a:schemeClr>
                  </a:solidFill>
                </a:rPr>
                <a:t>Step 2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5F945AA-C508-FB18-7188-BEB29F97BB8C}"/>
                </a:ext>
              </a:extLst>
            </p:cNvPr>
            <p:cNvSpPr txBox="1"/>
            <p:nvPr/>
          </p:nvSpPr>
          <p:spPr>
            <a:xfrm>
              <a:off x="9949374" y="1868474"/>
              <a:ext cx="1682895" cy="13660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ko-KR" altLang="en-US" sz="14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서로 다른 논리적 객체 간의 상호작용 확인</a:t>
              </a:r>
              <a:endPara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  <a:p>
              <a:pPr algn="just">
                <a:lnSpc>
                  <a:spcPct val="120000"/>
                </a:lnSpc>
              </a:pPr>
              <a:endPara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  <a:p>
              <a:pPr algn="just">
                <a:lnSpc>
                  <a:spcPct val="120000"/>
                </a:lnSpc>
              </a:pPr>
              <a:r>
                <a:rPr lang="ko-KR" altLang="en-US" sz="14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더 큰 단위 만드는 </a:t>
              </a:r>
              <a:endPara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  <a:p>
              <a:pPr algn="just">
                <a:lnSpc>
                  <a:spcPct val="120000"/>
                </a:lnSpc>
              </a:pPr>
              <a:r>
                <a:rPr lang="ko-KR" altLang="en-US" sz="14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기능 도입</a:t>
              </a: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4370FB75-BBAC-3FF6-06B9-61704402BAB4}"/>
              </a:ext>
            </a:extLst>
          </p:cNvPr>
          <p:cNvGrpSpPr/>
          <p:nvPr/>
        </p:nvGrpSpPr>
        <p:grpSpPr>
          <a:xfrm>
            <a:off x="7021090" y="631792"/>
            <a:ext cx="2041453" cy="3508788"/>
            <a:chOff x="7021090" y="631792"/>
            <a:chExt cx="2041453" cy="3508788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31EDF87D-51F6-B4E8-B21F-EF0035D56BD2}"/>
                </a:ext>
              </a:extLst>
            </p:cNvPr>
            <p:cNvSpPr/>
            <p:nvPr/>
          </p:nvSpPr>
          <p:spPr>
            <a:xfrm>
              <a:off x="7021090" y="631794"/>
              <a:ext cx="2041451" cy="35087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2" name="직사각형 221">
              <a:extLst>
                <a:ext uri="{FF2B5EF4-FFF2-40B4-BE49-F238E27FC236}">
                  <a16:creationId xmlns:a16="http://schemas.microsoft.com/office/drawing/2014/main" id="{7C9BE4E9-156B-8E0C-C019-B10333A27E8A}"/>
                </a:ext>
              </a:extLst>
            </p:cNvPr>
            <p:cNvSpPr/>
            <p:nvPr/>
          </p:nvSpPr>
          <p:spPr>
            <a:xfrm>
              <a:off x="7021092" y="631794"/>
              <a:ext cx="2041451" cy="35087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3" name="직사각형 222">
              <a:extLst>
                <a:ext uri="{FF2B5EF4-FFF2-40B4-BE49-F238E27FC236}">
                  <a16:creationId xmlns:a16="http://schemas.microsoft.com/office/drawing/2014/main" id="{944FB815-C68C-6B3F-1909-8BBB18AF8BBF}"/>
                </a:ext>
              </a:extLst>
            </p:cNvPr>
            <p:cNvSpPr/>
            <p:nvPr/>
          </p:nvSpPr>
          <p:spPr>
            <a:xfrm>
              <a:off x="7021092" y="631792"/>
              <a:ext cx="2041451" cy="60428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CF828576-7B84-088B-DEEB-F9002C696CFA}"/>
                </a:ext>
              </a:extLst>
            </p:cNvPr>
            <p:cNvSpPr txBox="1"/>
            <p:nvPr/>
          </p:nvSpPr>
          <p:spPr>
            <a:xfrm>
              <a:off x="7642187" y="746765"/>
              <a:ext cx="7681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>
                      <a:lumMod val="95000"/>
                    </a:schemeClr>
                  </a:solidFill>
                </a:rPr>
                <a:t>Step 1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8895BA30-E2A7-E4BA-F461-13EEAFD38C7F}"/>
                </a:ext>
              </a:extLst>
            </p:cNvPr>
            <p:cNvSpPr txBox="1"/>
            <p:nvPr/>
          </p:nvSpPr>
          <p:spPr>
            <a:xfrm>
              <a:off x="7184721" y="1662068"/>
              <a:ext cx="1682895" cy="21433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ko-KR" altLang="en-US" sz="14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물리 객체 발생 </a:t>
              </a:r>
              <a:r>
                <a:rPr lang="en-US" altLang="ko-KR" sz="14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-&gt;  </a:t>
              </a:r>
            </a:p>
            <a:p>
              <a:pPr algn="just">
                <a:lnSpc>
                  <a:spcPct val="120000"/>
                </a:lnSpc>
              </a:pPr>
              <a:r>
                <a:rPr lang="ko-KR" altLang="en-US" sz="14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가상 공간에서 논리적으로 대응하는 객체</a:t>
              </a:r>
              <a:endPara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  <a:p>
              <a:pPr algn="just">
                <a:lnSpc>
                  <a:spcPct val="120000"/>
                </a:lnSpc>
              </a:pPr>
              <a:endPara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  <a:p>
              <a:pPr algn="just">
                <a:lnSpc>
                  <a:spcPct val="120000"/>
                </a:lnSpc>
              </a:pPr>
              <a:r>
                <a:rPr lang="ko-KR" altLang="en-US" sz="14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하나 이상의 특정 운영상황 내에서 물리적 객체처럼 완전 표현</a:t>
              </a:r>
              <a:r>
                <a:rPr lang="en-US" altLang="ko-KR" sz="14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, </a:t>
              </a:r>
              <a:r>
                <a:rPr lang="ko-KR" altLang="en-US" sz="14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작동하는지 확인</a:t>
              </a: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91D0E908-B8F1-6888-D62A-DC7764E630DD}"/>
                </a:ext>
              </a:extLst>
            </p:cNvPr>
            <p:cNvSpPr/>
            <p:nvPr/>
          </p:nvSpPr>
          <p:spPr>
            <a:xfrm>
              <a:off x="7021090" y="631792"/>
              <a:ext cx="2041451" cy="60428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90FFFCE-72F7-D39A-80A3-B37044407ED5}"/>
                </a:ext>
              </a:extLst>
            </p:cNvPr>
            <p:cNvSpPr txBox="1"/>
            <p:nvPr/>
          </p:nvSpPr>
          <p:spPr>
            <a:xfrm>
              <a:off x="7642185" y="746765"/>
              <a:ext cx="7681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>
                      <a:lumMod val="95000"/>
                    </a:schemeClr>
                  </a:solidFill>
                </a:rPr>
                <a:t>Step 1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98648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" grpId="0"/>
      <p:bldP spid="228" grpId="0"/>
    </p:bldLst>
  </p:timing>
</p:sld>
</file>

<file path=ppt/theme/theme1.xml><?xml version="1.0" encoding="utf-8"?>
<a:theme xmlns:a="http://schemas.openxmlformats.org/drawingml/2006/main" name="Office 테마">
  <a:themeElements>
    <a:clrScheme name="111 고르곤졸라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5F5F5D"/>
      </a:accent1>
      <a:accent2>
        <a:srgbClr val="7C7C7A"/>
      </a:accent2>
      <a:accent3>
        <a:srgbClr val="BEB7B1"/>
      </a:accent3>
      <a:accent4>
        <a:srgbClr val="3D3A35"/>
      </a:accent4>
      <a:accent5>
        <a:srgbClr val="D1C6AE"/>
      </a:accent5>
      <a:accent6>
        <a:srgbClr val="DFD8C7"/>
      </a:accent6>
      <a:hlink>
        <a:srgbClr val="757070"/>
      </a:hlink>
      <a:folHlink>
        <a:srgbClr val="757070"/>
      </a:folHlink>
    </a:clrScheme>
    <a:fontScheme name="12-1">
      <a:majorFont>
        <a:latin typeface="Pretendard ExtraBold"/>
        <a:ea typeface="Pretendard ExtraBold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1244</TotalTime>
  <Words>305</Words>
  <Application>Microsoft Office PowerPoint</Application>
  <PresentationFormat>와이드스크린</PresentationFormat>
  <Paragraphs>92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Pretendard</vt:lpstr>
      <vt:lpstr>Pretendard ExtraBold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이 다은</cp:lastModifiedBy>
  <cp:revision>60</cp:revision>
  <dcterms:created xsi:type="dcterms:W3CDTF">2022-05-10T00:06:31Z</dcterms:created>
  <dcterms:modified xsi:type="dcterms:W3CDTF">2023-01-10T17:24:56Z</dcterms:modified>
</cp:coreProperties>
</file>