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9" r:id="rId2"/>
    <p:sldId id="260" r:id="rId3"/>
    <p:sldId id="263" r:id="rId4"/>
    <p:sldId id="258" r:id="rId5"/>
    <p:sldId id="272" r:id="rId6"/>
    <p:sldId id="276" r:id="rId7"/>
    <p:sldId id="273" r:id="rId8"/>
    <p:sldId id="262" r:id="rId9"/>
    <p:sldId id="314" r:id="rId10"/>
    <p:sldId id="265" r:id="rId11"/>
    <p:sldId id="267" r:id="rId12"/>
    <p:sldId id="268" r:id="rId13"/>
    <p:sldId id="318" r:id="rId14"/>
    <p:sldId id="321" r:id="rId15"/>
    <p:sldId id="322" r:id="rId16"/>
    <p:sldId id="323" r:id="rId17"/>
    <p:sldId id="324" r:id="rId18"/>
    <p:sldId id="317" r:id="rId19"/>
    <p:sldId id="316" r:id="rId20"/>
    <p:sldId id="283" r:id="rId21"/>
    <p:sldId id="288" r:id="rId22"/>
    <p:sldId id="289" r:id="rId23"/>
    <p:sldId id="290" r:id="rId24"/>
    <p:sldId id="291" r:id="rId25"/>
    <p:sldId id="298" r:id="rId26"/>
    <p:sldId id="293" r:id="rId27"/>
    <p:sldId id="294" r:id="rId28"/>
    <p:sldId id="296" r:id="rId29"/>
    <p:sldId id="295" r:id="rId30"/>
    <p:sldId id="297" r:id="rId31"/>
    <p:sldId id="308" r:id="rId32"/>
    <p:sldId id="279" r:id="rId33"/>
    <p:sldId id="310" r:id="rId34"/>
    <p:sldId id="315" r:id="rId35"/>
    <p:sldId id="312" r:id="rId36"/>
    <p:sldId id="320" r:id="rId37"/>
    <p:sldId id="304" r:id="rId38"/>
    <p:sldId id="319" r:id="rId39"/>
    <p:sldId id="309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FFD9"/>
    <a:srgbClr val="F5A1A1"/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80AA4-7B3D-4753-9A4F-F6143E846D9C}" v="690" dt="2024-07-15T16:18:24.388"/>
    <p1510:client id="{41ED2E0D-32F9-4694-B40D-2ABD955CC330}" v="280" dt="2024-07-15T16:05:08.334"/>
    <p1510:client id="{43D83022-928E-46A4-8C26-442B2AA770D7}" v="1" dt="2024-07-15T16:20:31.674"/>
    <p1510:client id="{85580824-AD23-45AB-8FE7-E7B1F3C56CF5}" v="1600" dt="2024-07-15T16:45:31.440"/>
    <p1510:client id="{DB7A2F1B-10AC-404A-B7D6-CC5677407E70}" v="40" dt="2024-07-15T13:47:03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4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19D658B-24B4-38AB-A4F9-3033168D8C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B2DE96-1C1D-EFFB-B076-CA9E4CDF11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25A22-4207-4523-B8BA-DA00B691D497}" type="datetimeFigureOut">
              <a:rPr lang="de-DE" smtClean="0"/>
              <a:t>16.07.2024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5A197A-CD7B-0C85-8FED-2D97A9AF60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3DF5E6-B915-7372-5F27-1F72E839FC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4B602-23B6-423B-90AF-89EF1810C8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5566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EC8A6-9251-47D7-BE48-40E3F72674C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F159A-3B46-4E79-930C-FA8C84F5BD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14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AC74D-9F5F-9FE4-C965-FDF0760C2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611062-BAA2-7D96-1AFC-C44D0C543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CA7795-1F7C-CE4D-9E47-4959B1EE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E058B9-087D-993A-DB79-86360B60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DDF7F8-DE41-AEC3-9420-A7E648F9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0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16595-AE98-1CF3-9B6A-F68E2466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F51F4B-AD76-52D9-530C-D4FA993E8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88168B-B033-0672-CFDF-323057C9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99A79E-873B-0EE3-4AA1-49E555EB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9AC373-24B5-E72A-DB7E-8BD5CD67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7979D8-ACB5-C807-8225-D9D902ED9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B5DAE2-716E-C7DA-764D-087932AB8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4AB604-1087-DF91-CF88-B0A895EB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B54384-6D94-9036-7960-C835BA16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C8A54F-FC63-7649-E2A1-D713BCA8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1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813D8-892E-355D-B48E-520C19EB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DFC61-BD71-2D0C-AAB0-9B714600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EE94C3-FDD6-1EB7-6E86-B618626B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16.07.2024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D2709F-087C-26F4-BCA9-0BF5D026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E6819C-5FA3-E607-ACE9-BAE891B3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7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3CCB28-CCF7-688C-4319-7305DFFBD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706C90-A589-1F82-FE97-781723087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AB251-258E-7C27-8781-CC526FDD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2B07BD-3D56-CADC-E626-1D370D95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53F3A9-1350-35B7-8FBC-09915C85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2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B1071-0D1B-DC6F-137F-076A1848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A1B648-6187-8B58-530C-833A810AF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03D289-E550-7985-3D0C-8249C11CB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1DC9E5-0A5C-9CB7-63D8-52103868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DF9EFA-5D9D-E851-11DA-12B02BA2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14599D-2896-88AB-A3D8-2C5B86BF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1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AF57F-D479-D8D8-3A15-EFA1D918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8F9D42-3DDF-B670-9C73-975DA2F1A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67FE95-FBCD-9796-0104-19FF11859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B36391-66FC-0648-6C39-7AD616B2B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82AB32-D472-D7F1-2DD9-6595C8FF3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038624C-0CBE-18CE-94F2-F8E49B7B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67FB99-E291-CE04-A0B8-E1B61185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E509C5-7B69-29C5-D254-8E34C76C9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7A220-8E24-33F1-BDDE-BA6FF83E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BC5B95-B810-1C69-6051-443CCD47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D09FD5-A2E7-2FC8-9FE8-3BD76600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1BCD1D-D08B-0A55-3DAB-D0AD9E6B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1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52104C-F3E0-5522-1EC3-6984E17A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7B5987-E703-473C-A3F0-015731E8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486683-7377-0106-7BCC-0B052827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3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EED3E-3BA4-7A7F-4867-2A1E06BB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06BCA5-687A-3C4C-81CF-CD4943274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68E87C-F363-DB74-F1AA-8E834F511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02D118-44DA-85C6-8954-59F3EF77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CB9F83-860A-E58B-2A4E-A624DC33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DC9BDD-9661-27D7-CF9B-A66B4184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0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B1872-5A71-FCBB-A724-CDF00294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EA76AE-B23E-1CE5-C2A0-0A6F7983D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038E97-1FAE-8AB6-A883-ACC86E1A4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E9FE25-B8AD-37C0-A6D6-DBC200BB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84F330-7E5D-B3A0-B7C3-3EB5D8BF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86F85C-3E32-5B07-D312-3306D12D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2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97DE85-2F37-7FCC-E986-4DC8453E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D74C77-6916-E855-8652-DB45D2C7B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974B65-4806-A8DE-EC92-363E8BB74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16.07.2024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3CAE7B-46D1-544E-7139-D0C4BE10F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DATA, AI and Economics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C16248-97DC-48A4-1811-75E9E7BE6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9F8B18-B57E-4D95-95BF-4BCF745450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0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C31BFAA-337A-9757-D742-DA3D7B7CD94D}"/>
              </a:ext>
            </a:extLst>
          </p:cNvPr>
          <p:cNvSpPr txBox="1"/>
          <p:nvPr/>
        </p:nvSpPr>
        <p:spPr>
          <a:xfrm>
            <a:off x="3306881" y="2738120"/>
            <a:ext cx="6039667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5400">
                <a:latin typeface="+mj-lt"/>
              </a:rPr>
              <a:t>Credit Risk Modeling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5EEA633-D49F-9B93-4F08-EB630F1D88A3}"/>
              </a:ext>
            </a:extLst>
          </p:cNvPr>
          <p:cNvSpPr txBox="1"/>
          <p:nvPr/>
        </p:nvSpPr>
        <p:spPr>
          <a:xfrm>
            <a:off x="3306881" y="3581400"/>
            <a:ext cx="310515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Nhat Huynh</a:t>
            </a:r>
          </a:p>
          <a:p>
            <a:r>
              <a:rPr lang="en-US"/>
              <a:t>Alvaro Rodriguez</a:t>
            </a:r>
          </a:p>
          <a:p>
            <a:r>
              <a:rPr lang="en-US"/>
              <a:t>Benedikt Schmidt</a:t>
            </a:r>
          </a:p>
          <a:p>
            <a:r>
              <a:rPr lang="en-US"/>
              <a:t>Carsten Stahl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B92D740-250F-AB5F-4AE5-FCDECE23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50CE7B-23EE-F1C9-1B0B-9D065181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</p:spTree>
    <p:extLst>
      <p:ext uri="{BB962C8B-B14F-4D97-AF65-F5344CB8AC3E}">
        <p14:creationId xmlns:p14="http://schemas.microsoft.com/office/powerpoint/2010/main" val="73955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3236B957-766C-4B3A-DD5A-F593768FFA6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Modelling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4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4400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e>
                    </m:acc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𝐿𝐺𝐷</m:t>
                        </m:r>
                      </m:e>
                    </m:acc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3236B957-766C-4B3A-DD5A-F593768FF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17A3397-4797-59BD-1580-FC6C7D246DC2}"/>
              </a:ext>
            </a:extLst>
          </p:cNvPr>
          <p:cNvCxnSpPr>
            <a:cxnSpLocks/>
          </p:cNvCxnSpPr>
          <p:nvPr/>
        </p:nvCxnSpPr>
        <p:spPr>
          <a:xfrm>
            <a:off x="1566249" y="3555749"/>
            <a:ext cx="8229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B5461F-63A7-59F3-7495-B73ED8A78066}"/>
              </a:ext>
            </a:extLst>
          </p:cNvPr>
          <p:cNvCxnSpPr/>
          <p:nvPr/>
        </p:nvCxnSpPr>
        <p:spPr>
          <a:xfrm>
            <a:off x="1598036" y="3555749"/>
            <a:ext cx="0" cy="7695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8BE750A-044D-85B2-8E47-0E188FBC143B}"/>
              </a:ext>
            </a:extLst>
          </p:cNvPr>
          <p:cNvCxnSpPr/>
          <p:nvPr/>
        </p:nvCxnSpPr>
        <p:spPr>
          <a:xfrm>
            <a:off x="2931536" y="2786205"/>
            <a:ext cx="0" cy="7695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554DC14-A9F6-B621-1A22-2556BBC72B0C}"/>
              </a:ext>
            </a:extLst>
          </p:cNvPr>
          <p:cNvCxnSpPr/>
          <p:nvPr/>
        </p:nvCxnSpPr>
        <p:spPr>
          <a:xfrm>
            <a:off x="5392796" y="3555749"/>
            <a:ext cx="0" cy="7695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88B18AF-C400-195F-0E08-9F1F7C452B2C}"/>
              </a:ext>
            </a:extLst>
          </p:cNvPr>
          <p:cNvCxnSpPr/>
          <p:nvPr/>
        </p:nvCxnSpPr>
        <p:spPr>
          <a:xfrm>
            <a:off x="7068442" y="2786205"/>
            <a:ext cx="0" cy="7695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47113918-0695-1AAD-51B9-55873FD7EBF9}"/>
              </a:ext>
            </a:extLst>
          </p:cNvPr>
          <p:cNvSpPr txBox="1"/>
          <p:nvPr/>
        </p:nvSpPr>
        <p:spPr>
          <a:xfrm>
            <a:off x="1798746" y="3688015"/>
            <a:ext cx="24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1. </a:t>
            </a:r>
            <a:r>
              <a:rPr lang="en-US"/>
              <a:t>Data cleaning &amp; processing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CC817C-AEFE-0B0D-E4EE-27F4ACAA36DA}"/>
              </a:ext>
            </a:extLst>
          </p:cNvPr>
          <p:cNvSpPr txBox="1"/>
          <p:nvPr/>
        </p:nvSpPr>
        <p:spPr>
          <a:xfrm>
            <a:off x="3088186" y="2847812"/>
            <a:ext cx="24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2. </a:t>
            </a:r>
            <a:r>
              <a:rPr lang="en-US"/>
              <a:t>Exploratory Data Analysis (EDA)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891DA11-C5C8-4CAF-CBFF-F26227792A48}"/>
              </a:ext>
            </a:extLst>
          </p:cNvPr>
          <p:cNvSpPr txBox="1"/>
          <p:nvPr/>
        </p:nvSpPr>
        <p:spPr>
          <a:xfrm>
            <a:off x="7225091" y="2818883"/>
            <a:ext cx="24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4. </a:t>
            </a:r>
            <a:r>
              <a:rPr lang="en-US"/>
              <a:t>Model Evaluation and Comparison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E2F4008-4AE4-34FD-40C1-6A5E362FED19}"/>
              </a:ext>
            </a:extLst>
          </p:cNvPr>
          <p:cNvSpPr txBox="1"/>
          <p:nvPr/>
        </p:nvSpPr>
        <p:spPr>
          <a:xfrm>
            <a:off x="5539211" y="3755855"/>
            <a:ext cx="241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3. </a:t>
            </a:r>
            <a:r>
              <a:rPr lang="en-US"/>
              <a:t>Model building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9F8461E-31AB-A261-A8E5-CEA6EAE4091E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6360607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ECFB8714-925A-96D4-44F1-AE04CA7E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0BC5D9DC-FAFE-F858-3BC8-014CA58C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10</a:t>
            </a:fld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0D3988-C52D-2654-D5B8-A748ADFD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</p:spTree>
    <p:extLst>
      <p:ext uri="{BB962C8B-B14F-4D97-AF65-F5344CB8AC3E}">
        <p14:creationId xmlns:p14="http://schemas.microsoft.com/office/powerpoint/2010/main" val="3013227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F772E-A0EC-43F6-1E40-15172EB1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Data Cleaning and Processing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8C72D7-3A4A-E62C-3183-9863B1744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Threshold for less rich features </a:t>
            </a:r>
          </a:p>
          <a:p>
            <a:r>
              <a:rPr lang="en-US"/>
              <a:t>Removing / replacing NA’s</a:t>
            </a:r>
          </a:p>
          <a:p>
            <a:r>
              <a:rPr lang="en-US"/>
              <a:t>Handling outliers (IQR)</a:t>
            </a:r>
          </a:p>
          <a:p>
            <a:r>
              <a:rPr lang="en-US"/>
              <a:t>Create dummy variables</a:t>
            </a:r>
          </a:p>
          <a:p>
            <a:r>
              <a:rPr lang="en-US"/>
              <a:t>Define target variable (“good or bad client?”, “recovery rate”)</a:t>
            </a:r>
          </a:p>
          <a:p>
            <a:r>
              <a:rPr lang="en-US"/>
              <a:t>Transform continuous features into categorial ones</a:t>
            </a:r>
          </a:p>
          <a:p>
            <a:r>
              <a:rPr lang="en-US"/>
              <a:t>Correlation between features (independency assumption)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38D5B21-CFA6-FCBA-9A56-AB9BA1614F6C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8510954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9D6616-974E-F474-2C1E-532689D1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15A2B0-DD31-9BBA-8BF4-D384D96F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11</a:t>
            </a:fld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31E8DC-49D8-C515-B843-7E077D75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8867B0B-B77B-E483-4E22-45756E2C5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930" y="939800"/>
            <a:ext cx="2397288" cy="238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14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F772E-A0EC-43F6-1E40-15172EB1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EDA</a:t>
            </a:r>
          </a:p>
        </p:txBody>
      </p:sp>
      <p:pic>
        <p:nvPicPr>
          <p:cNvPr id="5" name="Inhaltsplatzhalter 4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4081E271-6EC7-9002-7C0C-6BE1A7B3B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92" y="3708656"/>
            <a:ext cx="5759244" cy="1865671"/>
          </a:xfrm>
          <a:ln>
            <a:solidFill>
              <a:schemeClr val="tx1"/>
            </a:solidFill>
          </a:ln>
        </p:spPr>
      </p:pic>
      <p:pic>
        <p:nvPicPr>
          <p:cNvPr id="7" name="Grafik 6" descr="Ein Bild, das Reihe, Diagramm, Screenshot, parallel enthält.&#10;&#10;Automatisch generierte Beschreibung">
            <a:extLst>
              <a:ext uri="{FF2B5EF4-FFF2-40B4-BE49-F238E27FC236}">
                <a16:creationId xmlns:a16="http://schemas.microsoft.com/office/drawing/2014/main" id="{CE107020-67AD-84E4-F9CE-8FBC5FEFB9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00"/>
          <a:stretch/>
        </p:blipFill>
        <p:spPr>
          <a:xfrm>
            <a:off x="7846713" y="2048901"/>
            <a:ext cx="3290778" cy="22158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4DA024E-BE63-9ADC-DBC4-E30DD6351B7A}"/>
              </a:ext>
            </a:extLst>
          </p:cNvPr>
          <p:cNvSpPr txBox="1"/>
          <p:nvPr/>
        </p:nvSpPr>
        <p:spPr>
          <a:xfrm>
            <a:off x="655075" y="1795786"/>
            <a:ext cx="4782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Exploring distributions of the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Visualizing correlations between features and target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FFA3397-044F-3F7E-6CF8-036FB06E2220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2783394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6FC73E88-2A11-1EBA-B7A5-03243070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6887D0C-CD85-CD8F-3F32-3743CAB5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12</a:t>
            </a:fld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B7A2B55-AF40-48B0-3ED4-D33E6D9C6C0F}"/>
              </a:ext>
            </a:extLst>
          </p:cNvPr>
          <p:cNvSpPr txBox="1"/>
          <p:nvPr/>
        </p:nvSpPr>
        <p:spPr>
          <a:xfrm>
            <a:off x="8364537" y="4270783"/>
            <a:ext cx="246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/>
              <a:t>Figure 1: Loan Amount By Loan Status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9EA088C-D852-9233-90EB-4F4AA5A8A03A}"/>
              </a:ext>
            </a:extLst>
          </p:cNvPr>
          <p:cNvCxnSpPr/>
          <p:nvPr/>
        </p:nvCxnSpPr>
        <p:spPr>
          <a:xfrm>
            <a:off x="8896350" y="2143125"/>
            <a:ext cx="140017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AA08989-D536-29CE-A515-8C2CECDA3C45}"/>
              </a:ext>
            </a:extLst>
          </p:cNvPr>
          <p:cNvCxnSpPr/>
          <p:nvPr/>
        </p:nvCxnSpPr>
        <p:spPr>
          <a:xfrm>
            <a:off x="5437239" y="3790950"/>
            <a:ext cx="140017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E8230F7-14A1-6EFF-1B0A-31A55AFDF4BC}"/>
              </a:ext>
            </a:extLst>
          </p:cNvPr>
          <p:cNvSpPr txBox="1"/>
          <p:nvPr/>
        </p:nvSpPr>
        <p:spPr>
          <a:xfrm>
            <a:off x="3224263" y="5636342"/>
            <a:ext cx="2913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/>
              <a:t>Figure 2: Grade by Loan Status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DAE647-F568-5CE2-AB55-5DAAFBB5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</p:spTree>
    <p:extLst>
      <p:ext uri="{BB962C8B-B14F-4D97-AF65-F5344CB8AC3E}">
        <p14:creationId xmlns:p14="http://schemas.microsoft.com/office/powerpoint/2010/main" val="2482672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F772E-A0EC-43F6-1E40-15172EB1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EDA: Term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FFA3397-044F-3F7E-6CF8-036FB06E2220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4057134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6FC73E88-2A11-1EBA-B7A5-03243070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6887D0C-CD85-CD8F-3F32-3743CAB5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13</a:t>
            </a:fld>
            <a:endParaRPr lang="en-US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9EA088C-D852-9233-90EB-4F4AA5A8A03A}"/>
              </a:ext>
            </a:extLst>
          </p:cNvPr>
          <p:cNvCxnSpPr/>
          <p:nvPr/>
        </p:nvCxnSpPr>
        <p:spPr>
          <a:xfrm>
            <a:off x="8896350" y="2143125"/>
            <a:ext cx="140017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AA08989-D536-29CE-A515-8C2CECDA3C45}"/>
              </a:ext>
            </a:extLst>
          </p:cNvPr>
          <p:cNvCxnSpPr/>
          <p:nvPr/>
        </p:nvCxnSpPr>
        <p:spPr>
          <a:xfrm>
            <a:off x="5437239" y="3790950"/>
            <a:ext cx="140017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E8230F7-14A1-6EFF-1B0A-31A55AFDF4BC}"/>
              </a:ext>
            </a:extLst>
          </p:cNvPr>
          <p:cNvSpPr txBox="1"/>
          <p:nvPr/>
        </p:nvSpPr>
        <p:spPr>
          <a:xfrm>
            <a:off x="4213526" y="5395710"/>
            <a:ext cx="31938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i="1" dirty="0"/>
              <a:t>Figure 3: Longer Term </a:t>
            </a:r>
            <a:r>
              <a:rPr lang="en-US" sz="1200" i="1" dirty="0">
                <a:sym typeface="Wingdings" panose="05000000000000000000" pitchFamily="2" charset="2"/>
              </a:rPr>
              <a:t> </a:t>
            </a:r>
            <a:r>
              <a:rPr lang="en-US" sz="1200" i="1" dirty="0"/>
              <a:t>higher chance of a bad loan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DAE647-F568-5CE2-AB55-5DAAFBB5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1A4B25-2DCF-2469-F91D-CEC7B5958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77" y="1775519"/>
            <a:ext cx="10133846" cy="33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839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F772E-A0EC-43F6-1E40-15172EB1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EDA: Interest rate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FFA3397-044F-3F7E-6CF8-036FB06E2220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5733534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6FC73E88-2A11-1EBA-B7A5-03243070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6887D0C-CD85-CD8F-3F32-3743CAB5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14</a:t>
            </a:fld>
            <a:endParaRPr lang="en-US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9EA088C-D852-9233-90EB-4F4AA5A8A03A}"/>
              </a:ext>
            </a:extLst>
          </p:cNvPr>
          <p:cNvCxnSpPr/>
          <p:nvPr/>
        </p:nvCxnSpPr>
        <p:spPr>
          <a:xfrm>
            <a:off x="8896350" y="2143125"/>
            <a:ext cx="140017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AA08989-D536-29CE-A515-8C2CECDA3C45}"/>
              </a:ext>
            </a:extLst>
          </p:cNvPr>
          <p:cNvCxnSpPr/>
          <p:nvPr/>
        </p:nvCxnSpPr>
        <p:spPr>
          <a:xfrm>
            <a:off x="5437239" y="3790950"/>
            <a:ext cx="140017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E8230F7-14A1-6EFF-1B0A-31A55AFDF4BC}"/>
              </a:ext>
            </a:extLst>
          </p:cNvPr>
          <p:cNvSpPr txBox="1"/>
          <p:nvPr/>
        </p:nvSpPr>
        <p:spPr>
          <a:xfrm>
            <a:off x="4213526" y="5395710"/>
            <a:ext cx="31938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i="1" dirty="0"/>
              <a:t>Figure 4: Higher interest rate is associated with a higher chance of a bad loan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DAE647-F568-5CE2-AB55-5DAAFBB5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1A4B25-2DCF-2469-F91D-CEC7B5958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9077" y="1775519"/>
            <a:ext cx="10133846" cy="33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366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F772E-A0EC-43F6-1E40-15172EB1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EDA: Debt to income ratio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FFA3397-044F-3F7E-6CF8-036FB06E2220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7568100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6FC73E88-2A11-1EBA-B7A5-03243070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6887D0C-CD85-CD8F-3F32-3743CAB5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15</a:t>
            </a:fld>
            <a:endParaRPr lang="en-US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9EA088C-D852-9233-90EB-4F4AA5A8A03A}"/>
              </a:ext>
            </a:extLst>
          </p:cNvPr>
          <p:cNvCxnSpPr/>
          <p:nvPr/>
        </p:nvCxnSpPr>
        <p:spPr>
          <a:xfrm>
            <a:off x="8896350" y="2143125"/>
            <a:ext cx="140017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AA08989-D536-29CE-A515-8C2CECDA3C45}"/>
              </a:ext>
            </a:extLst>
          </p:cNvPr>
          <p:cNvCxnSpPr/>
          <p:nvPr/>
        </p:nvCxnSpPr>
        <p:spPr>
          <a:xfrm>
            <a:off x="5437239" y="3790950"/>
            <a:ext cx="140017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E8230F7-14A1-6EFF-1B0A-31A55AFDF4BC}"/>
              </a:ext>
            </a:extLst>
          </p:cNvPr>
          <p:cNvSpPr txBox="1"/>
          <p:nvPr/>
        </p:nvSpPr>
        <p:spPr>
          <a:xfrm>
            <a:off x="4213526" y="5395710"/>
            <a:ext cx="31938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i="1" dirty="0"/>
              <a:t>Figure 5: Higher DTI  is associated with a higher chance of a bad loan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DAE647-F568-5CE2-AB55-5DAAFBB5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pic>
        <p:nvPicPr>
          <p:cNvPr id="3074" name="Picture 2" descr="A graph of a good and bad&#10;&#10;Description automatically generated">
            <a:extLst>
              <a:ext uri="{FF2B5EF4-FFF2-40B4-BE49-F238E27FC236}">
                <a16:creationId xmlns:a16="http://schemas.microsoft.com/office/drawing/2014/main" id="{D31A4B25-2DCF-2469-F91D-CEC7B5958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9077" y="1775653"/>
            <a:ext cx="10133846" cy="330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402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F772E-A0EC-43F6-1E40-15172EB1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EDA: Fico Score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FFA3397-044F-3F7E-6CF8-036FB06E2220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5372854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6FC73E88-2A11-1EBA-B7A5-03243070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6887D0C-CD85-CD8F-3F32-3743CAB5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16</a:t>
            </a:fld>
            <a:endParaRPr lang="en-US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9EA088C-D852-9233-90EB-4F4AA5A8A03A}"/>
              </a:ext>
            </a:extLst>
          </p:cNvPr>
          <p:cNvCxnSpPr/>
          <p:nvPr/>
        </p:nvCxnSpPr>
        <p:spPr>
          <a:xfrm>
            <a:off x="8896350" y="2143125"/>
            <a:ext cx="140017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AA08989-D536-29CE-A515-8C2CECDA3C45}"/>
              </a:ext>
            </a:extLst>
          </p:cNvPr>
          <p:cNvCxnSpPr/>
          <p:nvPr/>
        </p:nvCxnSpPr>
        <p:spPr>
          <a:xfrm>
            <a:off x="5437239" y="3790950"/>
            <a:ext cx="140017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E8230F7-14A1-6EFF-1B0A-31A55AFDF4BC}"/>
              </a:ext>
            </a:extLst>
          </p:cNvPr>
          <p:cNvSpPr txBox="1"/>
          <p:nvPr/>
        </p:nvSpPr>
        <p:spPr>
          <a:xfrm>
            <a:off x="4213526" y="5395710"/>
            <a:ext cx="31938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i="1"/>
              <a:t>Figure 6: Lower Fico score is associated with a higher chance of a bad loan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DAE647-F568-5CE2-AB55-5DAAFBB5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1A4B25-2DCF-2469-F91D-CEC7B5958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9078" y="1775653"/>
            <a:ext cx="10133843" cy="330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340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F772E-A0EC-43F6-1E40-15172EB1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EDA: Annual income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FFA3397-044F-3F7E-6CF8-036FB06E2220}"/>
              </a:ext>
            </a:extLst>
          </p:cNvPr>
          <p:cNvCxnSpPr>
            <a:cxnSpLocks/>
          </p:cNvCxnSpPr>
          <p:nvPr/>
        </p:nvCxnSpPr>
        <p:spPr>
          <a:xfrm>
            <a:off x="-145534" y="1396721"/>
            <a:ext cx="6348214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6FC73E88-2A11-1EBA-B7A5-03243070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6887D0C-CD85-CD8F-3F32-3743CAB5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17</a:t>
            </a:fld>
            <a:endParaRPr lang="en-US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9EA088C-D852-9233-90EB-4F4AA5A8A03A}"/>
              </a:ext>
            </a:extLst>
          </p:cNvPr>
          <p:cNvCxnSpPr/>
          <p:nvPr/>
        </p:nvCxnSpPr>
        <p:spPr>
          <a:xfrm>
            <a:off x="8896350" y="2143125"/>
            <a:ext cx="140017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AA08989-D536-29CE-A515-8C2CECDA3C45}"/>
              </a:ext>
            </a:extLst>
          </p:cNvPr>
          <p:cNvCxnSpPr/>
          <p:nvPr/>
        </p:nvCxnSpPr>
        <p:spPr>
          <a:xfrm>
            <a:off x="5437239" y="3790950"/>
            <a:ext cx="140017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E8230F7-14A1-6EFF-1B0A-31A55AFDF4BC}"/>
              </a:ext>
            </a:extLst>
          </p:cNvPr>
          <p:cNvSpPr txBox="1"/>
          <p:nvPr/>
        </p:nvSpPr>
        <p:spPr>
          <a:xfrm>
            <a:off x="4213526" y="5395710"/>
            <a:ext cx="31938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i="1" dirty="0"/>
              <a:t>Figure 7: Lower annual income is associated with a higher chance of a bad loan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DAE647-F568-5CE2-AB55-5DAAFBB5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pic>
        <p:nvPicPr>
          <p:cNvPr id="3074" name="Picture 2" descr="A graph of bad and bad&#10;&#10;Description automatically generated">
            <a:extLst>
              <a:ext uri="{FF2B5EF4-FFF2-40B4-BE49-F238E27FC236}">
                <a16:creationId xmlns:a16="http://schemas.microsoft.com/office/drawing/2014/main" id="{D31A4B25-2DCF-2469-F91D-CEC7B5958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9078" y="1775653"/>
            <a:ext cx="10133843" cy="330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738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759AD93-AAE6-A9FE-ADDF-03F16DE23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494" y="1544273"/>
            <a:ext cx="6850380" cy="406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59F772E-A0EC-43F6-1E40-15172EB1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EDA: Correlation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FFA3397-044F-3F7E-6CF8-036FB06E2220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5540494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6FC73E88-2A11-1EBA-B7A5-03243070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6887D0C-CD85-CD8F-3F32-3743CAB5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18</a:t>
            </a:fld>
            <a:endParaRPr lang="en-US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9EA088C-D852-9233-90EB-4F4AA5A8A03A}"/>
              </a:ext>
            </a:extLst>
          </p:cNvPr>
          <p:cNvCxnSpPr/>
          <p:nvPr/>
        </p:nvCxnSpPr>
        <p:spPr>
          <a:xfrm>
            <a:off x="8896350" y="2143125"/>
            <a:ext cx="140017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AA08989-D536-29CE-A515-8C2CECDA3C45}"/>
              </a:ext>
            </a:extLst>
          </p:cNvPr>
          <p:cNvCxnSpPr/>
          <p:nvPr/>
        </p:nvCxnSpPr>
        <p:spPr>
          <a:xfrm>
            <a:off x="5437239" y="3790950"/>
            <a:ext cx="140017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DAE647-F568-5CE2-AB55-5DAAFBB5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89E6C3E-04B3-37E1-5960-0046805708C2}"/>
              </a:ext>
            </a:extLst>
          </p:cNvPr>
          <p:cNvSpPr txBox="1"/>
          <p:nvPr/>
        </p:nvSpPr>
        <p:spPr>
          <a:xfrm>
            <a:off x="6696377" y="5609946"/>
            <a:ext cx="31938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i="1" dirty="0"/>
              <a:t>Figure 8: Correlation between independent features and dependent feature “</a:t>
            </a:r>
            <a:r>
              <a:rPr lang="en-US" sz="1200" i="1" dirty="0" err="1"/>
              <a:t>good_bad</a:t>
            </a:r>
            <a:r>
              <a:rPr lang="en-US" sz="1200" i="1" dirty="0"/>
              <a:t>”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B708B1C-089C-37F2-42FB-8870496D1DF8}"/>
              </a:ext>
            </a:extLst>
          </p:cNvPr>
          <p:cNvSpPr txBox="1"/>
          <p:nvPr/>
        </p:nvSpPr>
        <p:spPr>
          <a:xfrm>
            <a:off x="603514" y="1713573"/>
            <a:ext cx="3627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High </a:t>
            </a:r>
            <a:r>
              <a:rPr lang="de-DE" dirty="0" err="1"/>
              <a:t>fico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loan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High </a:t>
            </a:r>
            <a:r>
              <a:rPr lang="de-DE" dirty="0" err="1"/>
              <a:t>interest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loan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Employment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contribute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 </a:t>
            </a:r>
            <a:r>
              <a:rPr lang="de-DE" dirty="0" err="1"/>
              <a:t>lot</a:t>
            </a:r>
            <a:r>
              <a:rPr lang="de-DE" dirty="0"/>
              <a:t> of </a:t>
            </a:r>
            <a:r>
              <a:rPr lang="de-DE" dirty="0" err="1"/>
              <a:t>borrowers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10+ </a:t>
            </a:r>
            <a:r>
              <a:rPr lang="de-DE" dirty="0" err="1"/>
              <a:t>years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5689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F772E-A0EC-43F6-1E40-15172EB1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EDA: Correlation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6FC73E88-2A11-1EBA-B7A5-03243070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6887D0C-CD85-CD8F-3F32-3743CAB5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19</a:t>
            </a:fld>
            <a:endParaRPr lang="en-US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9EA088C-D852-9233-90EB-4F4AA5A8A03A}"/>
              </a:ext>
            </a:extLst>
          </p:cNvPr>
          <p:cNvCxnSpPr/>
          <p:nvPr/>
        </p:nvCxnSpPr>
        <p:spPr>
          <a:xfrm>
            <a:off x="8896350" y="2143125"/>
            <a:ext cx="140017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AA08989-D536-29CE-A515-8C2CECDA3C45}"/>
              </a:ext>
            </a:extLst>
          </p:cNvPr>
          <p:cNvCxnSpPr/>
          <p:nvPr/>
        </p:nvCxnSpPr>
        <p:spPr>
          <a:xfrm>
            <a:off x="5437239" y="3790950"/>
            <a:ext cx="140017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E8230F7-14A1-6EFF-1B0A-31A55AFDF4BC}"/>
              </a:ext>
            </a:extLst>
          </p:cNvPr>
          <p:cNvSpPr txBox="1"/>
          <p:nvPr/>
        </p:nvSpPr>
        <p:spPr>
          <a:xfrm>
            <a:off x="4213526" y="5395710"/>
            <a:ext cx="31938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i="1" dirty="0"/>
              <a:t>Figure 9: Correlation between independent features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DAE647-F568-5CE2-AB55-5DAAFBB5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94AF64-28AE-3B1F-76CD-55D3E607A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324" y="1639889"/>
            <a:ext cx="6606939" cy="35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18036CD-0027-5EA3-9646-9CF835D61A8A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5540494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315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26EA7-E86D-5899-3633-E24D23BA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you run a bank…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A57A7-9B66-5649-0E67-8DC986CF6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4646"/>
            <a:ext cx="10515600" cy="3931704"/>
          </a:xfrm>
        </p:spPr>
        <p:txBody>
          <a:bodyPr/>
          <a:lstStyle/>
          <a:p>
            <a:r>
              <a:rPr lang="en-US" dirty="0"/>
              <a:t>What is the probability for a client to run bankrupt?</a:t>
            </a:r>
          </a:p>
          <a:p>
            <a:r>
              <a:rPr lang="en-US" dirty="0"/>
              <a:t>How big is the loss per client?</a:t>
            </a:r>
          </a:p>
          <a:p>
            <a:r>
              <a:rPr lang="en-US" dirty="0"/>
              <a:t>What is the loss of the bank?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10EC56F-4DBD-6C2E-7608-213AD109010E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7254910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9F2D95B-9863-EAEE-D755-4E7930EE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D970525-9A28-7FC7-B20F-73BF8D27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2</a:t>
            </a:fld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26D9A5-AFFD-9679-5959-913A9CA0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0334F9D-56AE-C583-3625-99B026082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37424" y="1244600"/>
            <a:ext cx="1774520" cy="166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38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80F92ED-4F50-C84C-CF24-264BFD71F589}"/>
              </a:ext>
            </a:extLst>
          </p:cNvPr>
          <p:cNvSpPr/>
          <p:nvPr/>
        </p:nvSpPr>
        <p:spPr>
          <a:xfrm>
            <a:off x="1336141" y="3015919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EDBEA5E0-54F4-3BA1-6125-E2DC2D74B369}"/>
              </a:ext>
            </a:extLst>
          </p:cNvPr>
          <p:cNvSpPr/>
          <p:nvPr/>
        </p:nvSpPr>
        <p:spPr>
          <a:xfrm>
            <a:off x="3715693" y="1906508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991E3C6-DD44-FAC5-2E0D-715F0B6A97E3}"/>
              </a:ext>
            </a:extLst>
          </p:cNvPr>
          <p:cNvSpPr/>
          <p:nvPr/>
        </p:nvSpPr>
        <p:spPr>
          <a:xfrm>
            <a:off x="4738733" y="3690008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36325D9-FFE1-91A7-D110-1EED71C6BEFB}"/>
              </a:ext>
            </a:extLst>
          </p:cNvPr>
          <p:cNvSpPr/>
          <p:nvPr/>
        </p:nvSpPr>
        <p:spPr>
          <a:xfrm>
            <a:off x="6581114" y="4886227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0708B4B-39C8-A8CE-C9B4-A22C227C04B3}"/>
              </a:ext>
            </a:extLst>
          </p:cNvPr>
          <p:cNvSpPr/>
          <p:nvPr/>
        </p:nvSpPr>
        <p:spPr>
          <a:xfrm>
            <a:off x="7295583" y="2467823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5451E78-4FAE-D955-08D6-61B9E9AB9475}"/>
              </a:ext>
            </a:extLst>
          </p:cNvPr>
          <p:cNvSpPr txBox="1"/>
          <p:nvPr/>
        </p:nvSpPr>
        <p:spPr>
          <a:xfrm>
            <a:off x="1797032" y="3244334"/>
            <a:ext cx="210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Logistic Regression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17D6F9-3F41-BAD2-0214-516FEF582721}"/>
              </a:ext>
            </a:extLst>
          </p:cNvPr>
          <p:cNvSpPr txBox="1"/>
          <p:nvPr/>
        </p:nvSpPr>
        <p:spPr>
          <a:xfrm>
            <a:off x="4344419" y="2140926"/>
            <a:ext cx="170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Random Forest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C57F0CF-5EC4-8F1C-AF92-A8E7F64EB37F}"/>
              </a:ext>
            </a:extLst>
          </p:cNvPr>
          <p:cNvSpPr txBox="1"/>
          <p:nvPr/>
        </p:nvSpPr>
        <p:spPr>
          <a:xfrm>
            <a:off x="8146600" y="2702241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Naive Bayes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67E07A9-EA95-7407-627D-7633DB518696}"/>
              </a:ext>
            </a:extLst>
          </p:cNvPr>
          <p:cNvSpPr txBox="1"/>
          <p:nvPr/>
        </p:nvSpPr>
        <p:spPr>
          <a:xfrm>
            <a:off x="5691297" y="3924426"/>
            <a:ext cx="105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XGBoost</a:t>
            </a:r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A1652F-AA94-0048-C8ED-7D89296C09C7}"/>
              </a:ext>
            </a:extLst>
          </p:cNvPr>
          <p:cNvSpPr txBox="1"/>
          <p:nvPr/>
        </p:nvSpPr>
        <p:spPr>
          <a:xfrm>
            <a:off x="7165533" y="5120645"/>
            <a:ext cx="179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Beta Regression</a:t>
            </a:r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B0925EC8-AE20-8B78-D61E-AA069BDC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FC7E9E34-09C0-78F8-8AFA-AA8D5205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20</a:t>
            </a:fld>
            <a:endParaRPr lang="en-US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2F11A666-3968-0CB0-C527-65034BB0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DBEE29C6-52EB-0B23-4621-51AAE0CB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3. Model Building [3]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354775E-08A6-0359-E98A-AFA3B0CD7F4E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5746762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7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B672E70-8A70-4EB2-0D92-D5433632B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77" y="4535684"/>
            <a:ext cx="863910" cy="742714"/>
          </a:xfrm>
          <a:prstGeom prst="rect">
            <a:avLst/>
          </a:prstGeom>
        </p:spPr>
      </p:pic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EDBEA5E0-54F4-3BA1-6125-E2DC2D74B369}"/>
              </a:ext>
            </a:extLst>
          </p:cNvPr>
          <p:cNvSpPr/>
          <p:nvPr/>
        </p:nvSpPr>
        <p:spPr>
          <a:xfrm>
            <a:off x="3715693" y="1906508"/>
            <a:ext cx="2960483" cy="8381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991E3C6-DD44-FAC5-2E0D-715F0B6A97E3}"/>
              </a:ext>
            </a:extLst>
          </p:cNvPr>
          <p:cNvSpPr/>
          <p:nvPr/>
        </p:nvSpPr>
        <p:spPr>
          <a:xfrm>
            <a:off x="4738733" y="3690008"/>
            <a:ext cx="2960483" cy="8381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36325D9-FFE1-91A7-D110-1EED71C6BEFB}"/>
              </a:ext>
            </a:extLst>
          </p:cNvPr>
          <p:cNvSpPr/>
          <p:nvPr/>
        </p:nvSpPr>
        <p:spPr>
          <a:xfrm>
            <a:off x="6581114" y="4886227"/>
            <a:ext cx="2960483" cy="8381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0708B4B-39C8-A8CE-C9B4-A22C227C04B3}"/>
              </a:ext>
            </a:extLst>
          </p:cNvPr>
          <p:cNvSpPr/>
          <p:nvPr/>
        </p:nvSpPr>
        <p:spPr>
          <a:xfrm>
            <a:off x="7295583" y="2467823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80F92ED-4F50-C84C-CF24-264BFD71F589}"/>
              </a:ext>
            </a:extLst>
          </p:cNvPr>
          <p:cNvSpPr/>
          <p:nvPr/>
        </p:nvSpPr>
        <p:spPr>
          <a:xfrm>
            <a:off x="1352741" y="1704386"/>
            <a:ext cx="2960483" cy="3103004"/>
          </a:xfrm>
          <a:prstGeom prst="roundRect">
            <a:avLst/>
          </a:prstGeom>
          <a:solidFill>
            <a:schemeClr val="bg1"/>
          </a:solidFill>
          <a:ln>
            <a:solidFill>
              <a:srgbClr val="78FF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290B3DA-732E-8709-09CA-67925597F92C}"/>
              </a:ext>
            </a:extLst>
          </p:cNvPr>
          <p:cNvSpPr txBox="1"/>
          <p:nvPr/>
        </p:nvSpPr>
        <p:spPr>
          <a:xfrm>
            <a:off x="1797032" y="1817834"/>
            <a:ext cx="222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Logistic Regression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456305C-3A1D-D80B-694F-74D7DD267CE1}"/>
              </a:ext>
            </a:extLst>
          </p:cNvPr>
          <p:cNvSpPr txBox="1"/>
          <p:nvPr/>
        </p:nvSpPr>
        <p:spPr>
          <a:xfrm>
            <a:off x="4344419" y="2140926"/>
            <a:ext cx="170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Random Forest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D0FD09C-EDEA-D92C-5013-7DB67118E86B}"/>
              </a:ext>
            </a:extLst>
          </p:cNvPr>
          <p:cNvSpPr txBox="1"/>
          <p:nvPr/>
        </p:nvSpPr>
        <p:spPr>
          <a:xfrm>
            <a:off x="8146600" y="2702241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Naive Bayes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40B3981-6790-D4E6-C148-099C7DCA53E7}"/>
              </a:ext>
            </a:extLst>
          </p:cNvPr>
          <p:cNvSpPr txBox="1"/>
          <p:nvPr/>
        </p:nvSpPr>
        <p:spPr>
          <a:xfrm>
            <a:off x="5691297" y="3924426"/>
            <a:ext cx="105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XGBoost</a:t>
            </a:r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CC9481E-3813-E491-7E01-57BE6BF60070}"/>
              </a:ext>
            </a:extLst>
          </p:cNvPr>
          <p:cNvSpPr txBox="1"/>
          <p:nvPr/>
        </p:nvSpPr>
        <p:spPr>
          <a:xfrm>
            <a:off x="7165533" y="5120645"/>
            <a:ext cx="179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Beta Regression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4D1D460-0371-D2A2-FE8D-EE33653B8930}"/>
              </a:ext>
            </a:extLst>
          </p:cNvPr>
          <p:cNvSpPr txBox="1"/>
          <p:nvPr/>
        </p:nvSpPr>
        <p:spPr>
          <a:xfrm>
            <a:off x="1680769" y="2254338"/>
            <a:ext cx="23561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Model for binary classification using the logistic function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Assumes linearity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Simple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High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Interpretable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Application: PD</a:t>
            </a: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BFF05D52-4F53-7D8D-330F-F556BF93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F9393BB1-D089-BAA7-9BB5-E3D14E6A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21</a:t>
            </a:fld>
            <a:endParaRPr lang="en-US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E3497E25-18C2-BA70-0759-F23F26D0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F11FF5E6-3296-61A1-928F-F9BE60DFC5F5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5746762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el 1">
            <a:extLst>
              <a:ext uri="{FF2B5EF4-FFF2-40B4-BE49-F238E27FC236}">
                <a16:creationId xmlns:a16="http://schemas.microsoft.com/office/drawing/2014/main" id="{5CA7F4FA-DA4C-FAC7-CBB8-F9169DB8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3. Model Building [3]</a:t>
            </a:r>
          </a:p>
        </p:txBody>
      </p:sp>
    </p:spTree>
    <p:extLst>
      <p:ext uri="{BB962C8B-B14F-4D97-AF65-F5344CB8AC3E}">
        <p14:creationId xmlns:p14="http://schemas.microsoft.com/office/powerpoint/2010/main" val="432265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8ABC00A5-0938-3DC6-4718-76E8A70D8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3. Model Building [3]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80F92ED-4F50-C84C-CF24-264BFD71F589}"/>
              </a:ext>
            </a:extLst>
          </p:cNvPr>
          <p:cNvSpPr/>
          <p:nvPr/>
        </p:nvSpPr>
        <p:spPr>
          <a:xfrm>
            <a:off x="1336141" y="3015919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EDBEA5E0-54F4-3BA1-6125-E2DC2D74B369}"/>
              </a:ext>
            </a:extLst>
          </p:cNvPr>
          <p:cNvSpPr/>
          <p:nvPr/>
        </p:nvSpPr>
        <p:spPr>
          <a:xfrm>
            <a:off x="3715693" y="1906508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991E3C6-DD44-FAC5-2E0D-715F0B6A97E3}"/>
              </a:ext>
            </a:extLst>
          </p:cNvPr>
          <p:cNvSpPr/>
          <p:nvPr/>
        </p:nvSpPr>
        <p:spPr>
          <a:xfrm>
            <a:off x="4738733" y="3690008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36325D9-FFE1-91A7-D110-1EED71C6BEFB}"/>
              </a:ext>
            </a:extLst>
          </p:cNvPr>
          <p:cNvSpPr/>
          <p:nvPr/>
        </p:nvSpPr>
        <p:spPr>
          <a:xfrm>
            <a:off x="6581114" y="4886227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0708B4B-39C8-A8CE-C9B4-A22C227C04B3}"/>
              </a:ext>
            </a:extLst>
          </p:cNvPr>
          <p:cNvSpPr/>
          <p:nvPr/>
        </p:nvSpPr>
        <p:spPr>
          <a:xfrm>
            <a:off x="7295583" y="2467823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89E73A3-D1AE-65DC-8EA4-9096A097AEDF}"/>
              </a:ext>
            </a:extLst>
          </p:cNvPr>
          <p:cNvSpPr txBox="1"/>
          <p:nvPr/>
        </p:nvSpPr>
        <p:spPr>
          <a:xfrm>
            <a:off x="1797032" y="3244334"/>
            <a:ext cx="210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Logistic Regression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B468EDC-AB00-3F57-A905-9A211E56E39B}"/>
              </a:ext>
            </a:extLst>
          </p:cNvPr>
          <p:cNvSpPr txBox="1"/>
          <p:nvPr/>
        </p:nvSpPr>
        <p:spPr>
          <a:xfrm>
            <a:off x="4344419" y="2140926"/>
            <a:ext cx="170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Random Forest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3354F53-80A7-8786-0241-096AFE4D0C03}"/>
              </a:ext>
            </a:extLst>
          </p:cNvPr>
          <p:cNvSpPr txBox="1"/>
          <p:nvPr/>
        </p:nvSpPr>
        <p:spPr>
          <a:xfrm>
            <a:off x="8146600" y="2702241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Naive Bayes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F56EE2E-077F-D6F6-C19C-3CE939764BF3}"/>
              </a:ext>
            </a:extLst>
          </p:cNvPr>
          <p:cNvSpPr txBox="1"/>
          <p:nvPr/>
        </p:nvSpPr>
        <p:spPr>
          <a:xfrm>
            <a:off x="5691297" y="3924426"/>
            <a:ext cx="105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XGBoost</a:t>
            </a:r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2ADFEB8-BD59-517F-8161-E98032C13F60}"/>
              </a:ext>
            </a:extLst>
          </p:cNvPr>
          <p:cNvSpPr txBox="1"/>
          <p:nvPr/>
        </p:nvSpPr>
        <p:spPr>
          <a:xfrm>
            <a:off x="7165533" y="5120645"/>
            <a:ext cx="179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Beta Regression</a:t>
            </a: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B0A3B9B4-A7AD-0B4B-0F03-CC2245C9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494E4EF8-A109-CCDC-C9BC-2E1A77AE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22</a:t>
            </a:fld>
            <a:endParaRPr lang="en-US"/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5CE54A7B-87EF-09AF-66C7-260801CB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F1D85A0-7FBC-05EC-EE58-5F4FA98C013C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5746762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05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000FC057-0AF1-B7F4-E952-C4E632A7A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75" y="1027936"/>
            <a:ext cx="1534725" cy="121701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1CDE10D-E127-EAAD-29E9-5778034A2CB4}"/>
              </a:ext>
            </a:extLst>
          </p:cNvPr>
          <p:cNvSpPr txBox="1"/>
          <p:nvPr/>
        </p:nvSpPr>
        <p:spPr>
          <a:xfrm>
            <a:off x="5691297" y="3924426"/>
            <a:ext cx="105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XGBoost</a:t>
            </a:r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80F92ED-4F50-C84C-CF24-264BFD71F589}"/>
              </a:ext>
            </a:extLst>
          </p:cNvPr>
          <p:cNvSpPr/>
          <p:nvPr/>
        </p:nvSpPr>
        <p:spPr>
          <a:xfrm>
            <a:off x="1336141" y="3015919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991E3C6-DD44-FAC5-2E0D-715F0B6A97E3}"/>
              </a:ext>
            </a:extLst>
          </p:cNvPr>
          <p:cNvSpPr/>
          <p:nvPr/>
        </p:nvSpPr>
        <p:spPr>
          <a:xfrm>
            <a:off x="4738733" y="3690008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36325D9-FFE1-91A7-D110-1EED71C6BEFB}"/>
              </a:ext>
            </a:extLst>
          </p:cNvPr>
          <p:cNvSpPr/>
          <p:nvPr/>
        </p:nvSpPr>
        <p:spPr>
          <a:xfrm>
            <a:off x="6581114" y="4886227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0708B4B-39C8-A8CE-C9B4-A22C227C04B3}"/>
              </a:ext>
            </a:extLst>
          </p:cNvPr>
          <p:cNvSpPr/>
          <p:nvPr/>
        </p:nvSpPr>
        <p:spPr>
          <a:xfrm>
            <a:off x="7295583" y="2467823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EDBEA5E0-54F4-3BA1-6125-E2DC2D74B369}"/>
              </a:ext>
            </a:extLst>
          </p:cNvPr>
          <p:cNvSpPr/>
          <p:nvPr/>
        </p:nvSpPr>
        <p:spPr>
          <a:xfrm>
            <a:off x="3715692" y="1690705"/>
            <a:ext cx="2960483" cy="2074403"/>
          </a:xfrm>
          <a:prstGeom prst="roundRect">
            <a:avLst/>
          </a:prstGeom>
          <a:solidFill>
            <a:schemeClr val="bg1"/>
          </a:solidFill>
          <a:ln>
            <a:solidFill>
              <a:srgbClr val="78FF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E03D6B9-414E-0FD8-060D-F2A69D40B9F7}"/>
              </a:ext>
            </a:extLst>
          </p:cNvPr>
          <p:cNvSpPr txBox="1"/>
          <p:nvPr/>
        </p:nvSpPr>
        <p:spPr>
          <a:xfrm>
            <a:off x="1797032" y="3244334"/>
            <a:ext cx="210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Logistic Regression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8E970ED-5F0B-DEFC-093A-C5237C52EC14}"/>
              </a:ext>
            </a:extLst>
          </p:cNvPr>
          <p:cNvSpPr txBox="1"/>
          <p:nvPr/>
        </p:nvSpPr>
        <p:spPr>
          <a:xfrm>
            <a:off x="4308286" y="1740440"/>
            <a:ext cx="177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Random Forest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79B87B1-DDFB-2767-1DE8-157D0EA9801D}"/>
              </a:ext>
            </a:extLst>
          </p:cNvPr>
          <p:cNvSpPr txBox="1"/>
          <p:nvPr/>
        </p:nvSpPr>
        <p:spPr>
          <a:xfrm>
            <a:off x="8146600" y="2702241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Naive Bayes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A6692B7-6159-DC42-44C9-89FFE0BCCB6A}"/>
              </a:ext>
            </a:extLst>
          </p:cNvPr>
          <p:cNvSpPr txBox="1"/>
          <p:nvPr/>
        </p:nvSpPr>
        <p:spPr>
          <a:xfrm>
            <a:off x="7165533" y="5120645"/>
            <a:ext cx="179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Beta Regression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6AA1AB-8C8F-D17A-8927-004EE80BFBA0}"/>
              </a:ext>
            </a:extLst>
          </p:cNvPr>
          <p:cNvSpPr txBox="1"/>
          <p:nvPr/>
        </p:nvSpPr>
        <p:spPr>
          <a:xfrm>
            <a:off x="4017851" y="2194410"/>
            <a:ext cx="2356164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Non parametric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Better handling of non-linearity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Application: PD</a:t>
            </a:r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0A5C914-170F-B9A0-A973-038D4B6D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460268-590C-AABD-B230-AD3B7535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23</a:t>
            </a:fld>
            <a:endParaRPr lang="en-US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02A26DBE-B834-957A-D524-D9D49AFE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FA1680A9-BBEB-2181-3237-712693B1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3. Model Building [3]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8D4FC00-33B8-8BC1-2A8E-3D2688F9D16A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5746762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68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330D083A-6D9A-188A-8003-567CA7B01E72}"/>
              </a:ext>
            </a:extLst>
          </p:cNvPr>
          <p:cNvSpPr txBox="1"/>
          <p:nvPr/>
        </p:nvSpPr>
        <p:spPr>
          <a:xfrm>
            <a:off x="7165533" y="5120645"/>
            <a:ext cx="179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Beta Regression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ABC00A5-0938-3DC6-4718-76E8A70D8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3. Model Building [3]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80F92ED-4F50-C84C-CF24-264BFD71F589}"/>
              </a:ext>
            </a:extLst>
          </p:cNvPr>
          <p:cNvSpPr/>
          <p:nvPr/>
        </p:nvSpPr>
        <p:spPr>
          <a:xfrm>
            <a:off x="1336141" y="3015919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EDBEA5E0-54F4-3BA1-6125-E2DC2D74B369}"/>
              </a:ext>
            </a:extLst>
          </p:cNvPr>
          <p:cNvSpPr/>
          <p:nvPr/>
        </p:nvSpPr>
        <p:spPr>
          <a:xfrm>
            <a:off x="3715693" y="1906508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991E3C6-DD44-FAC5-2E0D-715F0B6A97E3}"/>
              </a:ext>
            </a:extLst>
          </p:cNvPr>
          <p:cNvSpPr/>
          <p:nvPr/>
        </p:nvSpPr>
        <p:spPr>
          <a:xfrm>
            <a:off x="4738733" y="3690008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36325D9-FFE1-91A7-D110-1EED71C6BEFB}"/>
              </a:ext>
            </a:extLst>
          </p:cNvPr>
          <p:cNvSpPr/>
          <p:nvPr/>
        </p:nvSpPr>
        <p:spPr>
          <a:xfrm>
            <a:off x="6581114" y="4886227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0708B4B-39C8-A8CE-C9B4-A22C227C04B3}"/>
              </a:ext>
            </a:extLst>
          </p:cNvPr>
          <p:cNvSpPr/>
          <p:nvPr/>
        </p:nvSpPr>
        <p:spPr>
          <a:xfrm>
            <a:off x="7295583" y="2467823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2BF3D6B-6799-61FA-FF52-9B58F15D7EC9}"/>
              </a:ext>
            </a:extLst>
          </p:cNvPr>
          <p:cNvSpPr txBox="1"/>
          <p:nvPr/>
        </p:nvSpPr>
        <p:spPr>
          <a:xfrm>
            <a:off x="1797032" y="3244334"/>
            <a:ext cx="210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Logistic Regression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003958-48D4-E76B-C1F1-A10D5FB3E8A2}"/>
              </a:ext>
            </a:extLst>
          </p:cNvPr>
          <p:cNvSpPr txBox="1"/>
          <p:nvPr/>
        </p:nvSpPr>
        <p:spPr>
          <a:xfrm>
            <a:off x="4344419" y="2140926"/>
            <a:ext cx="170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Random Forest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A081314-2249-2B44-6C3D-8C080C986BD7}"/>
              </a:ext>
            </a:extLst>
          </p:cNvPr>
          <p:cNvSpPr txBox="1"/>
          <p:nvPr/>
        </p:nvSpPr>
        <p:spPr>
          <a:xfrm>
            <a:off x="8146600" y="2702241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Naive Bayes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C4D6A89-4577-9B86-F03C-8B7A860017E7}"/>
              </a:ext>
            </a:extLst>
          </p:cNvPr>
          <p:cNvSpPr txBox="1"/>
          <p:nvPr/>
        </p:nvSpPr>
        <p:spPr>
          <a:xfrm>
            <a:off x="5691297" y="3924426"/>
            <a:ext cx="105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XGBoost</a:t>
            </a:r>
            <a:endParaRPr lang="en-US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B02265A-D5DF-59D9-3A71-C3B52615AA55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5746762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00C8BD83-3616-9979-2535-BD6FFCA0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9EDF98F5-5E5C-F573-55DB-28F9BB26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24</a:t>
            </a:fld>
            <a:endParaRPr lang="en-US"/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9E93344A-82E7-9C9E-56EC-653A94FB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</p:spTree>
    <p:extLst>
      <p:ext uri="{BB962C8B-B14F-4D97-AF65-F5344CB8AC3E}">
        <p14:creationId xmlns:p14="http://schemas.microsoft.com/office/powerpoint/2010/main" val="2280261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6D415DFB-F452-7BFE-7D58-7E8A0BEE1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771" y="1445333"/>
            <a:ext cx="996897" cy="940931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80F92ED-4F50-C84C-CF24-264BFD71F589}"/>
              </a:ext>
            </a:extLst>
          </p:cNvPr>
          <p:cNvSpPr/>
          <p:nvPr/>
        </p:nvSpPr>
        <p:spPr>
          <a:xfrm>
            <a:off x="1336141" y="3015919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EDBEA5E0-54F4-3BA1-6125-E2DC2D74B369}"/>
              </a:ext>
            </a:extLst>
          </p:cNvPr>
          <p:cNvSpPr/>
          <p:nvPr/>
        </p:nvSpPr>
        <p:spPr>
          <a:xfrm>
            <a:off x="3715693" y="1906508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003958-48D4-E76B-C1F1-A10D5FB3E8A2}"/>
              </a:ext>
            </a:extLst>
          </p:cNvPr>
          <p:cNvSpPr txBox="1"/>
          <p:nvPr/>
        </p:nvSpPr>
        <p:spPr>
          <a:xfrm>
            <a:off x="4344419" y="2140926"/>
            <a:ext cx="170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Random Forest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36325D9-FFE1-91A7-D110-1EED71C6BEFB}"/>
              </a:ext>
            </a:extLst>
          </p:cNvPr>
          <p:cNvSpPr/>
          <p:nvPr/>
        </p:nvSpPr>
        <p:spPr>
          <a:xfrm>
            <a:off x="6581114" y="4886227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0708B4B-39C8-A8CE-C9B4-A22C227C04B3}"/>
              </a:ext>
            </a:extLst>
          </p:cNvPr>
          <p:cNvSpPr/>
          <p:nvPr/>
        </p:nvSpPr>
        <p:spPr>
          <a:xfrm>
            <a:off x="7295583" y="2467823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2BF3D6B-6799-61FA-FF52-9B58F15D7EC9}"/>
              </a:ext>
            </a:extLst>
          </p:cNvPr>
          <p:cNvSpPr txBox="1"/>
          <p:nvPr/>
        </p:nvSpPr>
        <p:spPr>
          <a:xfrm>
            <a:off x="1797032" y="3244334"/>
            <a:ext cx="210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Logistic Regression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A081314-2249-2B44-6C3D-8C080C986BD7}"/>
              </a:ext>
            </a:extLst>
          </p:cNvPr>
          <p:cNvSpPr txBox="1"/>
          <p:nvPr/>
        </p:nvSpPr>
        <p:spPr>
          <a:xfrm>
            <a:off x="8146600" y="2702241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Naive Bayes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D083A-6D9A-188A-8003-567CA7B01E72}"/>
              </a:ext>
            </a:extLst>
          </p:cNvPr>
          <p:cNvSpPr txBox="1"/>
          <p:nvPr/>
        </p:nvSpPr>
        <p:spPr>
          <a:xfrm>
            <a:off x="7165533" y="5120645"/>
            <a:ext cx="179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Beta Regression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991E3C6-DD44-FAC5-2E0D-715F0B6A97E3}"/>
              </a:ext>
            </a:extLst>
          </p:cNvPr>
          <p:cNvSpPr/>
          <p:nvPr/>
        </p:nvSpPr>
        <p:spPr>
          <a:xfrm>
            <a:off x="4738733" y="1962702"/>
            <a:ext cx="2960483" cy="3242288"/>
          </a:xfrm>
          <a:prstGeom prst="roundRect">
            <a:avLst/>
          </a:prstGeom>
          <a:solidFill>
            <a:schemeClr val="bg1"/>
          </a:solidFill>
          <a:ln>
            <a:solidFill>
              <a:srgbClr val="78FF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C4D6A89-4577-9B86-F03C-8B7A860017E7}"/>
              </a:ext>
            </a:extLst>
          </p:cNvPr>
          <p:cNvSpPr txBox="1"/>
          <p:nvPr/>
        </p:nvSpPr>
        <p:spPr>
          <a:xfrm>
            <a:off x="5743464" y="1956260"/>
            <a:ext cx="109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/>
              <a:t>XGBoost</a:t>
            </a:r>
            <a:endParaRPr lang="en-US" b="1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38321E3-2E49-D25D-3519-7D57F146EAB1}"/>
              </a:ext>
            </a:extLst>
          </p:cNvPr>
          <p:cNvSpPr txBox="1"/>
          <p:nvPr/>
        </p:nvSpPr>
        <p:spPr>
          <a:xfrm>
            <a:off x="5075967" y="2422927"/>
            <a:ext cx="2356164" cy="258532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Ensemble method using gradient boosting of 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Most sophisticated and complex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Application: PD</a:t>
            </a:r>
          </a:p>
          <a:p>
            <a:endParaRPr lang="en-GB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7B40DE58-D2B8-D533-D366-2F00FDBF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F2A1C745-A4DB-BAC4-B5CE-DCDA53E4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25</a:t>
            </a:fld>
            <a:endParaRPr lang="en-US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136473AE-4A5B-E929-F9C2-4E5E345C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7229D95-0091-F10C-BA5F-7981012D307D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5746762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el 1">
            <a:extLst>
              <a:ext uri="{FF2B5EF4-FFF2-40B4-BE49-F238E27FC236}">
                <a16:creationId xmlns:a16="http://schemas.microsoft.com/office/drawing/2014/main" id="{B788CF46-2511-EAD0-DBD3-C3413F5C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3. Model Building [3]</a:t>
            </a:r>
          </a:p>
        </p:txBody>
      </p:sp>
    </p:spTree>
    <p:extLst>
      <p:ext uri="{BB962C8B-B14F-4D97-AF65-F5344CB8AC3E}">
        <p14:creationId xmlns:p14="http://schemas.microsoft.com/office/powerpoint/2010/main" val="1080620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80F92ED-4F50-C84C-CF24-264BFD71F589}"/>
              </a:ext>
            </a:extLst>
          </p:cNvPr>
          <p:cNvSpPr/>
          <p:nvPr/>
        </p:nvSpPr>
        <p:spPr>
          <a:xfrm>
            <a:off x="1336141" y="3015919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EDBEA5E0-54F4-3BA1-6125-E2DC2D74B369}"/>
              </a:ext>
            </a:extLst>
          </p:cNvPr>
          <p:cNvSpPr/>
          <p:nvPr/>
        </p:nvSpPr>
        <p:spPr>
          <a:xfrm>
            <a:off x="3715693" y="1906508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991E3C6-DD44-FAC5-2E0D-715F0B6A97E3}"/>
              </a:ext>
            </a:extLst>
          </p:cNvPr>
          <p:cNvSpPr/>
          <p:nvPr/>
        </p:nvSpPr>
        <p:spPr>
          <a:xfrm>
            <a:off x="4738733" y="3690008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36325D9-FFE1-91A7-D110-1EED71C6BEFB}"/>
              </a:ext>
            </a:extLst>
          </p:cNvPr>
          <p:cNvSpPr/>
          <p:nvPr/>
        </p:nvSpPr>
        <p:spPr>
          <a:xfrm>
            <a:off x="6581114" y="4886227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0708B4B-39C8-A8CE-C9B4-A22C227C04B3}"/>
              </a:ext>
            </a:extLst>
          </p:cNvPr>
          <p:cNvSpPr/>
          <p:nvPr/>
        </p:nvSpPr>
        <p:spPr>
          <a:xfrm>
            <a:off x="7295583" y="2467823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2BF3D6B-6799-61FA-FF52-9B58F15D7EC9}"/>
              </a:ext>
            </a:extLst>
          </p:cNvPr>
          <p:cNvSpPr txBox="1"/>
          <p:nvPr/>
        </p:nvSpPr>
        <p:spPr>
          <a:xfrm>
            <a:off x="1797032" y="3244334"/>
            <a:ext cx="210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Logistic Regression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003958-48D4-E76B-C1F1-A10D5FB3E8A2}"/>
              </a:ext>
            </a:extLst>
          </p:cNvPr>
          <p:cNvSpPr txBox="1"/>
          <p:nvPr/>
        </p:nvSpPr>
        <p:spPr>
          <a:xfrm>
            <a:off x="4344419" y="2140926"/>
            <a:ext cx="170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Random Forest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A081314-2249-2B44-6C3D-8C080C986BD7}"/>
              </a:ext>
            </a:extLst>
          </p:cNvPr>
          <p:cNvSpPr txBox="1"/>
          <p:nvPr/>
        </p:nvSpPr>
        <p:spPr>
          <a:xfrm>
            <a:off x="8146600" y="2702241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Naive Bayes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C4D6A89-4577-9B86-F03C-8B7A860017E7}"/>
              </a:ext>
            </a:extLst>
          </p:cNvPr>
          <p:cNvSpPr txBox="1"/>
          <p:nvPr/>
        </p:nvSpPr>
        <p:spPr>
          <a:xfrm>
            <a:off x="5691297" y="3924426"/>
            <a:ext cx="105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XGBoost</a:t>
            </a:r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D083A-6D9A-188A-8003-567CA7B01E72}"/>
              </a:ext>
            </a:extLst>
          </p:cNvPr>
          <p:cNvSpPr txBox="1"/>
          <p:nvPr/>
        </p:nvSpPr>
        <p:spPr>
          <a:xfrm>
            <a:off x="7165533" y="5120645"/>
            <a:ext cx="179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Beta Regression</a:t>
            </a: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AE1508B8-5A04-CE03-AEDE-F6EB77D8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A3F2465C-6CBA-B3D6-2B0A-8ABBC545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26</a:t>
            </a:fld>
            <a:endParaRPr lang="en-US"/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D002452A-BB84-C87A-6DF3-F12DDE51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94D05264-6968-649B-C47D-74523A392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3. Model Building [3]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D068627-6DC4-5172-D97C-27AF041DCBE1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5746762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84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80F92ED-4F50-C84C-CF24-264BFD71F589}"/>
              </a:ext>
            </a:extLst>
          </p:cNvPr>
          <p:cNvSpPr/>
          <p:nvPr/>
        </p:nvSpPr>
        <p:spPr>
          <a:xfrm>
            <a:off x="1336141" y="3015919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EDBEA5E0-54F4-3BA1-6125-E2DC2D74B369}"/>
              </a:ext>
            </a:extLst>
          </p:cNvPr>
          <p:cNvSpPr/>
          <p:nvPr/>
        </p:nvSpPr>
        <p:spPr>
          <a:xfrm>
            <a:off x="3715693" y="1906508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991E3C6-DD44-FAC5-2E0D-715F0B6A97E3}"/>
              </a:ext>
            </a:extLst>
          </p:cNvPr>
          <p:cNvSpPr/>
          <p:nvPr/>
        </p:nvSpPr>
        <p:spPr>
          <a:xfrm>
            <a:off x="4738733" y="3690008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36325D9-FFE1-91A7-D110-1EED71C6BEFB}"/>
              </a:ext>
            </a:extLst>
          </p:cNvPr>
          <p:cNvSpPr/>
          <p:nvPr/>
        </p:nvSpPr>
        <p:spPr>
          <a:xfrm>
            <a:off x="6581114" y="4886227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2BF3D6B-6799-61FA-FF52-9B58F15D7EC9}"/>
              </a:ext>
            </a:extLst>
          </p:cNvPr>
          <p:cNvSpPr txBox="1"/>
          <p:nvPr/>
        </p:nvSpPr>
        <p:spPr>
          <a:xfrm>
            <a:off x="1797032" y="3244334"/>
            <a:ext cx="210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Logistic Regression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003958-48D4-E76B-C1F1-A10D5FB3E8A2}"/>
              </a:ext>
            </a:extLst>
          </p:cNvPr>
          <p:cNvSpPr txBox="1"/>
          <p:nvPr/>
        </p:nvSpPr>
        <p:spPr>
          <a:xfrm>
            <a:off x="4344419" y="2140926"/>
            <a:ext cx="170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Random Forest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0708B4B-39C8-A8CE-C9B4-A22C227C04B3}"/>
              </a:ext>
            </a:extLst>
          </p:cNvPr>
          <p:cNvSpPr/>
          <p:nvPr/>
        </p:nvSpPr>
        <p:spPr>
          <a:xfrm>
            <a:off x="7295583" y="1466661"/>
            <a:ext cx="2960483" cy="3347345"/>
          </a:xfrm>
          <a:prstGeom prst="roundRect">
            <a:avLst/>
          </a:prstGeom>
          <a:solidFill>
            <a:schemeClr val="bg1"/>
          </a:solidFill>
          <a:ln>
            <a:solidFill>
              <a:srgbClr val="78FF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A081314-2249-2B44-6C3D-8C080C986BD7}"/>
              </a:ext>
            </a:extLst>
          </p:cNvPr>
          <p:cNvSpPr txBox="1"/>
          <p:nvPr/>
        </p:nvSpPr>
        <p:spPr>
          <a:xfrm>
            <a:off x="8146600" y="1537176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Naive Bayes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C4D6A89-4577-9B86-F03C-8B7A860017E7}"/>
              </a:ext>
            </a:extLst>
          </p:cNvPr>
          <p:cNvSpPr txBox="1"/>
          <p:nvPr/>
        </p:nvSpPr>
        <p:spPr>
          <a:xfrm>
            <a:off x="5691297" y="3924426"/>
            <a:ext cx="105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XGBoost</a:t>
            </a:r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D083A-6D9A-188A-8003-567CA7B01E72}"/>
              </a:ext>
            </a:extLst>
          </p:cNvPr>
          <p:cNvSpPr txBox="1"/>
          <p:nvPr/>
        </p:nvSpPr>
        <p:spPr>
          <a:xfrm>
            <a:off x="7165533" y="5120645"/>
            <a:ext cx="179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Beta Regression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62A7D9D-ED61-3531-DE8F-3766BEE9DA56}"/>
              </a:ext>
            </a:extLst>
          </p:cNvPr>
          <p:cNvSpPr txBox="1"/>
          <p:nvPr/>
        </p:nvSpPr>
        <p:spPr>
          <a:xfrm>
            <a:off x="7597742" y="1951684"/>
            <a:ext cx="23561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Probabilistic classifier based on Bayes' theorem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Assumes independence among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 little more complex than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Application: PD</a:t>
            </a:r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107C7F4C-842E-5E6A-DB71-B97D522E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1EA82BBD-C7A6-7E65-767D-FB0B506C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27</a:t>
            </a:fld>
            <a:endParaRPr lang="en-US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3B502676-9475-12BB-8CF5-107D7F5A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7557D5A6-AA29-5C7C-FE7A-27A863A9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3. Model Building [3]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AF18EF0-F689-AB89-D86F-6D5F4197D897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5746762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DE38F59-4DFE-A43D-B586-D7FB52D8BDE3}"/>
              </a:ext>
            </a:extLst>
          </p:cNvPr>
          <p:cNvSpPr/>
          <p:nvPr/>
        </p:nvSpPr>
        <p:spPr>
          <a:xfrm>
            <a:off x="10630963" y="1399737"/>
            <a:ext cx="105241" cy="105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113A66B-1AD2-8957-F27E-2EEBF4358207}"/>
              </a:ext>
            </a:extLst>
          </p:cNvPr>
          <p:cNvSpPr/>
          <p:nvPr/>
        </p:nvSpPr>
        <p:spPr>
          <a:xfrm>
            <a:off x="10871959" y="1846442"/>
            <a:ext cx="105241" cy="105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332AD59-28DB-EC0E-70FE-24BFF568FEA5}"/>
              </a:ext>
            </a:extLst>
          </p:cNvPr>
          <p:cNvSpPr/>
          <p:nvPr/>
        </p:nvSpPr>
        <p:spPr>
          <a:xfrm>
            <a:off x="10692554" y="1899063"/>
            <a:ext cx="105241" cy="105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087236A-22A9-EC6C-9B44-30B0474A7CB8}"/>
              </a:ext>
            </a:extLst>
          </p:cNvPr>
          <p:cNvSpPr/>
          <p:nvPr/>
        </p:nvSpPr>
        <p:spPr>
          <a:xfrm>
            <a:off x="10513149" y="1822690"/>
            <a:ext cx="105241" cy="105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7FE8BA8-6B61-C051-AB34-D2220362DA7F}"/>
              </a:ext>
            </a:extLst>
          </p:cNvPr>
          <p:cNvSpPr/>
          <p:nvPr/>
        </p:nvSpPr>
        <p:spPr>
          <a:xfrm>
            <a:off x="10346172" y="1715944"/>
            <a:ext cx="105241" cy="105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B647C3E-F2BD-12D0-0030-DC1DAC3D30C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0692554" y="1466661"/>
            <a:ext cx="194817" cy="39519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3BAB575-8C02-2FD9-E35B-BDEFAEED2D5A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>
            <a:off x="10683584" y="1504978"/>
            <a:ext cx="61591" cy="39408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0AC71C0-B662-6947-CF6F-2721BA47569F}"/>
              </a:ext>
            </a:extLst>
          </p:cNvPr>
          <p:cNvCxnSpPr>
            <a:cxnSpLocks/>
            <a:stCxn id="18" idx="3"/>
            <a:endCxn id="23" idx="0"/>
          </p:cNvCxnSpPr>
          <p:nvPr/>
        </p:nvCxnSpPr>
        <p:spPr>
          <a:xfrm flipH="1">
            <a:off x="10565770" y="1489566"/>
            <a:ext cx="80605" cy="33312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3051D74-8DF4-FA0F-FF69-2EF65ECF849B}"/>
              </a:ext>
            </a:extLst>
          </p:cNvPr>
          <p:cNvCxnSpPr>
            <a:cxnSpLocks/>
          </p:cNvCxnSpPr>
          <p:nvPr/>
        </p:nvCxnSpPr>
        <p:spPr>
          <a:xfrm flipH="1">
            <a:off x="10443653" y="1455307"/>
            <a:ext cx="269379" cy="27899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677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BA081314-2249-2B44-6C3D-8C080C986BD7}"/>
              </a:ext>
            </a:extLst>
          </p:cNvPr>
          <p:cNvSpPr txBox="1"/>
          <p:nvPr/>
        </p:nvSpPr>
        <p:spPr>
          <a:xfrm>
            <a:off x="8146600" y="2702241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Naive Bayes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80F92ED-4F50-C84C-CF24-264BFD71F589}"/>
              </a:ext>
            </a:extLst>
          </p:cNvPr>
          <p:cNvSpPr/>
          <p:nvPr/>
        </p:nvSpPr>
        <p:spPr>
          <a:xfrm>
            <a:off x="1336141" y="3015919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EDBEA5E0-54F4-3BA1-6125-E2DC2D74B369}"/>
              </a:ext>
            </a:extLst>
          </p:cNvPr>
          <p:cNvSpPr/>
          <p:nvPr/>
        </p:nvSpPr>
        <p:spPr>
          <a:xfrm>
            <a:off x="3715693" y="1906508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991E3C6-DD44-FAC5-2E0D-715F0B6A97E3}"/>
              </a:ext>
            </a:extLst>
          </p:cNvPr>
          <p:cNvSpPr/>
          <p:nvPr/>
        </p:nvSpPr>
        <p:spPr>
          <a:xfrm>
            <a:off x="4738733" y="3690008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36325D9-FFE1-91A7-D110-1EED71C6BEFB}"/>
              </a:ext>
            </a:extLst>
          </p:cNvPr>
          <p:cNvSpPr/>
          <p:nvPr/>
        </p:nvSpPr>
        <p:spPr>
          <a:xfrm>
            <a:off x="6581114" y="4886227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0708B4B-39C8-A8CE-C9B4-A22C227C04B3}"/>
              </a:ext>
            </a:extLst>
          </p:cNvPr>
          <p:cNvSpPr/>
          <p:nvPr/>
        </p:nvSpPr>
        <p:spPr>
          <a:xfrm>
            <a:off x="7295583" y="2467823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2BF3D6B-6799-61FA-FF52-9B58F15D7EC9}"/>
              </a:ext>
            </a:extLst>
          </p:cNvPr>
          <p:cNvSpPr txBox="1"/>
          <p:nvPr/>
        </p:nvSpPr>
        <p:spPr>
          <a:xfrm>
            <a:off x="1797032" y="3244334"/>
            <a:ext cx="210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Logistic Regression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003958-48D4-E76B-C1F1-A10D5FB3E8A2}"/>
              </a:ext>
            </a:extLst>
          </p:cNvPr>
          <p:cNvSpPr txBox="1"/>
          <p:nvPr/>
        </p:nvSpPr>
        <p:spPr>
          <a:xfrm>
            <a:off x="4344419" y="2140926"/>
            <a:ext cx="170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Random Forest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C4D6A89-4577-9B86-F03C-8B7A860017E7}"/>
              </a:ext>
            </a:extLst>
          </p:cNvPr>
          <p:cNvSpPr txBox="1"/>
          <p:nvPr/>
        </p:nvSpPr>
        <p:spPr>
          <a:xfrm>
            <a:off x="5691297" y="3924426"/>
            <a:ext cx="105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XGBoost</a:t>
            </a:r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D083A-6D9A-188A-8003-567CA7B01E72}"/>
              </a:ext>
            </a:extLst>
          </p:cNvPr>
          <p:cNvSpPr txBox="1"/>
          <p:nvPr/>
        </p:nvSpPr>
        <p:spPr>
          <a:xfrm>
            <a:off x="7165533" y="5120645"/>
            <a:ext cx="179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Beta Regression</a:t>
            </a: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22EE2920-43D6-8AA2-DD41-E9C71BA9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DB73E2DB-75BC-3134-F1C7-13F95299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28</a:t>
            </a:fld>
            <a:endParaRPr lang="en-US"/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D658C690-60FD-04BF-3A6C-0CB8103B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C76CDBF-E89E-7532-9C9E-D3B3BC947C62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5746762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1">
            <a:extLst>
              <a:ext uri="{FF2B5EF4-FFF2-40B4-BE49-F238E27FC236}">
                <a16:creationId xmlns:a16="http://schemas.microsoft.com/office/drawing/2014/main" id="{18881548-2716-72FE-1E48-84ED864D5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3. Model Building [3]</a:t>
            </a:r>
          </a:p>
        </p:txBody>
      </p:sp>
    </p:spTree>
    <p:extLst>
      <p:ext uri="{BB962C8B-B14F-4D97-AF65-F5344CB8AC3E}">
        <p14:creationId xmlns:p14="http://schemas.microsoft.com/office/powerpoint/2010/main" val="4276291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DC4D6A89-4577-9B86-F03C-8B7A860017E7}"/>
              </a:ext>
            </a:extLst>
          </p:cNvPr>
          <p:cNvSpPr txBox="1"/>
          <p:nvPr/>
        </p:nvSpPr>
        <p:spPr>
          <a:xfrm>
            <a:off x="5691297" y="3924426"/>
            <a:ext cx="105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XGBoost</a:t>
            </a:r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80F92ED-4F50-C84C-CF24-264BFD71F589}"/>
              </a:ext>
            </a:extLst>
          </p:cNvPr>
          <p:cNvSpPr/>
          <p:nvPr/>
        </p:nvSpPr>
        <p:spPr>
          <a:xfrm>
            <a:off x="1336141" y="3015919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EDBEA5E0-54F4-3BA1-6125-E2DC2D74B369}"/>
              </a:ext>
            </a:extLst>
          </p:cNvPr>
          <p:cNvSpPr/>
          <p:nvPr/>
        </p:nvSpPr>
        <p:spPr>
          <a:xfrm>
            <a:off x="3715693" y="1906508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991E3C6-DD44-FAC5-2E0D-715F0B6A97E3}"/>
              </a:ext>
            </a:extLst>
          </p:cNvPr>
          <p:cNvSpPr/>
          <p:nvPr/>
        </p:nvSpPr>
        <p:spPr>
          <a:xfrm>
            <a:off x="4738733" y="3690008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0708B4B-39C8-A8CE-C9B4-A22C227C04B3}"/>
              </a:ext>
            </a:extLst>
          </p:cNvPr>
          <p:cNvSpPr/>
          <p:nvPr/>
        </p:nvSpPr>
        <p:spPr>
          <a:xfrm>
            <a:off x="7295583" y="2467823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A081314-2249-2B44-6C3D-8C080C986BD7}"/>
              </a:ext>
            </a:extLst>
          </p:cNvPr>
          <p:cNvSpPr txBox="1"/>
          <p:nvPr/>
        </p:nvSpPr>
        <p:spPr>
          <a:xfrm>
            <a:off x="8146600" y="2702241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Naive Bayes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36325D9-FFE1-91A7-D110-1EED71C6BEFB}"/>
              </a:ext>
            </a:extLst>
          </p:cNvPr>
          <p:cNvSpPr/>
          <p:nvPr/>
        </p:nvSpPr>
        <p:spPr>
          <a:xfrm>
            <a:off x="6739863" y="4011870"/>
            <a:ext cx="2792663" cy="2148235"/>
          </a:xfrm>
          <a:prstGeom prst="roundRect">
            <a:avLst/>
          </a:prstGeom>
          <a:solidFill>
            <a:schemeClr val="bg1"/>
          </a:solidFill>
          <a:ln>
            <a:solidFill>
              <a:srgbClr val="78FF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2BF3D6B-6799-61FA-FF52-9B58F15D7EC9}"/>
              </a:ext>
            </a:extLst>
          </p:cNvPr>
          <p:cNvSpPr txBox="1"/>
          <p:nvPr/>
        </p:nvSpPr>
        <p:spPr>
          <a:xfrm>
            <a:off x="1797032" y="3244334"/>
            <a:ext cx="210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Logistic Regression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003958-48D4-E76B-C1F1-A10D5FB3E8A2}"/>
              </a:ext>
            </a:extLst>
          </p:cNvPr>
          <p:cNvSpPr txBox="1"/>
          <p:nvPr/>
        </p:nvSpPr>
        <p:spPr>
          <a:xfrm>
            <a:off x="4344419" y="2140926"/>
            <a:ext cx="170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Random Forest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D083A-6D9A-188A-8003-567CA7B01E72}"/>
              </a:ext>
            </a:extLst>
          </p:cNvPr>
          <p:cNvSpPr txBox="1"/>
          <p:nvPr/>
        </p:nvSpPr>
        <p:spPr>
          <a:xfrm>
            <a:off x="7201643" y="4016904"/>
            <a:ext cx="187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Beta Regression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051174E-99A7-8FBD-3F3D-584A1B4D70D0}"/>
              </a:ext>
            </a:extLst>
          </p:cNvPr>
          <p:cNvSpPr txBox="1"/>
          <p:nvPr/>
        </p:nvSpPr>
        <p:spPr>
          <a:xfrm>
            <a:off x="6963241" y="4472714"/>
            <a:ext cx="23561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Regression model for continuous proportion outcomes (in [0,1])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Application: LGD</a:t>
            </a:r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F6EB18BB-1598-0F21-2DA7-F74DBE0B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00BD6676-F9BC-2C76-B99C-80D1FE92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29</a:t>
            </a:fld>
            <a:endParaRPr lang="en-US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C528D386-8431-2A7D-797B-3C481D7C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A8FBF071-4039-8F2C-C7FF-CA75DD85907E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5746762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028C5BA8-97C1-A6F3-7414-89B98B2A2E9C}"/>
              </a:ext>
            </a:extLst>
          </p:cNvPr>
          <p:cNvSpPr/>
          <p:nvPr/>
        </p:nvSpPr>
        <p:spPr>
          <a:xfrm>
            <a:off x="9532526" y="3580859"/>
            <a:ext cx="864039" cy="469531"/>
          </a:xfrm>
          <a:custGeom>
            <a:avLst/>
            <a:gdLst>
              <a:gd name="connsiteX0" fmla="*/ 0 w 1422400"/>
              <a:gd name="connsiteY0" fmla="*/ 762792 h 772952"/>
              <a:gd name="connsiteX1" fmla="*/ 330200 w 1422400"/>
              <a:gd name="connsiteY1" fmla="*/ 792 h 772952"/>
              <a:gd name="connsiteX2" fmla="*/ 787400 w 1422400"/>
              <a:gd name="connsiteY2" fmla="*/ 620552 h 772952"/>
              <a:gd name="connsiteX3" fmla="*/ 1422400 w 1422400"/>
              <a:gd name="connsiteY3" fmla="*/ 772952 h 77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772952">
                <a:moveTo>
                  <a:pt x="0" y="762792"/>
                </a:moveTo>
                <a:cubicBezTo>
                  <a:pt x="99483" y="393645"/>
                  <a:pt x="198967" y="24499"/>
                  <a:pt x="330200" y="792"/>
                </a:cubicBezTo>
                <a:cubicBezTo>
                  <a:pt x="461433" y="-22915"/>
                  <a:pt x="605367" y="491859"/>
                  <a:pt x="787400" y="620552"/>
                </a:cubicBezTo>
                <a:cubicBezTo>
                  <a:pt x="969433" y="749245"/>
                  <a:pt x="1195916" y="761098"/>
                  <a:pt x="1422400" y="77295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C27B680-E0BD-FFF7-1DD8-FAA96A84B483}"/>
              </a:ext>
            </a:extLst>
          </p:cNvPr>
          <p:cNvSpPr/>
          <p:nvPr/>
        </p:nvSpPr>
        <p:spPr>
          <a:xfrm>
            <a:off x="9608726" y="3656376"/>
            <a:ext cx="864039" cy="459774"/>
          </a:xfrm>
          <a:custGeom>
            <a:avLst/>
            <a:gdLst>
              <a:gd name="connsiteX0" fmla="*/ 0 w 1422400"/>
              <a:gd name="connsiteY0" fmla="*/ 762792 h 772952"/>
              <a:gd name="connsiteX1" fmla="*/ 330200 w 1422400"/>
              <a:gd name="connsiteY1" fmla="*/ 792 h 772952"/>
              <a:gd name="connsiteX2" fmla="*/ 787400 w 1422400"/>
              <a:gd name="connsiteY2" fmla="*/ 620552 h 772952"/>
              <a:gd name="connsiteX3" fmla="*/ 1422400 w 1422400"/>
              <a:gd name="connsiteY3" fmla="*/ 772952 h 772952"/>
              <a:gd name="connsiteX0" fmla="*/ 0 w 1422400"/>
              <a:gd name="connsiteY0" fmla="*/ 746094 h 756254"/>
              <a:gd name="connsiteX1" fmla="*/ 447279 w 1422400"/>
              <a:gd name="connsiteY1" fmla="*/ 819 h 756254"/>
              <a:gd name="connsiteX2" fmla="*/ 787400 w 1422400"/>
              <a:gd name="connsiteY2" fmla="*/ 603854 h 756254"/>
              <a:gd name="connsiteX3" fmla="*/ 1422400 w 1422400"/>
              <a:gd name="connsiteY3" fmla="*/ 756254 h 756254"/>
              <a:gd name="connsiteX0" fmla="*/ 0 w 1422400"/>
              <a:gd name="connsiteY0" fmla="*/ 746448 h 756608"/>
              <a:gd name="connsiteX1" fmla="*/ 447279 w 1422400"/>
              <a:gd name="connsiteY1" fmla="*/ 1173 h 756608"/>
              <a:gd name="connsiteX2" fmla="*/ 854302 w 1422400"/>
              <a:gd name="connsiteY2" fmla="*/ 579119 h 756608"/>
              <a:gd name="connsiteX3" fmla="*/ 1422400 w 1422400"/>
              <a:gd name="connsiteY3" fmla="*/ 756608 h 756608"/>
              <a:gd name="connsiteX0" fmla="*/ 0 w 1422400"/>
              <a:gd name="connsiteY0" fmla="*/ 746730 h 756890"/>
              <a:gd name="connsiteX1" fmla="*/ 447279 w 1422400"/>
              <a:gd name="connsiteY1" fmla="*/ 1455 h 756890"/>
              <a:gd name="connsiteX2" fmla="*/ 929567 w 1422400"/>
              <a:gd name="connsiteY2" fmla="*/ 562675 h 756890"/>
              <a:gd name="connsiteX3" fmla="*/ 1422400 w 1422400"/>
              <a:gd name="connsiteY3" fmla="*/ 756890 h 75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756890">
                <a:moveTo>
                  <a:pt x="0" y="746730"/>
                </a:moveTo>
                <a:cubicBezTo>
                  <a:pt x="99483" y="377583"/>
                  <a:pt x="292351" y="32131"/>
                  <a:pt x="447279" y="1455"/>
                </a:cubicBezTo>
                <a:cubicBezTo>
                  <a:pt x="602207" y="-29221"/>
                  <a:pt x="747534" y="433982"/>
                  <a:pt x="929567" y="562675"/>
                </a:cubicBezTo>
                <a:cubicBezTo>
                  <a:pt x="1111600" y="691368"/>
                  <a:pt x="1195916" y="745036"/>
                  <a:pt x="1422400" y="756890"/>
                </a:cubicBezTo>
              </a:path>
            </a:pathLst>
          </a:cu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0FB56785-EAF7-69E2-73A0-CAAB6437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3. Model Building [3]</a:t>
            </a:r>
          </a:p>
        </p:txBody>
      </p:sp>
    </p:spTree>
    <p:extLst>
      <p:ext uri="{BB962C8B-B14F-4D97-AF65-F5344CB8AC3E}">
        <p14:creationId xmlns:p14="http://schemas.microsoft.com/office/powerpoint/2010/main" val="3817802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50942-F0D3-6237-A36B-AEDE50D9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Mission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AA7FB23-E1C6-1FDC-1799-20575546D085}"/>
              </a:ext>
            </a:extLst>
          </p:cNvPr>
          <p:cNvSpPr txBox="1"/>
          <p:nvPr/>
        </p:nvSpPr>
        <p:spPr>
          <a:xfrm>
            <a:off x="838200" y="1833830"/>
            <a:ext cx="983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Predict the Expected Loss of a bank by training models for…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F6EBA4B-7100-411F-0A7F-F680AB7AD9CA}"/>
              </a:ext>
            </a:extLst>
          </p:cNvPr>
          <p:cNvSpPr/>
          <p:nvPr/>
        </p:nvSpPr>
        <p:spPr>
          <a:xfrm>
            <a:off x="2747477" y="2540108"/>
            <a:ext cx="2842788" cy="28427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Probability of</a:t>
            </a:r>
          </a:p>
          <a:p>
            <a:pPr algn="ctr"/>
            <a:r>
              <a:rPr lang="en-US" sz="2800">
                <a:solidFill>
                  <a:schemeClr val="tx1"/>
                </a:solidFill>
              </a:rPr>
              <a:t>Default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DC872A3-1851-5794-97A9-DE4D31A53B9B}"/>
              </a:ext>
            </a:extLst>
          </p:cNvPr>
          <p:cNvSpPr/>
          <p:nvPr/>
        </p:nvSpPr>
        <p:spPr>
          <a:xfrm>
            <a:off x="6096000" y="3061429"/>
            <a:ext cx="3186820" cy="3186820"/>
          </a:xfrm>
          <a:prstGeom prst="ellipse">
            <a:avLst/>
          </a:prstGeom>
          <a:solidFill>
            <a:schemeClr val="bg1"/>
          </a:solidFill>
          <a:ln w="76200">
            <a:solidFill>
              <a:srgbClr val="78FF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Loss given Default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5864C8A-7519-EF4F-4811-76ED8B07B595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4129873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1232BFE4-E4D1-A662-4DA0-8C35BE5D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B57BF57-5DD4-B8EE-CCB2-1FB0C451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3</a:t>
            </a:fld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9761F9-8BEC-9D22-F1DD-93F5CA2A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0307D70-3438-E2D1-0E1B-6E513CD59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820" y="604271"/>
            <a:ext cx="2510669" cy="228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64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BA081314-2249-2B44-6C3D-8C080C986BD7}"/>
              </a:ext>
            </a:extLst>
          </p:cNvPr>
          <p:cNvSpPr txBox="1"/>
          <p:nvPr/>
        </p:nvSpPr>
        <p:spPr>
          <a:xfrm>
            <a:off x="8146600" y="2702241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Naive Bayes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80F92ED-4F50-C84C-CF24-264BFD71F589}"/>
              </a:ext>
            </a:extLst>
          </p:cNvPr>
          <p:cNvSpPr/>
          <p:nvPr/>
        </p:nvSpPr>
        <p:spPr>
          <a:xfrm>
            <a:off x="1336141" y="3015919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EDBEA5E0-54F4-3BA1-6125-E2DC2D74B369}"/>
              </a:ext>
            </a:extLst>
          </p:cNvPr>
          <p:cNvSpPr/>
          <p:nvPr/>
        </p:nvSpPr>
        <p:spPr>
          <a:xfrm>
            <a:off x="3715693" y="1906508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991E3C6-DD44-FAC5-2E0D-715F0B6A97E3}"/>
              </a:ext>
            </a:extLst>
          </p:cNvPr>
          <p:cNvSpPr/>
          <p:nvPr/>
        </p:nvSpPr>
        <p:spPr>
          <a:xfrm>
            <a:off x="4738733" y="3690008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36325D9-FFE1-91A7-D110-1EED71C6BEFB}"/>
              </a:ext>
            </a:extLst>
          </p:cNvPr>
          <p:cNvSpPr/>
          <p:nvPr/>
        </p:nvSpPr>
        <p:spPr>
          <a:xfrm>
            <a:off x="6581114" y="4886227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0708B4B-39C8-A8CE-C9B4-A22C227C04B3}"/>
              </a:ext>
            </a:extLst>
          </p:cNvPr>
          <p:cNvSpPr/>
          <p:nvPr/>
        </p:nvSpPr>
        <p:spPr>
          <a:xfrm>
            <a:off x="7295583" y="2467823"/>
            <a:ext cx="2960483" cy="838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2BF3D6B-6799-61FA-FF52-9B58F15D7EC9}"/>
              </a:ext>
            </a:extLst>
          </p:cNvPr>
          <p:cNvSpPr txBox="1"/>
          <p:nvPr/>
        </p:nvSpPr>
        <p:spPr>
          <a:xfrm>
            <a:off x="1797032" y="3244334"/>
            <a:ext cx="210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Logistic Regression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003958-48D4-E76B-C1F1-A10D5FB3E8A2}"/>
              </a:ext>
            </a:extLst>
          </p:cNvPr>
          <p:cNvSpPr txBox="1"/>
          <p:nvPr/>
        </p:nvSpPr>
        <p:spPr>
          <a:xfrm>
            <a:off x="4344419" y="2140926"/>
            <a:ext cx="170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Random Forest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C4D6A89-4577-9B86-F03C-8B7A860017E7}"/>
              </a:ext>
            </a:extLst>
          </p:cNvPr>
          <p:cNvSpPr txBox="1"/>
          <p:nvPr/>
        </p:nvSpPr>
        <p:spPr>
          <a:xfrm>
            <a:off x="5691297" y="3924426"/>
            <a:ext cx="105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XGBoost</a:t>
            </a:r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D083A-6D9A-188A-8003-567CA7B01E72}"/>
              </a:ext>
            </a:extLst>
          </p:cNvPr>
          <p:cNvSpPr txBox="1"/>
          <p:nvPr/>
        </p:nvSpPr>
        <p:spPr>
          <a:xfrm>
            <a:off x="7165533" y="5120645"/>
            <a:ext cx="179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Beta Regression</a:t>
            </a: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D092106D-3034-BCCD-BCAA-83232336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669E395B-978C-4D33-FE39-54C7A169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30</a:t>
            </a:fld>
            <a:endParaRPr lang="en-US"/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559FA02-660C-6608-30C8-6671D180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4322129-A7DA-4D75-4C1A-2924C243AABA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5746762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el 1">
            <a:extLst>
              <a:ext uri="{FF2B5EF4-FFF2-40B4-BE49-F238E27FC236}">
                <a16:creationId xmlns:a16="http://schemas.microsoft.com/office/drawing/2014/main" id="{D289AFD3-6855-7609-CFCB-3342B761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3. Model Building [3]</a:t>
            </a:r>
          </a:p>
        </p:txBody>
      </p:sp>
    </p:spTree>
    <p:extLst>
      <p:ext uri="{BB962C8B-B14F-4D97-AF65-F5344CB8AC3E}">
        <p14:creationId xmlns:p14="http://schemas.microsoft.com/office/powerpoint/2010/main" val="3874838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3F6B3A-5055-5CA3-6CD9-7B7162DB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Evaluation Metrics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869ED2C-249B-4486-C31F-047C55D5B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288683"/>
              </p:ext>
            </p:extLst>
          </p:nvPr>
        </p:nvGraphicFramePr>
        <p:xfrm>
          <a:off x="8115931" y="2177645"/>
          <a:ext cx="3028887" cy="306402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09629">
                  <a:extLst>
                    <a:ext uri="{9D8B030D-6E8A-4147-A177-3AD203B41FA5}">
                      <a16:colId xmlns:a16="http://schemas.microsoft.com/office/drawing/2014/main" val="3259581199"/>
                    </a:ext>
                  </a:extLst>
                </a:gridCol>
                <a:gridCol w="1009629">
                  <a:extLst>
                    <a:ext uri="{9D8B030D-6E8A-4147-A177-3AD203B41FA5}">
                      <a16:colId xmlns:a16="http://schemas.microsoft.com/office/drawing/2014/main" val="1730494359"/>
                    </a:ext>
                  </a:extLst>
                </a:gridCol>
                <a:gridCol w="1009629">
                  <a:extLst>
                    <a:ext uri="{9D8B030D-6E8A-4147-A177-3AD203B41FA5}">
                      <a16:colId xmlns:a16="http://schemas.microsoft.com/office/drawing/2014/main" val="3623227699"/>
                    </a:ext>
                  </a:extLst>
                </a:gridCol>
              </a:tblGrid>
              <a:tr h="10213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Client</a:t>
                      </a:r>
                    </a:p>
                    <a:p>
                      <a:pPr algn="ctr"/>
                      <a:r>
                        <a:rPr lang="en-US" dirty="0"/>
                        <a:t>PP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Bad</a:t>
                      </a:r>
                    </a:p>
                    <a:p>
                      <a:pPr algn="ctr"/>
                      <a:r>
                        <a:rPr lang="en-US"/>
                        <a:t>Client</a:t>
                      </a:r>
                    </a:p>
                    <a:p>
                      <a:pPr algn="ctr"/>
                      <a:r>
                        <a:rPr lang="en-US"/>
                        <a:t>NN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679314"/>
                  </a:ext>
                </a:extLst>
              </a:tr>
              <a:tr h="102134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Good</a:t>
                      </a:r>
                    </a:p>
                    <a:p>
                      <a:pPr algn="ctr"/>
                      <a:r>
                        <a:rPr lang="en-US" b="1"/>
                        <a:t>Client</a:t>
                      </a:r>
                    </a:p>
                    <a:p>
                      <a:pPr algn="ctr"/>
                      <a:r>
                        <a:rPr lang="en-US" b="1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TP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</a:p>
                  </a:txBody>
                  <a:tcPr anchor="ctr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193487"/>
                  </a:ext>
                </a:extLst>
              </a:tr>
              <a:tr h="102134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Bad</a:t>
                      </a:r>
                    </a:p>
                    <a:p>
                      <a:pPr algn="ctr"/>
                      <a:r>
                        <a:rPr lang="en-US" b="1"/>
                        <a:t>Client</a:t>
                      </a:r>
                    </a:p>
                    <a:p>
                      <a:pPr algn="ctr"/>
                      <a:r>
                        <a:rPr lang="en-US" b="1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</a:p>
                  </a:txBody>
                  <a:tcPr anchor="ctr">
                    <a:solidFill>
                      <a:srgbClr val="F5A1A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TN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631161"/>
                  </a:ext>
                </a:extLst>
              </a:tr>
            </a:tbl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FC615960-53BD-594B-938F-453421419134}"/>
              </a:ext>
            </a:extLst>
          </p:cNvPr>
          <p:cNvSpPr/>
          <p:nvPr/>
        </p:nvSpPr>
        <p:spPr>
          <a:xfrm>
            <a:off x="9134947" y="1616332"/>
            <a:ext cx="2009871" cy="5613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PREDICTED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3DE826E-00D6-3A92-4813-0F1C3E671109}"/>
              </a:ext>
            </a:extLst>
          </p:cNvPr>
          <p:cNvSpPr/>
          <p:nvPr/>
        </p:nvSpPr>
        <p:spPr>
          <a:xfrm rot="16200000">
            <a:off x="6816904" y="3942640"/>
            <a:ext cx="2036741" cy="5613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ACTUAL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BDFB20-0460-D947-2568-0D46E8A4759E}"/>
              </a:ext>
            </a:extLst>
          </p:cNvPr>
          <p:cNvSpPr txBox="1"/>
          <p:nvPr/>
        </p:nvSpPr>
        <p:spPr>
          <a:xfrm>
            <a:off x="1308980" y="2548837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1910214-69AB-5D50-B11B-13A64F3C1943}"/>
                  </a:ext>
                </a:extLst>
              </p:cNvPr>
              <p:cNvSpPr txBox="1"/>
              <p:nvPr/>
            </p:nvSpPr>
            <p:spPr>
              <a:xfrm>
                <a:off x="1502876" y="3100737"/>
                <a:ext cx="609141" cy="918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b="1" i="0" smtClean="0">
                              <a:latin typeface="Cambria Math" panose="02040503050406030204" pitchFamily="18" charset="0"/>
                            </a:rPr>
                            <m:t>𝐓𝐏</m:t>
                          </m:r>
                        </m:num>
                        <m:den>
                          <m:r>
                            <a:rPr lang="de-DE" sz="3200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den>
                      </m:f>
                    </m:oMath>
                  </m:oMathPara>
                </a14:m>
                <a:endParaRPr lang="en-US" sz="3200" b="1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1910214-69AB-5D50-B11B-13A64F3C1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876" y="3100737"/>
                <a:ext cx="609141" cy="9187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79361208-DC07-E940-AAB3-52B3F8E8AF3B}"/>
              </a:ext>
            </a:extLst>
          </p:cNvPr>
          <p:cNvSpPr txBox="1"/>
          <p:nvPr/>
        </p:nvSpPr>
        <p:spPr>
          <a:xfrm>
            <a:off x="2567412" y="2544597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Specificity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62ED213-9C5A-0704-BC16-154DBEA715B2}"/>
                  </a:ext>
                </a:extLst>
              </p:cNvPr>
              <p:cNvSpPr txBox="1"/>
              <p:nvPr/>
            </p:nvSpPr>
            <p:spPr>
              <a:xfrm>
                <a:off x="3017318" y="3100737"/>
                <a:ext cx="652423" cy="918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b="1" i="0" smtClean="0">
                              <a:latin typeface="Cambria Math" panose="02040503050406030204" pitchFamily="18" charset="0"/>
                            </a:rPr>
                            <m:t>𝐓𝐍</m:t>
                          </m:r>
                        </m:num>
                        <m:den>
                          <m:r>
                            <a:rPr lang="de-DE" sz="3200" b="1" i="0" smtClean="0">
                              <a:latin typeface="Cambria Math" panose="02040503050406030204" pitchFamily="18" charset="0"/>
                            </a:rPr>
                            <m:t>𝐍</m:t>
                          </m:r>
                        </m:den>
                      </m:f>
                    </m:oMath>
                  </m:oMathPara>
                </a14:m>
                <a:endParaRPr lang="en-US" sz="3200" b="1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62ED213-9C5A-0704-BC16-154DBEA71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318" y="3100737"/>
                <a:ext cx="652423" cy="9187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BD2A2E46-1230-81EF-96B4-91EC531526D6}"/>
              </a:ext>
            </a:extLst>
          </p:cNvPr>
          <p:cNvSpPr txBox="1"/>
          <p:nvPr/>
        </p:nvSpPr>
        <p:spPr>
          <a:xfrm>
            <a:off x="4378859" y="2548836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5B32CBD-A237-5C69-EDC1-AA311EC2D22B}"/>
                  </a:ext>
                </a:extLst>
              </p:cNvPr>
              <p:cNvSpPr txBox="1"/>
              <p:nvPr/>
            </p:nvSpPr>
            <p:spPr>
              <a:xfrm>
                <a:off x="4809404" y="3100737"/>
                <a:ext cx="609141" cy="918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b="1" i="0" smtClean="0">
                              <a:latin typeface="Cambria Math" panose="02040503050406030204" pitchFamily="18" charset="0"/>
                            </a:rPr>
                            <m:t>𝐓𝐏</m:t>
                          </m:r>
                        </m:num>
                        <m:den>
                          <m:r>
                            <a:rPr lang="de-DE" sz="3200" b="1" i="0" smtClean="0">
                              <a:latin typeface="Cambria Math" panose="02040503050406030204" pitchFamily="18" charset="0"/>
                            </a:rPr>
                            <m:t>𝐏𝐏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5B32CBD-A237-5C69-EDC1-AA311EC2D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404" y="3100737"/>
                <a:ext cx="609141" cy="9187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8D05FAD-3D2E-1444-7E41-837B625B4B77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8276705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1B6FF3FE-517F-111A-02EA-1D4A01EC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E4B2B5AB-DBBC-064F-8B5D-8423827A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31</a:t>
            </a:fld>
            <a:endParaRPr lang="en-US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00C97B83-BF0E-B2E6-1263-D3A58E61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</p:spTree>
    <p:extLst>
      <p:ext uri="{BB962C8B-B14F-4D97-AF65-F5344CB8AC3E}">
        <p14:creationId xmlns:p14="http://schemas.microsoft.com/office/powerpoint/2010/main" val="103940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el 1">
                <a:extLst>
                  <a:ext uri="{FF2B5EF4-FFF2-40B4-BE49-F238E27FC236}">
                    <a16:creationId xmlns:a16="http://schemas.microsoft.com/office/drawing/2014/main" id="{C12BE495-4B40-6905-2BD7-42575353D6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/>
                  <a:t>4. Results: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𝑃𝐷</m:t>
                        </m:r>
                      </m:e>
                    </m:acc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Titel 1">
                <a:extLst>
                  <a:ext uri="{FF2B5EF4-FFF2-40B4-BE49-F238E27FC236}">
                    <a16:creationId xmlns:a16="http://schemas.microsoft.com/office/drawing/2014/main" id="{C12BE495-4B40-6905-2BD7-42575353D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7867E9A-5E0E-F63F-9D86-A426BFC0B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419577"/>
              </p:ext>
            </p:extLst>
          </p:nvPr>
        </p:nvGraphicFramePr>
        <p:xfrm>
          <a:off x="1974577" y="1704976"/>
          <a:ext cx="8242845" cy="378973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48569">
                  <a:extLst>
                    <a:ext uri="{9D8B030D-6E8A-4147-A177-3AD203B41FA5}">
                      <a16:colId xmlns:a16="http://schemas.microsoft.com/office/drawing/2014/main" val="3942307304"/>
                    </a:ext>
                  </a:extLst>
                </a:gridCol>
                <a:gridCol w="1648569">
                  <a:extLst>
                    <a:ext uri="{9D8B030D-6E8A-4147-A177-3AD203B41FA5}">
                      <a16:colId xmlns:a16="http://schemas.microsoft.com/office/drawing/2014/main" val="4758280"/>
                    </a:ext>
                  </a:extLst>
                </a:gridCol>
                <a:gridCol w="1648569">
                  <a:extLst>
                    <a:ext uri="{9D8B030D-6E8A-4147-A177-3AD203B41FA5}">
                      <a16:colId xmlns:a16="http://schemas.microsoft.com/office/drawing/2014/main" val="1270911148"/>
                    </a:ext>
                  </a:extLst>
                </a:gridCol>
                <a:gridCol w="1648569">
                  <a:extLst>
                    <a:ext uri="{9D8B030D-6E8A-4147-A177-3AD203B41FA5}">
                      <a16:colId xmlns:a16="http://schemas.microsoft.com/office/drawing/2014/main" val="3113816993"/>
                    </a:ext>
                  </a:extLst>
                </a:gridCol>
                <a:gridCol w="1648569">
                  <a:extLst>
                    <a:ext uri="{9D8B030D-6E8A-4147-A177-3AD203B41FA5}">
                      <a16:colId xmlns:a16="http://schemas.microsoft.com/office/drawing/2014/main" val="23305794"/>
                    </a:ext>
                  </a:extLst>
                </a:gridCol>
              </a:tblGrid>
              <a:tr h="449951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>
                    <a:solidFill>
                      <a:srgbClr val="78FF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Logistic</a:t>
                      </a:r>
                    </a:p>
                  </a:txBody>
                  <a:tcPr>
                    <a:solidFill>
                      <a:srgbClr val="78FF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>
                    <a:solidFill>
                      <a:srgbClr val="78FF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Naive Bayes</a:t>
                      </a:r>
                    </a:p>
                  </a:txBody>
                  <a:tcPr>
                    <a:solidFill>
                      <a:srgbClr val="78FF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XGBoost</a:t>
                      </a:r>
                      <a:endParaRPr lang="en-US"/>
                    </a:p>
                  </a:txBody>
                  <a:tcPr>
                    <a:solidFill>
                      <a:srgbClr val="78F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745313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0.898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0.896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588413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0.895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81169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/>
                        <a:t>Specificity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0.836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0.857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0.901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991413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0.979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0.974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0.976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0.983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53566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/>
                        <a:t>NPV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0.567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0.581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0.464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0.559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621141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/>
                        <a:t>AUC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0.943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0.923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0.917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0.953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745368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/>
                        <a:t>F1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0.942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0.911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0.938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781872"/>
                  </a:ext>
                </a:extLst>
              </a:tr>
            </a:tbl>
          </a:graphicData>
        </a:graphic>
      </p:graphicFrame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D9359A7-E9E8-A9F4-31A4-12239749DAB0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4656574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7A2B7847-F851-88E2-247D-32749C25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9A8CC35-0CEA-6777-FBAF-0F7566C5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32</a:t>
            </a:fld>
            <a:endParaRPr lang="en-US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842F09-9B88-FAF4-0819-4C11FB1C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</p:spTree>
    <p:extLst>
      <p:ext uri="{BB962C8B-B14F-4D97-AF65-F5344CB8AC3E}">
        <p14:creationId xmlns:p14="http://schemas.microsoft.com/office/powerpoint/2010/main" val="312589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el 1">
                <a:extLst>
                  <a:ext uri="{FF2B5EF4-FFF2-40B4-BE49-F238E27FC236}">
                    <a16:creationId xmlns:a16="http://schemas.microsoft.com/office/drawing/2014/main" id="{C12BE495-4B40-6905-2BD7-42575353D6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/>
                  <a:t>4. Results: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𝑃𝐷</m:t>
                        </m:r>
                      </m:e>
                    </m:acc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Titel 1">
                <a:extLst>
                  <a:ext uri="{FF2B5EF4-FFF2-40B4-BE49-F238E27FC236}">
                    <a16:creationId xmlns:a16="http://schemas.microsoft.com/office/drawing/2014/main" id="{C12BE495-4B40-6905-2BD7-42575353D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7867E9A-5E0E-F63F-9D86-A426BFC0B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0465"/>
              </p:ext>
            </p:extLst>
          </p:nvPr>
        </p:nvGraphicFramePr>
        <p:xfrm>
          <a:off x="1974577" y="1704976"/>
          <a:ext cx="8242845" cy="378973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48569">
                  <a:extLst>
                    <a:ext uri="{9D8B030D-6E8A-4147-A177-3AD203B41FA5}">
                      <a16:colId xmlns:a16="http://schemas.microsoft.com/office/drawing/2014/main" val="3942307304"/>
                    </a:ext>
                  </a:extLst>
                </a:gridCol>
                <a:gridCol w="1648569">
                  <a:extLst>
                    <a:ext uri="{9D8B030D-6E8A-4147-A177-3AD203B41FA5}">
                      <a16:colId xmlns:a16="http://schemas.microsoft.com/office/drawing/2014/main" val="4758280"/>
                    </a:ext>
                  </a:extLst>
                </a:gridCol>
                <a:gridCol w="1648569">
                  <a:extLst>
                    <a:ext uri="{9D8B030D-6E8A-4147-A177-3AD203B41FA5}">
                      <a16:colId xmlns:a16="http://schemas.microsoft.com/office/drawing/2014/main" val="1270911148"/>
                    </a:ext>
                  </a:extLst>
                </a:gridCol>
                <a:gridCol w="1648569">
                  <a:extLst>
                    <a:ext uri="{9D8B030D-6E8A-4147-A177-3AD203B41FA5}">
                      <a16:colId xmlns:a16="http://schemas.microsoft.com/office/drawing/2014/main" val="3113816993"/>
                    </a:ext>
                  </a:extLst>
                </a:gridCol>
                <a:gridCol w="1648569">
                  <a:extLst>
                    <a:ext uri="{9D8B030D-6E8A-4147-A177-3AD203B41FA5}">
                      <a16:colId xmlns:a16="http://schemas.microsoft.com/office/drawing/2014/main" val="23305794"/>
                    </a:ext>
                  </a:extLst>
                </a:gridCol>
              </a:tblGrid>
              <a:tr h="449951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Logistic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Naive Bayes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XGBoost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745313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0.898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0.902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0.896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588413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0.895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81169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/>
                        <a:t>Specificity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0.836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0.857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0.901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991413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0.979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0.974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0.976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0.983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53566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/>
                        <a:t>NPV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0.581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0.464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0.559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621141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/>
                        <a:t>AUC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0.943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0.923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0.917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0.953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745368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/>
                        <a:t>F1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0.940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0.942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0.911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0.938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781872"/>
                  </a:ext>
                </a:extLst>
              </a:tr>
            </a:tbl>
          </a:graphicData>
        </a:graphic>
      </p:graphicFrame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A8FFE59C-478D-D6B1-3538-6BE1385EDF5F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4656574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600568-CC9C-6245-9F47-3ADEF926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7D83E3-9AB4-841F-2D3C-7635381D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33</a:t>
            </a:fld>
            <a:endParaRPr lang="en-US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24B106-81AD-52DB-3DA9-2191BAB9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</p:spTree>
    <p:extLst>
      <p:ext uri="{BB962C8B-B14F-4D97-AF65-F5344CB8AC3E}">
        <p14:creationId xmlns:p14="http://schemas.microsoft.com/office/powerpoint/2010/main" val="1348106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el 1">
                <a:extLst>
                  <a:ext uri="{FF2B5EF4-FFF2-40B4-BE49-F238E27FC236}">
                    <a16:creationId xmlns:a16="http://schemas.microsoft.com/office/drawing/2014/main" id="{C12BE495-4B40-6905-2BD7-42575353D6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/>
                  <a:t>4. Results: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𝑃𝐷</m:t>
                        </m:r>
                      </m:e>
                    </m:acc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Titel 1">
                <a:extLst>
                  <a:ext uri="{FF2B5EF4-FFF2-40B4-BE49-F238E27FC236}">
                    <a16:creationId xmlns:a16="http://schemas.microsoft.com/office/drawing/2014/main" id="{C12BE495-4B40-6905-2BD7-42575353D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7867E9A-5E0E-F63F-9D86-A426BFC0B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794811"/>
              </p:ext>
            </p:extLst>
          </p:nvPr>
        </p:nvGraphicFramePr>
        <p:xfrm>
          <a:off x="1974577" y="1704976"/>
          <a:ext cx="8242845" cy="378973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48569">
                  <a:extLst>
                    <a:ext uri="{9D8B030D-6E8A-4147-A177-3AD203B41FA5}">
                      <a16:colId xmlns:a16="http://schemas.microsoft.com/office/drawing/2014/main" val="3942307304"/>
                    </a:ext>
                  </a:extLst>
                </a:gridCol>
                <a:gridCol w="1648569">
                  <a:extLst>
                    <a:ext uri="{9D8B030D-6E8A-4147-A177-3AD203B41FA5}">
                      <a16:colId xmlns:a16="http://schemas.microsoft.com/office/drawing/2014/main" val="4758280"/>
                    </a:ext>
                  </a:extLst>
                </a:gridCol>
                <a:gridCol w="1648569">
                  <a:extLst>
                    <a:ext uri="{9D8B030D-6E8A-4147-A177-3AD203B41FA5}">
                      <a16:colId xmlns:a16="http://schemas.microsoft.com/office/drawing/2014/main" val="1270911148"/>
                    </a:ext>
                  </a:extLst>
                </a:gridCol>
                <a:gridCol w="1648569">
                  <a:extLst>
                    <a:ext uri="{9D8B030D-6E8A-4147-A177-3AD203B41FA5}">
                      <a16:colId xmlns:a16="http://schemas.microsoft.com/office/drawing/2014/main" val="3113816993"/>
                    </a:ext>
                  </a:extLst>
                </a:gridCol>
                <a:gridCol w="1648569">
                  <a:extLst>
                    <a:ext uri="{9D8B030D-6E8A-4147-A177-3AD203B41FA5}">
                      <a16:colId xmlns:a16="http://schemas.microsoft.com/office/drawing/2014/main" val="23305794"/>
                    </a:ext>
                  </a:extLst>
                </a:gridCol>
              </a:tblGrid>
              <a:tr h="449951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Logistic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Naive Bayes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XGBoost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745313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0.898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0.902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0.896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588413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0.895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81169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/>
                        <a:t>Specificity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0.836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0.857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0.901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991413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>
                    <a:solidFill>
                      <a:srgbClr val="F5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0.979</a:t>
                      </a:r>
                    </a:p>
                  </a:txBody>
                  <a:tcPr>
                    <a:solidFill>
                      <a:srgbClr val="F5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0.974</a:t>
                      </a:r>
                      <a:endParaRPr lang="en-US"/>
                    </a:p>
                  </a:txBody>
                  <a:tcPr>
                    <a:solidFill>
                      <a:srgbClr val="F5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0.976</a:t>
                      </a:r>
                      <a:endParaRPr lang="en-US"/>
                    </a:p>
                  </a:txBody>
                  <a:tcPr>
                    <a:solidFill>
                      <a:srgbClr val="F5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0.983</a:t>
                      </a:r>
                      <a:endParaRPr lang="en-US"/>
                    </a:p>
                  </a:txBody>
                  <a:tcPr>
                    <a:solidFill>
                      <a:srgbClr val="F5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53566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/>
                        <a:t>NPV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0.581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0.464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0.559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621141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/>
                        <a:t>AUC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0.943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0.923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0.917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0.953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745368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/>
                        <a:t>F1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0.940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0.942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0.911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0.938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781872"/>
                  </a:ext>
                </a:extLst>
              </a:tr>
            </a:tbl>
          </a:graphicData>
        </a:graphic>
      </p:graphicFrame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A8FFE59C-478D-D6B1-3538-6BE1385EDF5F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4656574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600568-CC9C-6245-9F47-3ADEF926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7D83E3-9AB4-841F-2D3C-7635381D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34</a:t>
            </a:fld>
            <a:endParaRPr lang="en-US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24B106-81AD-52DB-3DA9-2191BAB9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</p:spTree>
    <p:extLst>
      <p:ext uri="{BB962C8B-B14F-4D97-AF65-F5344CB8AC3E}">
        <p14:creationId xmlns:p14="http://schemas.microsoft.com/office/powerpoint/2010/main" val="1189577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el 1">
                <a:extLst>
                  <a:ext uri="{FF2B5EF4-FFF2-40B4-BE49-F238E27FC236}">
                    <a16:creationId xmlns:a16="http://schemas.microsoft.com/office/drawing/2014/main" id="{C12BE495-4B40-6905-2BD7-42575353D6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/>
                  <a:t>4. Results: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𝑃𝐷</m:t>
                        </m:r>
                      </m:e>
                    </m:acc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Titel 1">
                <a:extLst>
                  <a:ext uri="{FF2B5EF4-FFF2-40B4-BE49-F238E27FC236}">
                    <a16:creationId xmlns:a16="http://schemas.microsoft.com/office/drawing/2014/main" id="{C12BE495-4B40-6905-2BD7-42575353D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7867E9A-5E0E-F63F-9D86-A426BFC0B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086904"/>
              </p:ext>
            </p:extLst>
          </p:nvPr>
        </p:nvGraphicFramePr>
        <p:xfrm>
          <a:off x="838200" y="1691640"/>
          <a:ext cx="5543825" cy="3474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08765">
                  <a:extLst>
                    <a:ext uri="{9D8B030D-6E8A-4147-A177-3AD203B41FA5}">
                      <a16:colId xmlns:a16="http://schemas.microsoft.com/office/drawing/2014/main" val="3942307304"/>
                    </a:ext>
                  </a:extLst>
                </a:gridCol>
                <a:gridCol w="1108765">
                  <a:extLst>
                    <a:ext uri="{9D8B030D-6E8A-4147-A177-3AD203B41FA5}">
                      <a16:colId xmlns:a16="http://schemas.microsoft.com/office/drawing/2014/main" val="4758280"/>
                    </a:ext>
                  </a:extLst>
                </a:gridCol>
                <a:gridCol w="1108765">
                  <a:extLst>
                    <a:ext uri="{9D8B030D-6E8A-4147-A177-3AD203B41FA5}">
                      <a16:colId xmlns:a16="http://schemas.microsoft.com/office/drawing/2014/main" val="1270911148"/>
                    </a:ext>
                  </a:extLst>
                </a:gridCol>
                <a:gridCol w="1108765">
                  <a:extLst>
                    <a:ext uri="{9D8B030D-6E8A-4147-A177-3AD203B41FA5}">
                      <a16:colId xmlns:a16="http://schemas.microsoft.com/office/drawing/2014/main" val="3113816993"/>
                    </a:ext>
                  </a:extLst>
                </a:gridCol>
                <a:gridCol w="1108765">
                  <a:extLst>
                    <a:ext uri="{9D8B030D-6E8A-4147-A177-3AD203B41FA5}">
                      <a16:colId xmlns:a16="http://schemas.microsoft.com/office/drawing/2014/main" val="23305794"/>
                    </a:ext>
                  </a:extLst>
                </a:gridCol>
              </a:tblGrid>
              <a:tr h="462785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Logistic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Naive Bayes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XGBoost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745313"/>
                  </a:ext>
                </a:extLst>
              </a:tr>
              <a:tr h="325320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0.898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0.902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0.896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588413"/>
                  </a:ext>
                </a:extLst>
              </a:tr>
              <a:tr h="325320"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0.903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0.911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0.854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0.895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81169"/>
                  </a:ext>
                </a:extLst>
              </a:tr>
              <a:tr h="325320">
                <a:tc>
                  <a:txBody>
                    <a:bodyPr/>
                    <a:lstStyle/>
                    <a:p>
                      <a:r>
                        <a:rPr lang="en-US"/>
                        <a:t>Specificity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0.866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0.836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0.857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0.901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991413"/>
                  </a:ext>
                </a:extLst>
              </a:tr>
              <a:tr h="325320"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0.979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0.974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0.976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0.983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53566"/>
                  </a:ext>
                </a:extLst>
              </a:tr>
              <a:tr h="325320">
                <a:tc>
                  <a:txBody>
                    <a:bodyPr/>
                    <a:lstStyle/>
                    <a:p>
                      <a:r>
                        <a:rPr lang="en-US"/>
                        <a:t>NPV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0.581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0.464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0.559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621141"/>
                  </a:ext>
                </a:extLst>
              </a:tr>
              <a:tr h="325320">
                <a:tc>
                  <a:txBody>
                    <a:bodyPr/>
                    <a:lstStyle/>
                    <a:p>
                      <a:r>
                        <a:rPr lang="en-US"/>
                        <a:t>AUC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0.943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0.923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0.917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0.953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745368"/>
                  </a:ext>
                </a:extLst>
              </a:tr>
              <a:tr h="325320">
                <a:tc>
                  <a:txBody>
                    <a:bodyPr/>
                    <a:lstStyle/>
                    <a:p>
                      <a:r>
                        <a:rPr lang="en-US"/>
                        <a:t>F1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0.940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0.942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0.911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0.938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781872"/>
                  </a:ext>
                </a:extLst>
              </a:tr>
            </a:tbl>
          </a:graphicData>
        </a:graphic>
      </p:graphicFrame>
      <p:pic>
        <p:nvPicPr>
          <p:cNvPr id="3" name="Grafik 2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5F3ED614-F76D-304A-79E1-9BA92E490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751" y="1396721"/>
            <a:ext cx="5276098" cy="423368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6BFDF8F-ABDF-75A8-06EC-A7696D9164BC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4656574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6E3B0-EA74-A7DB-01D4-23C2C042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067996-C726-4FED-4334-449F05D5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35</a:t>
            </a:fld>
            <a:endParaRPr lang="en-US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433C85-1FC1-8EEE-7ADB-DD4E278E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</p:spTree>
    <p:extLst>
      <p:ext uri="{BB962C8B-B14F-4D97-AF65-F5344CB8AC3E}">
        <p14:creationId xmlns:p14="http://schemas.microsoft.com/office/powerpoint/2010/main" val="74089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BFBA7327-3213-58A6-692E-79EE6B8145E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4. Result: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𝐿𝐺𝐷</m:t>
                        </m:r>
                      </m:e>
                    </m:acc>
                  </m:oMath>
                </a14:m>
                <a:r>
                  <a:rPr lang="en-US"/>
                  <a:t> with Beta regression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BFBA7327-3213-58A6-692E-79EE6B814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A7C1AD12-605A-048D-CF3A-086DAB796A55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9317474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4220051-26BC-F84D-1F12-0457A5A6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E0EBCAC-95F1-0232-489D-FBF8E91A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36</a:t>
            </a:fld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BC8DA1-39B0-C262-87C6-374AB5D8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042357D-505F-F4A4-FD22-6D489AD8A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08" y="1532044"/>
            <a:ext cx="2888243" cy="235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 descr="Ein Bild, das Text, Reihe, Diagramm enthält.&#10;&#10;Automatisch generierte Beschreibung">
            <a:extLst>
              <a:ext uri="{FF2B5EF4-FFF2-40B4-BE49-F238E27FC236}">
                <a16:creationId xmlns:a16="http://schemas.microsoft.com/office/drawing/2014/main" id="{94241C56-1865-0BF2-42EE-5518F3BFE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8" y="3890519"/>
            <a:ext cx="3964663" cy="257224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D711F67-97BB-1182-1407-FA41CB025634}"/>
              </a:ext>
            </a:extLst>
          </p:cNvPr>
          <p:cNvSpPr txBox="1"/>
          <p:nvPr/>
        </p:nvSpPr>
        <p:spPr>
          <a:xfrm>
            <a:off x="5169529" y="2842788"/>
            <a:ext cx="5687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LGD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constructed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Rate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recovery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Rate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recovery</a:t>
            </a:r>
            <a:r>
              <a:rPr lang="de-DE"/>
              <a:t> </a:t>
            </a:r>
            <a:r>
              <a:rPr lang="de-DE" err="1"/>
              <a:t>seems</a:t>
            </a:r>
            <a:r>
              <a:rPr lang="de-DE"/>
              <a:t> to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beta</a:t>
            </a:r>
            <a:r>
              <a:rPr lang="de-DE"/>
              <a:t> </a:t>
            </a:r>
            <a:r>
              <a:rPr lang="de-DE" err="1"/>
              <a:t>distributed</a:t>
            </a:r>
            <a:r>
              <a:rPr lang="de-DE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err="1"/>
              <a:t>Therfore</a:t>
            </a:r>
            <a:r>
              <a:rPr lang="de-DE"/>
              <a:t>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use</a:t>
            </a:r>
            <a:r>
              <a:rPr lang="de-DE"/>
              <a:t> a beta-regression to </a:t>
            </a:r>
            <a:r>
              <a:rPr lang="de-DE" err="1"/>
              <a:t>model</a:t>
            </a:r>
            <a:r>
              <a:rPr lang="de-DE"/>
              <a:t> LGD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err="1"/>
              <a:t>Has</a:t>
            </a:r>
            <a:r>
              <a:rPr lang="de-DE"/>
              <a:t> been </a:t>
            </a:r>
            <a:r>
              <a:rPr lang="de-DE" err="1"/>
              <a:t>used</a:t>
            </a:r>
            <a:r>
              <a:rPr lang="de-DE"/>
              <a:t> in </a:t>
            </a:r>
            <a:r>
              <a:rPr lang="de-DE" err="1"/>
              <a:t>literature</a:t>
            </a:r>
            <a:r>
              <a:rPr lang="de-DE"/>
              <a:t> </a:t>
            </a:r>
            <a:r>
              <a:rPr lang="de-DE" err="1"/>
              <a:t>aswell</a:t>
            </a:r>
            <a:r>
              <a:rPr lang="de-DE"/>
              <a:t> [2]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A4F74B01-A957-0EE7-6735-B8AEA9B8E8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5253484"/>
                  </p:ext>
                </p:extLst>
              </p:nvPr>
            </p:nvGraphicFramePr>
            <p:xfrm>
              <a:off x="6356005" y="4731959"/>
              <a:ext cx="2457452" cy="12799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8726">
                      <a:extLst>
                        <a:ext uri="{9D8B030D-6E8A-4147-A177-3AD203B41FA5}">
                          <a16:colId xmlns:a16="http://schemas.microsoft.com/office/drawing/2014/main" val="1393565145"/>
                        </a:ext>
                      </a:extLst>
                    </a:gridCol>
                    <a:gridCol w="1228726">
                      <a:extLst>
                        <a:ext uri="{9D8B030D-6E8A-4147-A177-3AD203B41FA5}">
                          <a16:colId xmlns:a16="http://schemas.microsoft.com/office/drawing/2014/main" val="257656281"/>
                        </a:ext>
                      </a:extLst>
                    </a:gridCol>
                  </a:tblGrid>
                  <a:tr h="393679"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MSE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8FF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𝟕𝟐</m:t>
                              </m:r>
                              <m: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sSup>
                                <m:sSupPr>
                                  <m:ctrlPr>
                                    <a:rPr lang="de-DE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de-DE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500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8FF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𝟎𝟖</m:t>
                              </m:r>
                              <m: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de-DE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de-DE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9435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A4F74B01-A957-0EE7-6735-B8AEA9B8E8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5253484"/>
                  </p:ext>
                </p:extLst>
              </p:nvPr>
            </p:nvGraphicFramePr>
            <p:xfrm>
              <a:off x="6356005" y="4731959"/>
              <a:ext cx="2457452" cy="12799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8726">
                      <a:extLst>
                        <a:ext uri="{9D8B030D-6E8A-4147-A177-3AD203B41FA5}">
                          <a16:colId xmlns:a16="http://schemas.microsoft.com/office/drawing/2014/main" val="1393565145"/>
                        </a:ext>
                      </a:extLst>
                    </a:gridCol>
                    <a:gridCol w="1228726">
                      <a:extLst>
                        <a:ext uri="{9D8B030D-6E8A-4147-A177-3AD203B41FA5}">
                          <a16:colId xmlns:a16="http://schemas.microsoft.com/office/drawing/2014/main" val="257656281"/>
                        </a:ext>
                      </a:extLst>
                    </a:gridCol>
                  </a:tblGrid>
                  <a:tr h="639953"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MSE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8FF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495" t="-3774" r="-990" b="-10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50014"/>
                      </a:ext>
                    </a:extLst>
                  </a:tr>
                  <a:tr h="63995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8FF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495" t="-104762" r="-990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9435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27193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C12BE495-4B40-6905-2BD7-42575353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and finally…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486C557-8DE9-8488-598F-744FE720BE2E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3912642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57664-FF42-6DAB-9F8D-8890E328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AC0DD6-F8F6-66E9-4B5F-A887C359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37</a:t>
            </a:fld>
            <a:endParaRPr lang="en-US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2C0C8EA-3C9F-7D58-A4BB-38E4A2ED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21B9AB5-ABB0-B8AE-E321-9EDEFF764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37424" y="1244600"/>
            <a:ext cx="1774520" cy="1662423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D9B54113-6FF2-8D01-EE2A-01B93FC0298E}"/>
              </a:ext>
            </a:extLst>
          </p:cNvPr>
          <p:cNvSpPr/>
          <p:nvPr/>
        </p:nvSpPr>
        <p:spPr>
          <a:xfrm>
            <a:off x="3585070" y="1498319"/>
            <a:ext cx="4466729" cy="44667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AE461C9-1C65-F168-CF5A-96A87D37EEC5}"/>
              </a:ext>
            </a:extLst>
          </p:cNvPr>
          <p:cNvSpPr/>
          <p:nvPr/>
        </p:nvSpPr>
        <p:spPr>
          <a:xfrm>
            <a:off x="3996550" y="1643170"/>
            <a:ext cx="4466729" cy="4466729"/>
          </a:xfrm>
          <a:prstGeom prst="ellipse">
            <a:avLst/>
          </a:prstGeom>
          <a:solidFill>
            <a:srgbClr val="78FFD9"/>
          </a:solidFill>
          <a:ln>
            <a:solidFill>
              <a:srgbClr val="78FF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BF9A447C-2B34-E3E8-192D-E10DB4FC50E4}"/>
                  </a:ext>
                </a:extLst>
              </p:cNvPr>
              <p:cNvSpPr txBox="1"/>
              <p:nvPr/>
            </p:nvSpPr>
            <p:spPr>
              <a:xfrm>
                <a:off x="3666351" y="3375680"/>
                <a:ext cx="5407937" cy="85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4800" i="1">
                                  <a:latin typeface="Cambria Math" panose="02040503050406030204" pitchFamily="18" charset="0"/>
                                </a:rPr>
                                <m:t>𝐸𝐿</m:t>
                              </m:r>
                            </m:e>
                          </m:acc>
                        </m:e>
                        <m:sub>
                          <m:r>
                            <a:rPr lang="de-DE" sz="4800" b="0" i="1" smtClean="0">
                              <a:latin typeface="Cambria Math" panose="02040503050406030204" pitchFamily="18" charset="0"/>
                            </a:rPr>
                            <m:t>𝑏𝑎𝑛𝑘</m:t>
                          </m:r>
                        </m:sub>
                      </m:sSub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=6%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BF9A447C-2B34-E3E8-192D-E10DB4FC5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351" y="3375680"/>
                <a:ext cx="5407937" cy="8502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781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C12BE495-4B40-6905-2BD7-42575353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Outlook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57664-FF42-6DAB-9F8D-8890E328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AC0DD6-F8F6-66E9-4B5F-A887C359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38</a:t>
            </a:fld>
            <a:endParaRPr lang="en-US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2C0C8EA-3C9F-7D58-A4BB-38E4A2ED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cxnSp>
        <p:nvCxnSpPr>
          <p:cNvPr id="11" name="Gerader Verbinder 2">
            <a:extLst>
              <a:ext uri="{FF2B5EF4-FFF2-40B4-BE49-F238E27FC236}">
                <a16:creationId xmlns:a16="http://schemas.microsoft.com/office/drawing/2014/main" id="{65EDFEEB-9EB6-AE66-797E-AAFE0BD57B9A}"/>
              </a:ext>
            </a:extLst>
          </p:cNvPr>
          <p:cNvCxnSpPr>
            <a:cxnSpLocks/>
          </p:cNvCxnSpPr>
          <p:nvPr/>
        </p:nvCxnSpPr>
        <p:spPr>
          <a:xfrm>
            <a:off x="-869300" y="1396721"/>
            <a:ext cx="3912642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C5116A14-A616-EA5C-4F4B-0528780B23A4}"/>
              </a:ext>
            </a:extLst>
          </p:cNvPr>
          <p:cNvSpPr/>
          <p:nvPr/>
        </p:nvSpPr>
        <p:spPr>
          <a:xfrm>
            <a:off x="7421880" y="3005298"/>
            <a:ext cx="2623342" cy="2623342"/>
          </a:xfrm>
          <a:prstGeom prst="ellipse">
            <a:avLst/>
          </a:prstGeom>
          <a:solidFill>
            <a:schemeClr val="bg1"/>
          </a:solidFill>
          <a:ln w="76200">
            <a:solidFill>
              <a:srgbClr val="78FF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Train complex 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models like 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XGBoost</a:t>
            </a:r>
            <a:r>
              <a:rPr lang="en-US" b="1" dirty="0">
                <a:solidFill>
                  <a:schemeClr val="tx1"/>
                </a:solidFill>
              </a:rPr>
              <a:t> to predict LGD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4B02042-40FC-EFBA-B601-95A1B710958E}"/>
              </a:ext>
            </a:extLst>
          </p:cNvPr>
          <p:cNvSpPr/>
          <p:nvPr/>
        </p:nvSpPr>
        <p:spPr>
          <a:xfrm>
            <a:off x="5654040" y="2049912"/>
            <a:ext cx="2159095" cy="215909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Improve </a:t>
            </a:r>
            <a:r>
              <a:rPr lang="en-US" sz="1200" b="1" dirty="0" err="1">
                <a:solidFill>
                  <a:schemeClr val="tx1"/>
                </a:solidFill>
              </a:rPr>
              <a:t>XGBoost</a:t>
            </a:r>
            <a:r>
              <a:rPr lang="en-US" sz="1200" b="1" dirty="0">
                <a:solidFill>
                  <a:schemeClr val="tx1"/>
                </a:solidFill>
              </a:rPr>
              <a:t> via 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hyperparameters</a:t>
            </a:r>
          </a:p>
          <a:p>
            <a:pPr marL="742950" lvl="1" indent="-285750" algn="ctr">
              <a:buFont typeface="Arial"/>
              <a:buChar char="•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A3A57F2-4C62-41D6-D59B-9325804A86A1}"/>
              </a:ext>
            </a:extLst>
          </p:cNvPr>
          <p:cNvSpPr/>
          <p:nvPr/>
        </p:nvSpPr>
        <p:spPr>
          <a:xfrm>
            <a:off x="3701055" y="3186845"/>
            <a:ext cx="2344240" cy="2344240"/>
          </a:xfrm>
          <a:prstGeom prst="ellipse">
            <a:avLst/>
          </a:prstGeom>
          <a:solidFill>
            <a:schemeClr val="bg1"/>
          </a:solidFill>
          <a:ln w="76200">
            <a:solidFill>
              <a:srgbClr val="78FF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Focus on under / overfitting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6AD82D3-F503-F8DF-F71C-7C01CB76B97A}"/>
              </a:ext>
            </a:extLst>
          </p:cNvPr>
          <p:cNvSpPr/>
          <p:nvPr/>
        </p:nvSpPr>
        <p:spPr>
          <a:xfrm>
            <a:off x="1161056" y="1748073"/>
            <a:ext cx="2877544" cy="28775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b="1" dirty="0">
                <a:solidFill>
                  <a:schemeClr val="tx1"/>
                </a:solidFill>
              </a:rPr>
              <a:t>Incorporate the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interest rate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600" b="1" dirty="0">
                <a:solidFill>
                  <a:schemeClr val="tx1"/>
                </a:solidFill>
              </a:rPr>
              <a:t>Temporal dimension is missing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F271D87-C2DC-2E3A-E7B2-7ACAD3D10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244" y="451856"/>
            <a:ext cx="1514396" cy="145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12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73B09-F063-13B9-F06C-8C206F7F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202CC4-017B-C101-5DE2-2662D392D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5" y="3808428"/>
            <a:ext cx="10515600" cy="25479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[1]</a:t>
            </a:r>
            <a:r>
              <a:rPr 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Engelmann, Bernd. "Calculating lifetime expected loss for IFRS 9: Which formula is correct." </a:t>
            </a:r>
            <a:r>
              <a:rPr lang="en-US" sz="16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SSRN Electronic Journal, May</a:t>
            </a:r>
            <a:r>
              <a:rPr 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(2018).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[2] Jaber, Jamil J., et al. "Estimating Loss Given Default Based on Beta Regression." Computers, Materials &amp; Continua 66.3 (2021).</a:t>
            </a:r>
          </a:p>
          <a:p>
            <a:pPr marL="0" indent="0">
              <a:buNone/>
            </a:pPr>
            <a:r>
              <a:rPr lang="en-US" sz="1600" dirty="0"/>
              <a:t>[3] Xia, </a:t>
            </a:r>
            <a:r>
              <a:rPr lang="en-US" sz="1600" dirty="0" err="1"/>
              <a:t>Yufei</a:t>
            </a:r>
            <a:r>
              <a:rPr lang="en-US" sz="1600" dirty="0"/>
              <a:t>, et al. "Forecasting loss given default for peer-to-peer loans via heterogeneous stacking ensemble approach." International Journal of Forecasting 37.4 (2021): 1590-1613.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1C3F14-DFC2-1DBC-BE67-B5F8CC5C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8632F1-1C3F-0836-8E4E-0A6466B4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39</a:t>
            </a:fld>
            <a:endParaRPr lang="en-US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09F593E-8704-441E-D77B-F7EB66743D69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3639265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AB22C9-9651-5ABF-ED44-6B6A99FB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</p:spTree>
    <p:extLst>
      <p:ext uri="{BB962C8B-B14F-4D97-AF65-F5344CB8AC3E}">
        <p14:creationId xmlns:p14="http://schemas.microsoft.com/office/powerpoint/2010/main" val="2457014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5FDA53B-DA3C-3031-7ADC-522F736EE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26442" y="2017323"/>
            <a:ext cx="2700799" cy="24808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4B50942-F0D3-6237-A36B-AEDE50D9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Expected Loss Equation [1]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6A7EFDB-BD46-EBB7-CF82-AE11648C1EB5}"/>
                  </a:ext>
                </a:extLst>
              </p:cNvPr>
              <p:cNvSpPr txBox="1"/>
              <p:nvPr/>
            </p:nvSpPr>
            <p:spPr>
              <a:xfrm>
                <a:off x="1515158" y="2813862"/>
                <a:ext cx="650697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𝐸𝐿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𝑃𝐷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𝐿𝐺𝐷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𝐸𝑎𝐷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6A7EFDB-BD46-EBB7-CF82-AE11648C1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58" y="2813862"/>
                <a:ext cx="6506974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2B0A5715-B2EC-A341-E318-6269A3163AAF}"/>
              </a:ext>
            </a:extLst>
          </p:cNvPr>
          <p:cNvCxnSpPr/>
          <p:nvPr/>
        </p:nvCxnSpPr>
        <p:spPr>
          <a:xfrm rot="5400000" flipH="1" flipV="1">
            <a:off x="2694849" y="3703970"/>
            <a:ext cx="1036218" cy="552261"/>
          </a:xfrm>
          <a:prstGeom prst="bent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Verbinder: gewinkelt 6">
            <a:extLst>
              <a:ext uri="{FF2B5EF4-FFF2-40B4-BE49-F238E27FC236}">
                <a16:creationId xmlns:a16="http://schemas.microsoft.com/office/drawing/2014/main" id="{E4F4932B-117F-CBD5-3CD8-69BE317DE83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28038" y="3945396"/>
            <a:ext cx="945685" cy="159943"/>
          </a:xfrm>
          <a:prstGeom prst="bent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C3687618-6D20-A325-6FF4-3BAD61AFA12E}"/>
              </a:ext>
            </a:extLst>
          </p:cNvPr>
          <p:cNvCxnSpPr>
            <a:cxnSpLocks/>
          </p:cNvCxnSpPr>
          <p:nvPr/>
        </p:nvCxnSpPr>
        <p:spPr>
          <a:xfrm rot="16200000" flipV="1">
            <a:off x="7335506" y="3691146"/>
            <a:ext cx="945685" cy="668444"/>
          </a:xfrm>
          <a:prstGeom prst="bent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EE3791C9-662F-0E0D-DA4E-058C3B345B24}"/>
              </a:ext>
            </a:extLst>
          </p:cNvPr>
          <p:cNvSpPr txBox="1"/>
          <p:nvPr/>
        </p:nvSpPr>
        <p:spPr>
          <a:xfrm>
            <a:off x="2294032" y="4598340"/>
            <a:ext cx="1488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Probability of</a:t>
            </a:r>
          </a:p>
          <a:p>
            <a:r>
              <a:rPr lang="en-US"/>
              <a:t>Default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14463B8-E7CA-6A12-550E-BB4DDA027D12}"/>
              </a:ext>
            </a:extLst>
          </p:cNvPr>
          <p:cNvSpPr txBox="1"/>
          <p:nvPr/>
        </p:nvSpPr>
        <p:spPr>
          <a:xfrm>
            <a:off x="4873185" y="4590541"/>
            <a:ext cx="1215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Loss given</a:t>
            </a:r>
          </a:p>
          <a:p>
            <a:r>
              <a:rPr lang="en-US"/>
              <a:t>Default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93BA853-A4F6-955D-4A97-0374DB0F3FE4}"/>
              </a:ext>
            </a:extLst>
          </p:cNvPr>
          <p:cNvSpPr txBox="1"/>
          <p:nvPr/>
        </p:nvSpPr>
        <p:spPr>
          <a:xfrm>
            <a:off x="7614876" y="4590540"/>
            <a:ext cx="1397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Exposure at </a:t>
            </a:r>
          </a:p>
          <a:p>
            <a:r>
              <a:rPr lang="en-US"/>
              <a:t>Default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1ED7564-CF85-8C00-6515-8FD1FFCE4FCA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8303345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FC6A82E3-67D4-F87A-0359-AD5C72C5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1725AB92-6159-7CA9-D59C-77C82F6A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4</a:t>
            </a:fld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307B38-C54C-38C8-AEDD-21144A89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47BFD03-2779-A45D-AF3E-E15F2075DD4D}"/>
              </a:ext>
            </a:extLst>
          </p:cNvPr>
          <p:cNvSpPr txBox="1"/>
          <p:nvPr/>
        </p:nvSpPr>
        <p:spPr>
          <a:xfrm>
            <a:off x="381000" y="6144186"/>
            <a:ext cx="5954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we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modeled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simplified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equation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. The source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models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EL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each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payment-period</a:t>
            </a:r>
            <a:endParaRPr lang="de-DE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268666-3A52-CBD4-D2DB-0FFEF713CDA5}"/>
              </a:ext>
            </a:extLst>
          </p:cNvPr>
          <p:cNvSpPr txBox="1"/>
          <p:nvPr/>
        </p:nvSpPr>
        <p:spPr>
          <a:xfrm>
            <a:off x="10844481" y="3276012"/>
            <a:ext cx="715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0211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50942-F0D3-6237-A36B-AEDE50D9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Expected Loss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6A7EFDB-BD46-EBB7-CF82-AE11648C1EB5}"/>
                  </a:ext>
                </a:extLst>
              </p:cNvPr>
              <p:cNvSpPr txBox="1"/>
              <p:nvPr/>
            </p:nvSpPr>
            <p:spPr>
              <a:xfrm>
                <a:off x="1515158" y="2813862"/>
                <a:ext cx="7944161" cy="763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4800" i="1">
                                  <a:latin typeface="Cambria Math" panose="02040503050406030204" pitchFamily="18" charset="0"/>
                                </a:rPr>
                                <m:t>𝐸𝐿</m:t>
                              </m:r>
                            </m:e>
                          </m:acc>
                        </m:e>
                        <m:sub>
                          <m:r>
                            <a:rPr lang="de-DE" sz="4800" i="1">
                              <a:latin typeface="Cambria Math" panose="02040503050406030204" pitchFamily="18" charset="0"/>
                            </a:rPr>
                            <m:t>𝑐𝑙𝑖𝑒𝑛𝑡</m:t>
                          </m:r>
                        </m:sub>
                      </m:sSub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4800" i="1">
                              <a:latin typeface="Cambria Math" panose="02040503050406030204" pitchFamily="18" charset="0"/>
                            </a:rPr>
                            <m:t>𝑃𝐷</m:t>
                          </m:r>
                        </m:e>
                      </m:acc>
                      <m:r>
                        <a:rPr lang="de-DE" sz="4800" i="1">
                          <a:latin typeface="Cambria Math" panose="02040503050406030204" pitchFamily="18" charset="0"/>
                        </a:rPr>
                        <m:t> ×</m:t>
                      </m:r>
                      <m:acc>
                        <m:accPr>
                          <m:chr m:val="̂"/>
                          <m:ctrlPr>
                            <a:rPr lang="de-DE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4800" i="1">
                              <a:latin typeface="Cambria Math" panose="02040503050406030204" pitchFamily="18" charset="0"/>
                            </a:rPr>
                            <m:t>𝐿𝐺𝐷</m:t>
                          </m:r>
                        </m:e>
                      </m:acc>
                      <m:r>
                        <a:rPr lang="de-DE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r>
                        <a:rPr lang="de-DE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𝐸𝑎𝐷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6A7EFDB-BD46-EBB7-CF82-AE11648C1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58" y="2813862"/>
                <a:ext cx="7944161" cy="763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8EA5475-A095-B4C6-CCF3-A46219E18E91}"/>
              </a:ext>
            </a:extLst>
          </p:cNvPr>
          <p:cNvSpPr/>
          <p:nvPr/>
        </p:nvSpPr>
        <p:spPr>
          <a:xfrm>
            <a:off x="4289785" y="2609661"/>
            <a:ext cx="3060071" cy="16386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C4440D7-0847-B0AC-7A37-06F7BCB4C994}"/>
              </a:ext>
            </a:extLst>
          </p:cNvPr>
          <p:cNvSpPr/>
          <p:nvPr/>
        </p:nvSpPr>
        <p:spPr>
          <a:xfrm>
            <a:off x="8001506" y="2609661"/>
            <a:ext cx="1533497" cy="16386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CEBCEC9-D04D-690B-D13F-946AF7F3FD9C}"/>
              </a:ext>
            </a:extLst>
          </p:cNvPr>
          <p:cNvSpPr txBox="1"/>
          <p:nvPr/>
        </p:nvSpPr>
        <p:spPr>
          <a:xfrm>
            <a:off x="4829516" y="3879006"/>
            <a:ext cx="199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Random Variables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9D58F88-4092-603D-1E5B-CD3935C56644}"/>
              </a:ext>
            </a:extLst>
          </p:cNvPr>
          <p:cNvSpPr txBox="1"/>
          <p:nvPr/>
        </p:nvSpPr>
        <p:spPr>
          <a:xfrm>
            <a:off x="8001506" y="3879006"/>
            <a:ext cx="153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Deterministic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6F7A4F-2B8F-3559-8E05-B8C09D969DB8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7857811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203BA844-D2EE-AA92-19D8-6739B605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C954E231-9D74-4238-F13A-098C52AF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5</a:t>
            </a:fld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A4A28A-2739-B5E4-57E5-6B9FE015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2B7779-AB82-AADC-FBA6-F1E84301837B}"/>
              </a:ext>
            </a:extLst>
          </p:cNvPr>
          <p:cNvSpPr txBox="1"/>
          <p:nvPr/>
        </p:nvSpPr>
        <p:spPr>
          <a:xfrm>
            <a:off x="381000" y="6144186"/>
            <a:ext cx="5954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we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modeled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simplified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equation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. The source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models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EL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each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payment-period</a:t>
            </a:r>
            <a:endParaRPr lang="de-DE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812ECC8-9C97-0814-6B76-C86360473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0969" y="2813862"/>
            <a:ext cx="943106" cy="128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16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50942-F0D3-6237-A36B-AEDE50D9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Expected Loss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6A7EFDB-BD46-EBB7-CF82-AE11648C1EB5}"/>
                  </a:ext>
                </a:extLst>
              </p:cNvPr>
              <p:cNvSpPr txBox="1"/>
              <p:nvPr/>
            </p:nvSpPr>
            <p:spPr>
              <a:xfrm>
                <a:off x="1515158" y="2813862"/>
                <a:ext cx="7944161" cy="763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4800" i="1">
                                  <a:latin typeface="Cambria Math" panose="02040503050406030204" pitchFamily="18" charset="0"/>
                                </a:rPr>
                                <m:t>𝐸𝐿</m:t>
                              </m:r>
                            </m:e>
                          </m:acc>
                        </m:e>
                        <m:sub>
                          <m:r>
                            <a:rPr lang="de-DE" sz="4800" i="1">
                              <a:latin typeface="Cambria Math" panose="02040503050406030204" pitchFamily="18" charset="0"/>
                            </a:rPr>
                            <m:t>𝑐𝑙𝑖𝑒𝑛𝑡</m:t>
                          </m:r>
                        </m:sub>
                      </m:sSub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4800" i="1">
                              <a:latin typeface="Cambria Math" panose="02040503050406030204" pitchFamily="18" charset="0"/>
                            </a:rPr>
                            <m:t>𝑃𝐷</m:t>
                          </m:r>
                        </m:e>
                      </m:acc>
                      <m:r>
                        <a:rPr lang="de-DE" sz="4800" i="1">
                          <a:latin typeface="Cambria Math" panose="02040503050406030204" pitchFamily="18" charset="0"/>
                        </a:rPr>
                        <m:t> ×</m:t>
                      </m:r>
                      <m:acc>
                        <m:accPr>
                          <m:chr m:val="̂"/>
                          <m:ctrlPr>
                            <a:rPr lang="de-DE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4800" i="1">
                              <a:latin typeface="Cambria Math" panose="02040503050406030204" pitchFamily="18" charset="0"/>
                            </a:rPr>
                            <m:t>𝐿𝐺𝐷</m:t>
                          </m:r>
                        </m:e>
                      </m:acc>
                      <m:r>
                        <a:rPr lang="de-DE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r>
                        <a:rPr lang="de-DE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𝐸𝑎𝐷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6A7EFDB-BD46-EBB7-CF82-AE11648C1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58" y="2813862"/>
                <a:ext cx="7944161" cy="763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8EA5475-A095-B4C6-CCF3-A46219E18E91}"/>
              </a:ext>
            </a:extLst>
          </p:cNvPr>
          <p:cNvSpPr/>
          <p:nvPr/>
        </p:nvSpPr>
        <p:spPr>
          <a:xfrm>
            <a:off x="4289785" y="2609661"/>
            <a:ext cx="3060071" cy="16386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C4440D7-0847-B0AC-7A37-06F7BCB4C994}"/>
              </a:ext>
            </a:extLst>
          </p:cNvPr>
          <p:cNvSpPr/>
          <p:nvPr/>
        </p:nvSpPr>
        <p:spPr>
          <a:xfrm>
            <a:off x="8001506" y="2609661"/>
            <a:ext cx="1533497" cy="16386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CEBCEC9-D04D-690B-D13F-946AF7F3FD9C}"/>
              </a:ext>
            </a:extLst>
          </p:cNvPr>
          <p:cNvSpPr txBox="1"/>
          <p:nvPr/>
        </p:nvSpPr>
        <p:spPr>
          <a:xfrm>
            <a:off x="4829516" y="3879006"/>
            <a:ext cx="199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Random Variables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9D58F88-4092-603D-1E5B-CD3935C56644}"/>
              </a:ext>
            </a:extLst>
          </p:cNvPr>
          <p:cNvSpPr txBox="1"/>
          <p:nvPr/>
        </p:nvSpPr>
        <p:spPr>
          <a:xfrm>
            <a:off x="8001506" y="3879006"/>
            <a:ext cx="153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Deterministic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2563080B-2CD2-B345-8427-83530C903D42}"/>
                  </a:ext>
                </a:extLst>
              </p:cNvPr>
              <p:cNvSpPr txBox="1"/>
              <p:nvPr/>
            </p:nvSpPr>
            <p:spPr>
              <a:xfrm>
                <a:off x="4597403" y="4700450"/>
                <a:ext cx="6808206" cy="655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ym typeface="Wingdings" panose="05000000000000000000" pitchFamily="2" charset="2"/>
                  </a:rPr>
                  <a:t> </a:t>
                </a:r>
                <a:r>
                  <a:rPr lang="en-US"/>
                  <a:t>model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𝑃𝐷</m:t>
                        </m:r>
                      </m:e>
                    </m:acc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𝐿𝐺𝐷</m:t>
                        </m:r>
                      </m:e>
                    </m:acc>
                  </m:oMath>
                </a14:m>
                <a:r>
                  <a:rPr lang="en-US"/>
                  <a:t> of each client given the financial characteristics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2563080B-2CD2-B345-8427-83530C903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03" y="4700450"/>
                <a:ext cx="6808206" cy="655372"/>
              </a:xfrm>
              <a:prstGeom prst="rect">
                <a:avLst/>
              </a:prstGeom>
              <a:blipFill>
                <a:blip r:embed="rId3"/>
                <a:stretch>
                  <a:fillRect l="-716" t="-3704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C7DC96D6-FB7D-CA0F-A2AE-3A9575B11BDB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7857811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A13E665-94D7-0DE5-2D41-9A40B03B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3C1DF73-FB46-B987-BEF9-753B9C3C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6</a:t>
            </a:fld>
            <a:endParaRPr lang="en-US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A72C3C4B-981D-E2BD-0393-E04057A3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2B13B7D-6DA4-678A-5F11-1049949B0CF6}"/>
              </a:ext>
            </a:extLst>
          </p:cNvPr>
          <p:cNvSpPr txBox="1"/>
          <p:nvPr/>
        </p:nvSpPr>
        <p:spPr>
          <a:xfrm>
            <a:off x="381000" y="6144186"/>
            <a:ext cx="5954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we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modeled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simplified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equation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. The source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models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EL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each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payment-period</a:t>
            </a:r>
            <a:endParaRPr lang="de-DE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EC13465-83EF-114C-3559-EDF9CBE7A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0969" y="2813862"/>
            <a:ext cx="943106" cy="128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52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50942-F0D3-6237-A36B-AEDE50D9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Expected Loss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6A7EFDB-BD46-EBB7-CF82-AE11648C1EB5}"/>
                  </a:ext>
                </a:extLst>
              </p:cNvPr>
              <p:cNvSpPr txBox="1"/>
              <p:nvPr/>
            </p:nvSpPr>
            <p:spPr>
              <a:xfrm>
                <a:off x="110916" y="2815627"/>
                <a:ext cx="11970167" cy="15945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4000" i="1">
                                  <a:latin typeface="Cambria Math" panose="02040503050406030204" pitchFamily="18" charset="0"/>
                                </a:rPr>
                                <m:t>𝐸𝐿</m:t>
                              </m:r>
                            </m:e>
                          </m:acc>
                        </m:e>
                        <m:sub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𝑏𝑎𝑛𝑘</m:t>
                          </m:r>
                        </m:sub>
                      </m:sSub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𝑙𝑜𝑎𝑛𝑠</m:t>
                              </m:r>
                            </m:e>
                          </m:nary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de-DE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𝑙𝑖𝑒𝑛𝑡𝑠</m:t>
                              </m:r>
                            </m:e>
                          </m:eqAr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de-DE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4000" i="1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</m:e>
                          </m:acc>
                          <m:r>
                            <a:rPr lang="de-DE" sz="4000" i="1">
                              <a:latin typeface="Cambria Math" panose="02040503050406030204" pitchFamily="18" charset="0"/>
                            </a:rPr>
                            <m:t> ×</m:t>
                          </m:r>
                          <m:acc>
                            <m:accPr>
                              <m:chr m:val="̂"/>
                              <m:ctrlPr>
                                <a:rPr lang="de-DE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4000" i="1">
                                  <a:latin typeface="Cambria Math" panose="02040503050406030204" pitchFamily="18" charset="0"/>
                                </a:rPr>
                                <m:t>𝐿𝐺𝐷</m:t>
                              </m:r>
                            </m:e>
                          </m:acc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𝐸𝑎𝐷</m:t>
                          </m:r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6A7EFDB-BD46-EBB7-CF82-AE11648C1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6" y="2815627"/>
                <a:ext cx="11970167" cy="15945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E55B090C-1A96-D689-ADDD-024DD84F67A3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7857811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3E3F943-61A6-B254-7F99-2A8A64AB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6A7A0C29-7F97-0D46-CF74-CE27D61F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7</a:t>
            </a:fld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2AE1BA-9747-8E4D-49EE-4D68CC7F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D2E24E-3392-8308-7042-CF3787447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621" y="4253814"/>
            <a:ext cx="943106" cy="128129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38A456C-76E5-0D44-A9B9-8382720DA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851" y="4699628"/>
            <a:ext cx="943106" cy="128129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B538980-11EC-E969-DB17-9B50F6D41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301" y="4185008"/>
            <a:ext cx="943106" cy="128129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322E31D-E518-9922-1577-76EF6341A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5172673"/>
            <a:ext cx="634836" cy="8624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FDC809F-A621-54C4-3A85-5D3AE942F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666" y="4085540"/>
            <a:ext cx="514786" cy="6993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FFB968D-FEEF-E7EF-299B-53FCF1E80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841" y="5396428"/>
            <a:ext cx="427686" cy="5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3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26EA7-E86D-5899-3633-E24D23BA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Lending Club  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A57A7-9B66-5649-0E67-8DC986CF6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465"/>
            <a:ext cx="10515600" cy="4351338"/>
          </a:xfrm>
        </p:spPr>
        <p:txBody>
          <a:bodyPr/>
          <a:lstStyle/>
          <a:p>
            <a:r>
              <a:rPr lang="en-US"/>
              <a:t>Peer to Peer credit company in the US</a:t>
            </a:r>
          </a:p>
          <a:p>
            <a:r>
              <a:rPr lang="en-US"/>
              <a:t>Data contains features of the clients like [2]</a:t>
            </a:r>
          </a:p>
          <a:p>
            <a:pPr lvl="1"/>
            <a:r>
              <a:rPr lang="en-US"/>
              <a:t>Income / DIT</a:t>
            </a:r>
          </a:p>
          <a:p>
            <a:pPr lvl="1"/>
            <a:r>
              <a:rPr lang="en-US"/>
              <a:t>Fico Score</a:t>
            </a:r>
          </a:p>
          <a:p>
            <a:pPr lvl="1"/>
            <a:r>
              <a:rPr lang="en-US"/>
              <a:t>E</a:t>
            </a:r>
            <a:r>
              <a:rPr lang="en-US">
                <a:solidFill>
                  <a:schemeClr val="tx1"/>
                </a:solidFill>
              </a:rPr>
              <a:t>mployment situation</a:t>
            </a:r>
            <a:endParaRPr lang="en-US"/>
          </a:p>
          <a:p>
            <a:pPr lvl="1"/>
            <a:r>
              <a:rPr lang="en-US"/>
              <a:t>Mortgage</a:t>
            </a:r>
          </a:p>
          <a:p>
            <a:pPr lvl="1"/>
            <a:r>
              <a:rPr lang="en-US"/>
              <a:t>Recovery Rate</a:t>
            </a:r>
          </a:p>
          <a:p>
            <a:pPr lvl="1"/>
            <a:r>
              <a:rPr lang="en-US"/>
              <a:t>Etc.</a:t>
            </a:r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4F674FC-CCAF-4B6C-D54A-1AA42BE7C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51197"/>
            <a:ext cx="3248826" cy="737973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D02F64F-F5F8-5749-CD60-06C5571EE2F3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6256774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04509AA-EB92-8D34-4A23-593C9D3D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EB07BA9-3247-16EE-AA98-FAF30547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8</a:t>
            </a:fld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86A416-CD6F-FC67-8548-26473E5F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</p:spTree>
    <p:extLst>
      <p:ext uri="{BB962C8B-B14F-4D97-AF65-F5344CB8AC3E}">
        <p14:creationId xmlns:p14="http://schemas.microsoft.com/office/powerpoint/2010/main" val="2100802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26EA7-E86D-5899-3633-E24D23BA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Lending Club   dataset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4F674FC-CCAF-4B6C-D54A-1AA42BE7C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51197"/>
            <a:ext cx="3248826" cy="737973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D02F64F-F5F8-5749-CD60-06C5571EE2F3}"/>
              </a:ext>
            </a:extLst>
          </p:cNvPr>
          <p:cNvCxnSpPr>
            <a:cxnSpLocks/>
          </p:cNvCxnSpPr>
          <p:nvPr/>
        </p:nvCxnSpPr>
        <p:spPr>
          <a:xfrm>
            <a:off x="-160774" y="1396721"/>
            <a:ext cx="6256774" cy="0"/>
          </a:xfrm>
          <a:prstGeom prst="line">
            <a:avLst/>
          </a:prstGeom>
          <a:ln w="76200">
            <a:solidFill>
              <a:srgbClr val="78FF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04509AA-EB92-8D34-4A23-593C9D3D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AI and Economics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EB07BA9-3247-16EE-AA98-FAF30547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B18-B57E-4D95-95BF-4BCF74545026}" type="slidenum">
              <a:rPr lang="en-US" smtClean="0"/>
              <a:t>9</a:t>
            </a:fld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86A416-CD6F-FC67-8548-26473E5F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16.07.2024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00F39C-7E22-7064-95CB-C2D3A3BF1B70}"/>
              </a:ext>
            </a:extLst>
          </p:cNvPr>
          <p:cNvSpPr/>
          <p:nvPr/>
        </p:nvSpPr>
        <p:spPr>
          <a:xfrm>
            <a:off x="2346158" y="2307098"/>
            <a:ext cx="2801400" cy="26796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/>
              <a:t>Income / DIT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Income / DIT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Employment situation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Fico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Mortgage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Etc.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86E956-37A1-27B9-3F45-F3A6E2EEBA65}"/>
              </a:ext>
            </a:extLst>
          </p:cNvPr>
          <p:cNvSpPr/>
          <p:nvPr/>
        </p:nvSpPr>
        <p:spPr>
          <a:xfrm>
            <a:off x="6097192" y="2951168"/>
            <a:ext cx="2066614" cy="13960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Good / bad client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Recovery Rate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F75DF2-B8E7-1767-9AF6-09F1D1C1E3BD}"/>
              </a:ext>
            </a:extLst>
          </p:cNvPr>
          <p:cNvSpPr txBox="1"/>
          <p:nvPr/>
        </p:nvSpPr>
        <p:spPr>
          <a:xfrm>
            <a:off x="6752484" y="3061035"/>
            <a:ext cx="8161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Target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5DC645-E4A0-C68E-F610-00000FA29BB0}"/>
              </a:ext>
            </a:extLst>
          </p:cNvPr>
          <p:cNvSpPr txBox="1"/>
          <p:nvPr/>
        </p:nvSpPr>
        <p:spPr>
          <a:xfrm>
            <a:off x="3368840" y="2357998"/>
            <a:ext cx="7617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486685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1431</Words>
  <Application>Microsoft Office PowerPoint</Application>
  <PresentationFormat>Breitbild</PresentationFormat>
  <Paragraphs>511</Paragraphs>
  <Slides>39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5" baseType="lpstr">
      <vt:lpstr>Aptos</vt:lpstr>
      <vt:lpstr>Aptos Display</vt:lpstr>
      <vt:lpstr>Arial</vt:lpstr>
      <vt:lpstr>Cambria Math</vt:lpstr>
      <vt:lpstr>Wingdings</vt:lpstr>
      <vt:lpstr>Office</vt:lpstr>
      <vt:lpstr>PowerPoint-Präsentation</vt:lpstr>
      <vt:lpstr>Suppose you run a bank…</vt:lpstr>
      <vt:lpstr>Our Mission</vt:lpstr>
      <vt:lpstr>The Expected Loss Equation [1]</vt:lpstr>
      <vt:lpstr>The Expected Loss Equation</vt:lpstr>
      <vt:lpstr>The Expected Loss Equation</vt:lpstr>
      <vt:lpstr>The Expected Loss Equation</vt:lpstr>
      <vt:lpstr>Lending Club   dataset</vt:lpstr>
      <vt:lpstr>Lending Club   dataset</vt:lpstr>
      <vt:lpstr>Modelling (PD) ̂ and (LGD) ̂  </vt:lpstr>
      <vt:lpstr>1. Data Cleaning and Processing</vt:lpstr>
      <vt:lpstr>2. EDA</vt:lpstr>
      <vt:lpstr>2. EDA: Term</vt:lpstr>
      <vt:lpstr>2. EDA: Interest rate</vt:lpstr>
      <vt:lpstr>2. EDA: Debt to income ratio</vt:lpstr>
      <vt:lpstr>2. EDA: Fico Score</vt:lpstr>
      <vt:lpstr>2. EDA: Annual income</vt:lpstr>
      <vt:lpstr>2. EDA: Correlation</vt:lpstr>
      <vt:lpstr>2. EDA: Correlation</vt:lpstr>
      <vt:lpstr>3. Model Building [3]</vt:lpstr>
      <vt:lpstr>3. Model Building [3]</vt:lpstr>
      <vt:lpstr>3. Model Building [3]</vt:lpstr>
      <vt:lpstr>3. Model Building [3]</vt:lpstr>
      <vt:lpstr>3. Model Building [3]</vt:lpstr>
      <vt:lpstr>3. Model Building [3]</vt:lpstr>
      <vt:lpstr>3. Model Building [3]</vt:lpstr>
      <vt:lpstr>3. Model Building [3]</vt:lpstr>
      <vt:lpstr>3. Model Building [3]</vt:lpstr>
      <vt:lpstr>3. Model Building [3]</vt:lpstr>
      <vt:lpstr>3. Model Building [3]</vt:lpstr>
      <vt:lpstr>4. Evaluation Metrics</vt:lpstr>
      <vt:lpstr>4. Results: (PD) ̂</vt:lpstr>
      <vt:lpstr>4. Results: (PD) ̂</vt:lpstr>
      <vt:lpstr>4. Results: (PD) ̂</vt:lpstr>
      <vt:lpstr>4. Results: (PD) ̂</vt:lpstr>
      <vt:lpstr>4. Result: (LGD) ̂ with Beta regression</vt:lpstr>
      <vt:lpstr>and finally…</vt:lpstr>
      <vt:lpstr>Outlook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Schmidt, Benedikt Sebastian</dc:creator>
  <cp:lastModifiedBy>Schmidt, Benedikt Sebastian</cp:lastModifiedBy>
  <cp:revision>4</cp:revision>
  <dcterms:created xsi:type="dcterms:W3CDTF">2024-07-12T08:17:41Z</dcterms:created>
  <dcterms:modified xsi:type="dcterms:W3CDTF">2024-07-16T08:31:33Z</dcterms:modified>
</cp:coreProperties>
</file>