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5" r:id="rId50"/>
    <p:sldId id="306" r:id="rId51"/>
    <p:sldId id="307" r:id="rId52"/>
    <p:sldId id="308" r:id="rId53"/>
    <p:sldId id="30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78" autoAdjust="0"/>
  </p:normalViewPr>
  <p:slideViewPr>
    <p:cSldViewPr>
      <p:cViewPr varScale="1">
        <p:scale>
          <a:sx n="88" d="100"/>
          <a:sy n="88" d="100"/>
        </p:scale>
        <p:origin x="426" y="78"/>
      </p:cViewPr>
      <p:guideLst>
        <p:guide orient="horz" pos="2160"/>
        <p:guide pos="2880"/>
      </p:guideLst>
    </p:cSldViewPr>
  </p:slideViewPr>
  <p:notesTextViewPr>
    <p:cViewPr>
      <p:scale>
        <a:sx n="1" d="1"/>
        <a:sy n="1" d="1"/>
      </p:scale>
      <p:origin x="0" y="0"/>
    </p:cViewPr>
  </p:notesTextViewPr>
  <p:sorterViewPr>
    <p:cViewPr>
      <p:scale>
        <a:sx n="100" d="100"/>
        <a:sy n="100" d="100"/>
      </p:scale>
      <p:origin x="0" y="3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E65B38-167B-4DE8-9B2B-C861A3B85EC5}" type="datetimeFigureOut">
              <a:rPr lang="en-US" smtClean="0"/>
              <a:t>3/6/2018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AF33C-9E50-410D-9FE9-F9BB5C1F0459}" type="slidenum">
              <a:rPr lang="en-US" smtClean="0"/>
              <a:t>‹#›</a:t>
            </a:fld>
            <a:endParaRPr lang="en-US"/>
          </a:p>
        </p:txBody>
      </p:sp>
    </p:spTree>
    <p:extLst>
      <p:ext uri="{BB962C8B-B14F-4D97-AF65-F5344CB8AC3E}">
        <p14:creationId xmlns:p14="http://schemas.microsoft.com/office/powerpoint/2010/main" val="4155614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workbook is a substitute for the online Harassment Prevention courses. It can be used by those with computer or Internet bandwidth issues. It covers the same objectives as the online courses in an easy- to-complete format. </a:t>
            </a:r>
          </a:p>
          <a:p>
            <a:r>
              <a:rPr lang="en-US" sz="1200" b="0" i="0" u="none" strike="noStrike" kern="1200" baseline="0" dirty="0">
                <a:solidFill>
                  <a:schemeClr val="tx1"/>
                </a:solidFill>
                <a:latin typeface="+mn-lt"/>
                <a:ea typeface="+mn-ea"/>
                <a:cs typeface="+mn-cs"/>
              </a:rPr>
              <a:t>• All employees must complete Sections 1, 2, and 3 of this workbook. </a:t>
            </a:r>
          </a:p>
          <a:p>
            <a:r>
              <a:rPr lang="en-US" sz="1200" b="0" i="0" u="none" strike="noStrike" kern="1200" baseline="0" dirty="0">
                <a:solidFill>
                  <a:schemeClr val="tx1"/>
                </a:solidFill>
                <a:latin typeface="+mn-lt"/>
                <a:ea typeface="+mn-ea"/>
                <a:cs typeface="+mn-cs"/>
              </a:rPr>
              <a:t>• All supervisors (anyone who has at least one employee directly reporting to them) are responsible for completing Section 4 – Reporting. </a:t>
            </a:r>
          </a:p>
          <a:p>
            <a:r>
              <a:rPr lang="en-US" sz="1200" b="0" i="0" u="none" strike="noStrike" kern="1200" baseline="0" dirty="0">
                <a:solidFill>
                  <a:schemeClr val="tx1"/>
                </a:solidFill>
                <a:latin typeface="+mn-lt"/>
                <a:ea typeface="+mn-ea"/>
                <a:cs typeface="+mn-cs"/>
              </a:rPr>
              <a:t>• All employees are responsible for reading and acknowledging DAI’s No Harassment policy, which is found in the Operations Manual.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You’ll also find quizzes within each section of this workbook. Please complete these quizzes on your own without any assistance from sources outside of this workbook. These are self-graded quizzes, and you will use the answer key provided separately to check your answers. </a:t>
            </a:r>
          </a:p>
          <a:p>
            <a:r>
              <a:rPr lang="en-US" sz="1200" b="0" i="0" u="none" strike="noStrike" kern="1200" baseline="0" dirty="0">
                <a:solidFill>
                  <a:schemeClr val="tx1"/>
                </a:solidFill>
                <a:latin typeface="+mn-lt"/>
                <a:ea typeface="+mn-ea"/>
                <a:cs typeface="+mn-cs"/>
              </a:rPr>
              <a:t>To be marked complete for this course, you will need to submit a Statement of Harassment Prevention Completion by email to iLearn@dai.com. This statement, which is included on Page 31 of this workbook, confirms your completion of these quizzes and agreement to follow the No Harassment policy. </a:t>
            </a:r>
            <a:endParaRPr lang="en-US" dirty="0"/>
          </a:p>
        </p:txBody>
      </p:sp>
      <p:sp>
        <p:nvSpPr>
          <p:cNvPr id="4" name="Slide Number Placeholder 3"/>
          <p:cNvSpPr>
            <a:spLocks noGrp="1"/>
          </p:cNvSpPr>
          <p:nvPr>
            <p:ph type="sldNum" sz="quarter" idx="10"/>
          </p:nvPr>
        </p:nvSpPr>
        <p:spPr/>
        <p:txBody>
          <a:bodyPr/>
          <a:lstStyle/>
          <a:p>
            <a:fld id="{A89AF33C-9E50-410D-9FE9-F9BB5C1F0459}" type="slidenum">
              <a:rPr lang="en-US" smtClean="0"/>
              <a:t>2</a:t>
            </a:fld>
            <a:endParaRPr lang="en-US"/>
          </a:p>
        </p:txBody>
      </p:sp>
    </p:spTree>
    <p:extLst>
      <p:ext uri="{BB962C8B-B14F-4D97-AF65-F5344CB8AC3E}">
        <p14:creationId xmlns:p14="http://schemas.microsoft.com/office/powerpoint/2010/main" val="112769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Working in a global workplace can be challenging. In a geographically and culturally diverse workforce, there is greater opportunity for misunderstandings to occur. Differences in each office, such as varying local labor laws, can add to these challenges as well. Despite the challenges, we can all work productively and feel safe if we treat each other with respect. Everyone is responsible for maintaining a respectful work environment. </a:t>
            </a:r>
            <a:endParaRPr lang="en-US" dirty="0"/>
          </a:p>
        </p:txBody>
      </p:sp>
      <p:sp>
        <p:nvSpPr>
          <p:cNvPr id="4" name="Slide Number Placeholder 3"/>
          <p:cNvSpPr>
            <a:spLocks noGrp="1"/>
          </p:cNvSpPr>
          <p:nvPr>
            <p:ph type="sldNum" sz="quarter" idx="10"/>
          </p:nvPr>
        </p:nvSpPr>
        <p:spPr/>
        <p:txBody>
          <a:bodyPr/>
          <a:lstStyle/>
          <a:p>
            <a:fld id="{A89AF33C-9E50-410D-9FE9-F9BB5C1F0459}" type="slidenum">
              <a:rPr lang="en-US" smtClean="0"/>
              <a:t>5</a:t>
            </a:fld>
            <a:endParaRPr lang="en-US"/>
          </a:p>
        </p:txBody>
      </p:sp>
    </p:spTree>
    <p:extLst>
      <p:ext uri="{BB962C8B-B14F-4D97-AF65-F5344CB8AC3E}">
        <p14:creationId xmlns:p14="http://schemas.microsoft.com/office/powerpoint/2010/main" val="231762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Your behavior plays a significant role in maintaining a respectful work place. There are some basic principles you should follow to ensure a respectful work place for you and your colleagues.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Value all your coworkers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Appreciate various talents, skills, and perspectives that each individual brings to the organization.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Be courteous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Show common courtesy through verbal (ex. – greetings, politeness) and non-verbal (ex. – smiling, personal space) communication.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Consider perspectives of others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Others may view situations differently than you. Be considerate of alternate viewpoints.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Show empathy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Try to identify with the perspectives of your co-workers despite your differences.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Be accepting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Accept your co-workers for who they are and embrace their differences.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Give Support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Let your co-workers know that you appreciate them. Be willing to assist them if help is needed. </a:t>
            </a:r>
            <a:endParaRPr lang="en-US" dirty="0"/>
          </a:p>
        </p:txBody>
      </p:sp>
      <p:sp>
        <p:nvSpPr>
          <p:cNvPr id="4" name="Slide Number Placeholder 3"/>
          <p:cNvSpPr>
            <a:spLocks noGrp="1"/>
          </p:cNvSpPr>
          <p:nvPr>
            <p:ph type="sldNum" sz="quarter" idx="10"/>
          </p:nvPr>
        </p:nvSpPr>
        <p:spPr/>
        <p:txBody>
          <a:bodyPr/>
          <a:lstStyle/>
          <a:p>
            <a:fld id="{A89AF33C-9E50-410D-9FE9-F9BB5C1F0459}" type="slidenum">
              <a:rPr lang="en-US" smtClean="0"/>
              <a:t>9</a:t>
            </a:fld>
            <a:endParaRPr lang="en-US"/>
          </a:p>
        </p:txBody>
      </p:sp>
    </p:spTree>
    <p:extLst>
      <p:ext uri="{BB962C8B-B14F-4D97-AF65-F5344CB8AC3E}">
        <p14:creationId xmlns:p14="http://schemas.microsoft.com/office/powerpoint/2010/main" val="165326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an employee raises a potential harassment issue with you, it is your responsibility as the supervisor to respond to the incident as quickly as possible. You’ll need to actively listen to the employee to decide if the issue needs to be addressed. </a:t>
            </a:r>
          </a:p>
          <a:p>
            <a:r>
              <a:rPr lang="en-US" sz="1200" b="0" i="0" u="none" strike="noStrike" kern="1200" baseline="0" dirty="0">
                <a:solidFill>
                  <a:schemeClr val="tx1"/>
                </a:solidFill>
                <a:latin typeface="+mn-lt"/>
                <a:ea typeface="+mn-ea"/>
                <a:cs typeface="+mn-cs"/>
              </a:rPr>
              <a:t>As you listen to the employee’s issue, remember to: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Meet privately with employee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Don’t arouse the suspicions of other employees. The reporting employee should feel safe and comfortable in discussing the issue.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Show respect to the employee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Thank the employee for being brave by discussing the issue with you. Give him/her your full attention, and avoid non-emergency interruptions.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Collect the facts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Get as many details as possible from the reporting employee. This will help you assess what occurred.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Stay as confidential as possible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If you need to investigate the issue further, do as much as you can to keep the reporting employee’s name hidden.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Make no promises to the employee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You should not promise any specific results to the employee immediately. You may need to investigate more thoroughly.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Avoid retaliation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DAI has a strict “no retaliation” policy. An employee should never face consequences for honestly reporting harassment. </a:t>
            </a:r>
            <a:endParaRPr lang="en-US" dirty="0"/>
          </a:p>
        </p:txBody>
      </p:sp>
      <p:sp>
        <p:nvSpPr>
          <p:cNvPr id="4" name="Slide Number Placeholder 3"/>
          <p:cNvSpPr>
            <a:spLocks noGrp="1"/>
          </p:cNvSpPr>
          <p:nvPr>
            <p:ph type="sldNum" sz="quarter" idx="10"/>
          </p:nvPr>
        </p:nvSpPr>
        <p:spPr/>
        <p:txBody>
          <a:bodyPr/>
          <a:lstStyle/>
          <a:p>
            <a:fld id="{A89AF33C-9E50-410D-9FE9-F9BB5C1F0459}" type="slidenum">
              <a:rPr lang="en-US" smtClean="0"/>
              <a:t>46</a:t>
            </a:fld>
            <a:endParaRPr lang="en-US"/>
          </a:p>
        </p:txBody>
      </p:sp>
    </p:spTree>
    <p:extLst>
      <p:ext uri="{BB962C8B-B14F-4D97-AF65-F5344CB8AC3E}">
        <p14:creationId xmlns:p14="http://schemas.microsoft.com/office/powerpoint/2010/main" val="415057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F0370F-375D-49AB-84A1-64C811BB0B62}"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199108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0370F-375D-49AB-84A1-64C811BB0B62}"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49789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0370F-375D-49AB-84A1-64C811BB0B62}"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163821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0370F-375D-49AB-84A1-64C811BB0B62}"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258516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0370F-375D-49AB-84A1-64C811BB0B62}"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390929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0370F-375D-49AB-84A1-64C811BB0B62}"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262207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F0370F-375D-49AB-84A1-64C811BB0B62}"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287261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0370F-375D-49AB-84A1-64C811BB0B62}"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210861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0370F-375D-49AB-84A1-64C811BB0B62}"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46223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0370F-375D-49AB-84A1-64C811BB0B62}"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388793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0370F-375D-49AB-84A1-64C811BB0B62}"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C1D4C-EC8C-45D7-BDF9-9EA0F940D997}" type="slidenum">
              <a:rPr lang="en-US" smtClean="0"/>
              <a:t>‹#›</a:t>
            </a:fld>
            <a:endParaRPr lang="en-US"/>
          </a:p>
        </p:txBody>
      </p:sp>
    </p:spTree>
    <p:extLst>
      <p:ext uri="{BB962C8B-B14F-4D97-AF65-F5344CB8AC3E}">
        <p14:creationId xmlns:p14="http://schemas.microsoft.com/office/powerpoint/2010/main" val="388968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0370F-375D-49AB-84A1-64C811BB0B62}" type="datetimeFigureOut">
              <a:rPr lang="en-US" smtClean="0"/>
              <a:t>3/6/2018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C1D4C-EC8C-45D7-BDF9-9EA0F940D997}" type="slidenum">
              <a:rPr lang="en-US" smtClean="0"/>
              <a:t>‹#›</a:t>
            </a:fld>
            <a:endParaRPr lang="en-US"/>
          </a:p>
        </p:txBody>
      </p:sp>
    </p:spTree>
    <p:extLst>
      <p:ext uri="{BB962C8B-B14F-4D97-AF65-F5344CB8AC3E}">
        <p14:creationId xmlns:p14="http://schemas.microsoft.com/office/powerpoint/2010/main" val="1815704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976313"/>
            <a:ext cx="645795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92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Disrespectful Behavior</a:t>
            </a:r>
          </a:p>
        </p:txBody>
      </p:sp>
      <p:sp>
        <p:nvSpPr>
          <p:cNvPr id="3" name="TextBox 2"/>
          <p:cNvSpPr txBox="1"/>
          <p:nvPr/>
        </p:nvSpPr>
        <p:spPr>
          <a:xfrm>
            <a:off x="6248400" y="1376363"/>
            <a:ext cx="2362200" cy="3693319"/>
          </a:xfrm>
          <a:prstGeom prst="rect">
            <a:avLst/>
          </a:prstGeom>
          <a:noFill/>
        </p:spPr>
        <p:txBody>
          <a:bodyPr wrap="square" rtlCol="0">
            <a:spAutoFit/>
          </a:bodyPr>
          <a:lstStyle/>
          <a:p>
            <a:r>
              <a:rPr lang="en-US" dirty="0"/>
              <a:t>Disrespectful behavior has very negative effects in the workplace. Employees who are rude, vulgar or who make condescending remarks to others can significantly diminish office morale. Everyone deserves to work in a positive, respectful workplace. </a:t>
            </a:r>
          </a:p>
        </p:txBody>
      </p:sp>
      <p:grpSp>
        <p:nvGrpSpPr>
          <p:cNvPr id="6" name="Group 5"/>
          <p:cNvGrpSpPr/>
          <p:nvPr/>
        </p:nvGrpSpPr>
        <p:grpSpPr>
          <a:xfrm>
            <a:off x="533400" y="1376363"/>
            <a:ext cx="5362575" cy="4105275"/>
            <a:chOff x="533400" y="1376363"/>
            <a:chExt cx="5362575" cy="4105275"/>
          </a:xfrm>
        </p:grpSpPr>
        <p:grpSp>
          <p:nvGrpSpPr>
            <p:cNvPr id="4" name="Group 3"/>
            <p:cNvGrpSpPr/>
            <p:nvPr/>
          </p:nvGrpSpPr>
          <p:grpSpPr>
            <a:xfrm>
              <a:off x="533400" y="1376363"/>
              <a:ext cx="5362575" cy="4105275"/>
              <a:chOff x="533400" y="1376363"/>
              <a:chExt cx="5362575" cy="4105275"/>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6363"/>
                <a:ext cx="5362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45876" y="4037403"/>
                <a:ext cx="1463040" cy="91440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Stereotyping</a:t>
                </a:r>
              </a:p>
            </p:txBody>
          </p:sp>
        </p:grpSp>
        <p:sp>
          <p:nvSpPr>
            <p:cNvPr id="7" name="TextBox 6"/>
            <p:cNvSpPr txBox="1"/>
            <p:nvPr/>
          </p:nvSpPr>
          <p:spPr>
            <a:xfrm>
              <a:off x="3339832" y="4037403"/>
              <a:ext cx="1463040" cy="92333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Undermining</a:t>
              </a:r>
            </a:p>
            <a:p>
              <a:pPr algn="ctr"/>
              <a:endParaRPr lang="en-US" dirty="0">
                <a:solidFill>
                  <a:schemeClr val="bg1"/>
                </a:solidFill>
              </a:endParaRPr>
            </a:p>
          </p:txBody>
        </p:sp>
      </p:grpSp>
    </p:spTree>
    <p:extLst>
      <p:ext uri="{BB962C8B-B14F-4D97-AF65-F5344CB8AC3E}">
        <p14:creationId xmlns:p14="http://schemas.microsoft.com/office/powerpoint/2010/main" val="363136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28499" y="1455830"/>
            <a:ext cx="5362575" cy="4105275"/>
            <a:chOff x="533400" y="1376363"/>
            <a:chExt cx="5362575" cy="4105275"/>
          </a:xfrm>
        </p:grpSpPr>
        <p:grpSp>
          <p:nvGrpSpPr>
            <p:cNvPr id="7" name="Group 6"/>
            <p:cNvGrpSpPr/>
            <p:nvPr/>
          </p:nvGrpSpPr>
          <p:grpSpPr>
            <a:xfrm>
              <a:off x="533400" y="1376363"/>
              <a:ext cx="5362575" cy="4105275"/>
              <a:chOff x="533400" y="1376363"/>
              <a:chExt cx="5362575" cy="4105275"/>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6363"/>
                <a:ext cx="5362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645876" y="4037403"/>
                <a:ext cx="1463040" cy="91440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Stereotyping</a:t>
                </a:r>
              </a:p>
            </p:txBody>
          </p:sp>
        </p:grpSp>
        <p:sp>
          <p:nvSpPr>
            <p:cNvPr id="8" name="TextBox 7"/>
            <p:cNvSpPr txBox="1"/>
            <p:nvPr/>
          </p:nvSpPr>
          <p:spPr>
            <a:xfrm>
              <a:off x="3339832" y="4037403"/>
              <a:ext cx="1463040" cy="92333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Undermining</a:t>
              </a:r>
            </a:p>
            <a:p>
              <a:pPr algn="ctr"/>
              <a:endParaRPr lang="en-US" dirty="0">
                <a:solidFill>
                  <a:schemeClr val="bg1"/>
                </a:solidFill>
              </a:endParaRPr>
            </a:p>
          </p:txBody>
        </p:sp>
      </p:grpSp>
      <p:sp>
        <p:nvSpPr>
          <p:cNvPr id="2" name="Title 1"/>
          <p:cNvSpPr>
            <a:spLocks noGrp="1"/>
          </p:cNvSpPr>
          <p:nvPr>
            <p:ph type="title"/>
          </p:nvPr>
        </p:nvSpPr>
        <p:spPr/>
        <p:txBody>
          <a:bodyPr/>
          <a:lstStyle/>
          <a:p>
            <a:r>
              <a:rPr lang="en-US" dirty="0"/>
              <a:t>Examples of Disrespectful Behavior</a:t>
            </a:r>
          </a:p>
        </p:txBody>
      </p:sp>
      <p:sp>
        <p:nvSpPr>
          <p:cNvPr id="3" name="TextBox 2"/>
          <p:cNvSpPr txBox="1"/>
          <p:nvPr/>
        </p:nvSpPr>
        <p:spPr>
          <a:xfrm>
            <a:off x="6248400" y="1376363"/>
            <a:ext cx="2362200" cy="1477328"/>
          </a:xfrm>
          <a:prstGeom prst="rect">
            <a:avLst/>
          </a:prstGeom>
          <a:noFill/>
        </p:spPr>
        <p:txBody>
          <a:bodyPr wrap="square" rtlCol="0">
            <a:spAutoFit/>
          </a:bodyPr>
          <a:lstStyle/>
          <a:p>
            <a:r>
              <a:rPr lang="en-US" dirty="0"/>
              <a:t>Bullies use aggressive behavior and intimidation, which creates a hostile work environment. </a:t>
            </a:r>
          </a:p>
        </p:txBody>
      </p:sp>
      <p:sp>
        <p:nvSpPr>
          <p:cNvPr id="4" name="Rectangle 3"/>
          <p:cNvSpPr/>
          <p:nvPr/>
        </p:nvSpPr>
        <p:spPr>
          <a:xfrm>
            <a:off x="1052959" y="1834830"/>
            <a:ext cx="1524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1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Disrespectful Behavior</a:t>
            </a:r>
          </a:p>
        </p:txBody>
      </p:sp>
      <p:sp>
        <p:nvSpPr>
          <p:cNvPr id="3" name="TextBox 2"/>
          <p:cNvSpPr txBox="1"/>
          <p:nvPr/>
        </p:nvSpPr>
        <p:spPr>
          <a:xfrm>
            <a:off x="6248400" y="1376363"/>
            <a:ext cx="2362200" cy="3416320"/>
          </a:xfrm>
          <a:prstGeom prst="rect">
            <a:avLst/>
          </a:prstGeom>
          <a:noFill/>
        </p:spPr>
        <p:txBody>
          <a:bodyPr wrap="square" rtlCol="0">
            <a:spAutoFit/>
          </a:bodyPr>
          <a:lstStyle/>
          <a:p>
            <a:r>
              <a:rPr lang="en-US" dirty="0"/>
              <a:t>Discrimination is an action that denies participation or human rights to someone based on prejudice. Discriminating against someone is not only disrespectful to the person the behavior is directed toward, but also to others who witness the behavior. </a:t>
            </a:r>
          </a:p>
        </p:txBody>
      </p:sp>
      <p:grpSp>
        <p:nvGrpSpPr>
          <p:cNvPr id="6" name="Group 5"/>
          <p:cNvGrpSpPr/>
          <p:nvPr/>
        </p:nvGrpSpPr>
        <p:grpSpPr>
          <a:xfrm>
            <a:off x="828499" y="1455830"/>
            <a:ext cx="5362575" cy="4105275"/>
            <a:chOff x="533400" y="1376363"/>
            <a:chExt cx="5362575" cy="4105275"/>
          </a:xfrm>
        </p:grpSpPr>
        <p:grpSp>
          <p:nvGrpSpPr>
            <p:cNvPr id="7" name="Group 6"/>
            <p:cNvGrpSpPr/>
            <p:nvPr/>
          </p:nvGrpSpPr>
          <p:grpSpPr>
            <a:xfrm>
              <a:off x="533400" y="1376363"/>
              <a:ext cx="5362575" cy="4105275"/>
              <a:chOff x="533400" y="1376363"/>
              <a:chExt cx="5362575" cy="4105275"/>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6363"/>
                <a:ext cx="5362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645876" y="4037403"/>
                <a:ext cx="1463040" cy="91440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Stereotyping</a:t>
                </a:r>
              </a:p>
            </p:txBody>
          </p:sp>
        </p:grpSp>
        <p:sp>
          <p:nvSpPr>
            <p:cNvPr id="8" name="TextBox 7"/>
            <p:cNvSpPr txBox="1"/>
            <p:nvPr/>
          </p:nvSpPr>
          <p:spPr>
            <a:xfrm>
              <a:off x="3339832" y="4037403"/>
              <a:ext cx="1463040" cy="92333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Undermining</a:t>
              </a:r>
            </a:p>
            <a:p>
              <a:pPr algn="ctr"/>
              <a:endParaRPr lang="en-US" dirty="0">
                <a:solidFill>
                  <a:schemeClr val="bg1"/>
                </a:solidFill>
              </a:endParaRPr>
            </a:p>
          </p:txBody>
        </p:sp>
      </p:grpSp>
      <p:sp>
        <p:nvSpPr>
          <p:cNvPr id="11" name="Rectangle 10"/>
          <p:cNvSpPr/>
          <p:nvPr/>
        </p:nvSpPr>
        <p:spPr>
          <a:xfrm>
            <a:off x="2743200" y="1834830"/>
            <a:ext cx="1524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1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Disrespectful Behavior</a:t>
            </a:r>
          </a:p>
        </p:txBody>
      </p:sp>
      <p:sp>
        <p:nvSpPr>
          <p:cNvPr id="3" name="TextBox 2"/>
          <p:cNvSpPr txBox="1"/>
          <p:nvPr/>
        </p:nvSpPr>
        <p:spPr>
          <a:xfrm>
            <a:off x="6248400" y="1376363"/>
            <a:ext cx="2362200" cy="2308324"/>
          </a:xfrm>
          <a:prstGeom prst="rect">
            <a:avLst/>
          </a:prstGeom>
          <a:noFill/>
        </p:spPr>
        <p:txBody>
          <a:bodyPr wrap="square" rtlCol="0">
            <a:spAutoFit/>
          </a:bodyPr>
          <a:lstStyle/>
          <a:p>
            <a:r>
              <a:rPr lang="en-US" dirty="0"/>
              <a:t>Impolite behavior can be verbal or non-verbal, including rude communication (sarcasm, slurs, or yelling) or social exclusion (shunning or isolating coworkers). . </a:t>
            </a:r>
          </a:p>
        </p:txBody>
      </p:sp>
      <p:grpSp>
        <p:nvGrpSpPr>
          <p:cNvPr id="6" name="Group 5"/>
          <p:cNvGrpSpPr/>
          <p:nvPr/>
        </p:nvGrpSpPr>
        <p:grpSpPr>
          <a:xfrm>
            <a:off x="828499" y="1455830"/>
            <a:ext cx="5362575" cy="4105275"/>
            <a:chOff x="533400" y="1376363"/>
            <a:chExt cx="5362575" cy="4105275"/>
          </a:xfrm>
        </p:grpSpPr>
        <p:grpSp>
          <p:nvGrpSpPr>
            <p:cNvPr id="7" name="Group 6"/>
            <p:cNvGrpSpPr/>
            <p:nvPr/>
          </p:nvGrpSpPr>
          <p:grpSpPr>
            <a:xfrm>
              <a:off x="533400" y="1376363"/>
              <a:ext cx="5362575" cy="4105275"/>
              <a:chOff x="533400" y="1376363"/>
              <a:chExt cx="5362575" cy="4105275"/>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6363"/>
                <a:ext cx="5362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645876" y="4037403"/>
                <a:ext cx="1463040" cy="91440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Stereotyping</a:t>
                </a:r>
              </a:p>
            </p:txBody>
          </p:sp>
        </p:grpSp>
        <p:sp>
          <p:nvSpPr>
            <p:cNvPr id="8" name="TextBox 7"/>
            <p:cNvSpPr txBox="1"/>
            <p:nvPr/>
          </p:nvSpPr>
          <p:spPr>
            <a:xfrm>
              <a:off x="3339832" y="4037403"/>
              <a:ext cx="1463040" cy="92333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Undermining</a:t>
              </a:r>
            </a:p>
            <a:p>
              <a:pPr algn="ctr"/>
              <a:endParaRPr lang="en-US" dirty="0">
                <a:solidFill>
                  <a:schemeClr val="bg1"/>
                </a:solidFill>
              </a:endParaRPr>
            </a:p>
          </p:txBody>
        </p:sp>
      </p:grpSp>
      <p:sp>
        <p:nvSpPr>
          <p:cNvPr id="11" name="Rectangle 10"/>
          <p:cNvSpPr/>
          <p:nvPr/>
        </p:nvSpPr>
        <p:spPr>
          <a:xfrm>
            <a:off x="4419600" y="1834830"/>
            <a:ext cx="1524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1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Disrespectful Behavior</a:t>
            </a:r>
          </a:p>
        </p:txBody>
      </p:sp>
      <p:sp>
        <p:nvSpPr>
          <p:cNvPr id="3" name="TextBox 2"/>
          <p:cNvSpPr txBox="1"/>
          <p:nvPr/>
        </p:nvSpPr>
        <p:spPr>
          <a:xfrm>
            <a:off x="6248400" y="1376363"/>
            <a:ext cx="2362200" cy="2308324"/>
          </a:xfrm>
          <a:prstGeom prst="rect">
            <a:avLst/>
          </a:prstGeom>
          <a:noFill/>
        </p:spPr>
        <p:txBody>
          <a:bodyPr wrap="square" rtlCol="0">
            <a:spAutoFit/>
          </a:bodyPr>
          <a:lstStyle/>
          <a:p>
            <a:r>
              <a:rPr lang="en-US" dirty="0"/>
              <a:t>Conflict resolution is key in the workplace. Failing to immediately deal with conflicts is harmful. Walking away from a conversation is a form of disrespectful behavior. </a:t>
            </a:r>
          </a:p>
        </p:txBody>
      </p:sp>
      <p:grpSp>
        <p:nvGrpSpPr>
          <p:cNvPr id="6" name="Group 5"/>
          <p:cNvGrpSpPr/>
          <p:nvPr/>
        </p:nvGrpSpPr>
        <p:grpSpPr>
          <a:xfrm>
            <a:off x="533400" y="1455830"/>
            <a:ext cx="5362575" cy="4105275"/>
            <a:chOff x="533400" y="1376363"/>
            <a:chExt cx="5362575" cy="4105275"/>
          </a:xfrm>
        </p:grpSpPr>
        <p:grpSp>
          <p:nvGrpSpPr>
            <p:cNvPr id="7" name="Group 6"/>
            <p:cNvGrpSpPr/>
            <p:nvPr/>
          </p:nvGrpSpPr>
          <p:grpSpPr>
            <a:xfrm>
              <a:off x="533400" y="1376363"/>
              <a:ext cx="5362575" cy="4105275"/>
              <a:chOff x="533400" y="1376363"/>
              <a:chExt cx="5362575" cy="4105275"/>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6363"/>
                <a:ext cx="5362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645876" y="4037403"/>
                <a:ext cx="1463040" cy="91440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Stereotyping</a:t>
                </a:r>
              </a:p>
            </p:txBody>
          </p:sp>
        </p:grpSp>
        <p:sp>
          <p:nvSpPr>
            <p:cNvPr id="8" name="TextBox 7"/>
            <p:cNvSpPr txBox="1"/>
            <p:nvPr/>
          </p:nvSpPr>
          <p:spPr>
            <a:xfrm>
              <a:off x="3339832" y="4037403"/>
              <a:ext cx="1463040" cy="92333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Undermining</a:t>
              </a:r>
            </a:p>
            <a:p>
              <a:pPr algn="ctr"/>
              <a:endParaRPr lang="en-US" dirty="0">
                <a:solidFill>
                  <a:schemeClr val="bg1"/>
                </a:solidFill>
              </a:endParaRPr>
            </a:p>
          </p:txBody>
        </p:sp>
      </p:grpSp>
      <p:sp>
        <p:nvSpPr>
          <p:cNvPr id="11" name="Rectangle 10"/>
          <p:cNvSpPr/>
          <p:nvPr/>
        </p:nvSpPr>
        <p:spPr>
          <a:xfrm>
            <a:off x="771316" y="2909671"/>
            <a:ext cx="1524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1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Disrespectful Behavior</a:t>
            </a:r>
          </a:p>
        </p:txBody>
      </p:sp>
      <p:sp>
        <p:nvSpPr>
          <p:cNvPr id="3" name="TextBox 2"/>
          <p:cNvSpPr txBox="1"/>
          <p:nvPr/>
        </p:nvSpPr>
        <p:spPr>
          <a:xfrm>
            <a:off x="6248400" y="1371814"/>
            <a:ext cx="2362200" cy="3416320"/>
          </a:xfrm>
          <a:prstGeom prst="rect">
            <a:avLst/>
          </a:prstGeom>
          <a:noFill/>
        </p:spPr>
        <p:txBody>
          <a:bodyPr wrap="square" rtlCol="0">
            <a:spAutoFit/>
          </a:bodyPr>
          <a:lstStyle/>
          <a:p>
            <a:r>
              <a:rPr lang="en-US" dirty="0"/>
              <a:t>Issuing slurs or statements in the workplace that suggest bias is disrespectful. Bias can be found in the decisions and actions of a person when they are based solely on the gender, race, age group, or culture of other people. </a:t>
            </a:r>
          </a:p>
        </p:txBody>
      </p:sp>
      <p:grpSp>
        <p:nvGrpSpPr>
          <p:cNvPr id="6" name="Group 5"/>
          <p:cNvGrpSpPr/>
          <p:nvPr/>
        </p:nvGrpSpPr>
        <p:grpSpPr>
          <a:xfrm>
            <a:off x="604039" y="1396835"/>
            <a:ext cx="5362575" cy="4105275"/>
            <a:chOff x="533400" y="1376363"/>
            <a:chExt cx="5362575" cy="4105275"/>
          </a:xfrm>
        </p:grpSpPr>
        <p:grpSp>
          <p:nvGrpSpPr>
            <p:cNvPr id="7" name="Group 6"/>
            <p:cNvGrpSpPr/>
            <p:nvPr/>
          </p:nvGrpSpPr>
          <p:grpSpPr>
            <a:xfrm>
              <a:off x="533400" y="1376363"/>
              <a:ext cx="5362575" cy="4105275"/>
              <a:chOff x="533400" y="1376363"/>
              <a:chExt cx="5362575" cy="4105275"/>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6363"/>
                <a:ext cx="5362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645876" y="4037403"/>
                <a:ext cx="1463040" cy="91440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Stereotyping</a:t>
                </a:r>
              </a:p>
            </p:txBody>
          </p:sp>
        </p:grpSp>
        <p:sp>
          <p:nvSpPr>
            <p:cNvPr id="8" name="TextBox 7"/>
            <p:cNvSpPr txBox="1"/>
            <p:nvPr/>
          </p:nvSpPr>
          <p:spPr>
            <a:xfrm>
              <a:off x="3339832" y="4037403"/>
              <a:ext cx="1463040" cy="92333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Undermining</a:t>
              </a:r>
            </a:p>
            <a:p>
              <a:pPr algn="ctr"/>
              <a:endParaRPr lang="en-US" dirty="0">
                <a:solidFill>
                  <a:schemeClr val="bg1"/>
                </a:solidFill>
              </a:endParaRPr>
            </a:p>
          </p:txBody>
        </p:sp>
      </p:grpSp>
      <p:sp>
        <p:nvSpPr>
          <p:cNvPr id="11" name="Rectangle 10"/>
          <p:cNvSpPr/>
          <p:nvPr/>
        </p:nvSpPr>
        <p:spPr>
          <a:xfrm>
            <a:off x="2523326" y="2837028"/>
            <a:ext cx="1524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1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Disrespectful Behavior</a:t>
            </a:r>
          </a:p>
        </p:txBody>
      </p:sp>
      <p:sp>
        <p:nvSpPr>
          <p:cNvPr id="3" name="TextBox 2"/>
          <p:cNvSpPr txBox="1"/>
          <p:nvPr/>
        </p:nvSpPr>
        <p:spPr>
          <a:xfrm>
            <a:off x="6248400" y="1376363"/>
            <a:ext cx="2362200" cy="2862322"/>
          </a:xfrm>
          <a:prstGeom prst="rect">
            <a:avLst/>
          </a:prstGeom>
          <a:noFill/>
        </p:spPr>
        <p:txBody>
          <a:bodyPr wrap="square" rtlCol="0">
            <a:spAutoFit/>
          </a:bodyPr>
          <a:lstStyle/>
          <a:p>
            <a:r>
              <a:rPr lang="en-US" dirty="0"/>
              <a:t>When someone doesn’t do their part, others inevitably will have to pick up their slack. Showing up late or unprepared forces colleagues to take on extra work on behalf of the one who is slacking off. </a:t>
            </a:r>
          </a:p>
        </p:txBody>
      </p:sp>
      <p:grpSp>
        <p:nvGrpSpPr>
          <p:cNvPr id="6" name="Group 5"/>
          <p:cNvGrpSpPr/>
          <p:nvPr/>
        </p:nvGrpSpPr>
        <p:grpSpPr>
          <a:xfrm>
            <a:off x="821675" y="1458448"/>
            <a:ext cx="5362575" cy="4105275"/>
            <a:chOff x="533400" y="1376363"/>
            <a:chExt cx="5362575" cy="4105275"/>
          </a:xfrm>
        </p:grpSpPr>
        <p:grpSp>
          <p:nvGrpSpPr>
            <p:cNvPr id="7" name="Group 6"/>
            <p:cNvGrpSpPr/>
            <p:nvPr/>
          </p:nvGrpSpPr>
          <p:grpSpPr>
            <a:xfrm>
              <a:off x="533400" y="1376363"/>
              <a:ext cx="5362575" cy="4105275"/>
              <a:chOff x="533400" y="1376363"/>
              <a:chExt cx="5362575" cy="4105275"/>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6363"/>
                <a:ext cx="5362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645876" y="4037403"/>
                <a:ext cx="1463040" cy="91440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Stereotyping</a:t>
                </a:r>
              </a:p>
            </p:txBody>
          </p:sp>
        </p:grpSp>
        <p:sp>
          <p:nvSpPr>
            <p:cNvPr id="8" name="TextBox 7"/>
            <p:cNvSpPr txBox="1"/>
            <p:nvPr/>
          </p:nvSpPr>
          <p:spPr>
            <a:xfrm>
              <a:off x="3339832" y="4037403"/>
              <a:ext cx="1463040" cy="92333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Undermining</a:t>
              </a:r>
            </a:p>
            <a:p>
              <a:pPr algn="ctr"/>
              <a:endParaRPr lang="en-US" dirty="0">
                <a:solidFill>
                  <a:schemeClr val="bg1"/>
                </a:solidFill>
              </a:endParaRPr>
            </a:p>
          </p:txBody>
        </p:sp>
      </p:grpSp>
      <p:sp>
        <p:nvSpPr>
          <p:cNvPr id="11" name="Rectangle 10"/>
          <p:cNvSpPr/>
          <p:nvPr/>
        </p:nvSpPr>
        <p:spPr>
          <a:xfrm>
            <a:off x="4413912" y="2925937"/>
            <a:ext cx="1524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1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Disrespectful Behavior</a:t>
            </a:r>
          </a:p>
        </p:txBody>
      </p:sp>
      <p:sp>
        <p:nvSpPr>
          <p:cNvPr id="3" name="TextBox 2"/>
          <p:cNvSpPr txBox="1"/>
          <p:nvPr/>
        </p:nvSpPr>
        <p:spPr>
          <a:xfrm>
            <a:off x="6248400" y="1376363"/>
            <a:ext cx="2362200" cy="2585323"/>
          </a:xfrm>
          <a:prstGeom prst="rect">
            <a:avLst/>
          </a:prstGeom>
          <a:noFill/>
        </p:spPr>
        <p:txBody>
          <a:bodyPr wrap="square" rtlCol="0">
            <a:spAutoFit/>
          </a:bodyPr>
          <a:lstStyle/>
          <a:p>
            <a:r>
              <a:rPr lang="en-US" dirty="0"/>
              <a:t>Stereotypes are assumptions people make about the traits of members of a group. Stereotypes of people from other places can be a barrier to communication in the workplace. </a:t>
            </a:r>
          </a:p>
        </p:txBody>
      </p:sp>
      <p:grpSp>
        <p:nvGrpSpPr>
          <p:cNvPr id="8" name="Group 7"/>
          <p:cNvGrpSpPr/>
          <p:nvPr/>
        </p:nvGrpSpPr>
        <p:grpSpPr>
          <a:xfrm>
            <a:off x="828499" y="1455830"/>
            <a:ext cx="5362575" cy="4105275"/>
            <a:chOff x="533400" y="1376363"/>
            <a:chExt cx="5362575" cy="4105275"/>
          </a:xfrm>
        </p:grpSpPr>
        <p:grpSp>
          <p:nvGrpSpPr>
            <p:cNvPr id="9" name="Group 8"/>
            <p:cNvGrpSpPr/>
            <p:nvPr/>
          </p:nvGrpSpPr>
          <p:grpSpPr>
            <a:xfrm>
              <a:off x="533400" y="1376363"/>
              <a:ext cx="5362575" cy="4105275"/>
              <a:chOff x="533400" y="1376363"/>
              <a:chExt cx="5362575" cy="4105275"/>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6363"/>
                <a:ext cx="5362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645876" y="4037403"/>
                <a:ext cx="1463040" cy="91440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Stereotyping</a:t>
                </a:r>
              </a:p>
            </p:txBody>
          </p:sp>
        </p:grpSp>
        <p:sp>
          <p:nvSpPr>
            <p:cNvPr id="10" name="TextBox 9"/>
            <p:cNvSpPr txBox="1"/>
            <p:nvPr/>
          </p:nvSpPr>
          <p:spPr>
            <a:xfrm>
              <a:off x="3339832" y="4037403"/>
              <a:ext cx="1463040" cy="92333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Undermining</a:t>
              </a:r>
            </a:p>
            <a:p>
              <a:pPr algn="ctr"/>
              <a:endParaRPr lang="en-US" dirty="0">
                <a:solidFill>
                  <a:schemeClr val="bg1"/>
                </a:solidFill>
              </a:endParaRPr>
            </a:p>
          </p:txBody>
        </p:sp>
      </p:grpSp>
      <p:sp>
        <p:nvSpPr>
          <p:cNvPr id="13" name="Rectangle 12"/>
          <p:cNvSpPr/>
          <p:nvPr/>
        </p:nvSpPr>
        <p:spPr>
          <a:xfrm>
            <a:off x="1910495" y="4002570"/>
            <a:ext cx="1524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1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Disrespectful Behavior</a:t>
            </a:r>
          </a:p>
        </p:txBody>
      </p:sp>
      <p:sp>
        <p:nvSpPr>
          <p:cNvPr id="3" name="TextBox 2"/>
          <p:cNvSpPr txBox="1"/>
          <p:nvPr/>
        </p:nvSpPr>
        <p:spPr>
          <a:xfrm>
            <a:off x="6248400" y="1376363"/>
            <a:ext cx="2362200" cy="3139321"/>
          </a:xfrm>
          <a:prstGeom prst="rect">
            <a:avLst/>
          </a:prstGeom>
          <a:noFill/>
        </p:spPr>
        <p:txBody>
          <a:bodyPr wrap="square" rtlCol="0">
            <a:spAutoFit/>
          </a:bodyPr>
          <a:lstStyle/>
          <a:p>
            <a:r>
              <a:rPr lang="en-US" dirty="0"/>
              <a:t>Making disparaging comments about an employees work product, or refusing to assist a coworker in completing their work, to lower their perceived value by co-workers or supervisors are all examples of undermining. </a:t>
            </a:r>
          </a:p>
        </p:txBody>
      </p:sp>
      <p:grpSp>
        <p:nvGrpSpPr>
          <p:cNvPr id="5" name="Group 4"/>
          <p:cNvGrpSpPr/>
          <p:nvPr/>
        </p:nvGrpSpPr>
        <p:grpSpPr>
          <a:xfrm>
            <a:off x="828499" y="1455830"/>
            <a:ext cx="5362575" cy="4105275"/>
            <a:chOff x="533400" y="1376363"/>
            <a:chExt cx="5362575" cy="4105275"/>
          </a:xfrm>
        </p:grpSpPr>
        <p:grpSp>
          <p:nvGrpSpPr>
            <p:cNvPr id="6" name="Group 5"/>
            <p:cNvGrpSpPr/>
            <p:nvPr/>
          </p:nvGrpSpPr>
          <p:grpSpPr>
            <a:xfrm>
              <a:off x="533400" y="1376363"/>
              <a:ext cx="5362575" cy="4105275"/>
              <a:chOff x="533400" y="1376363"/>
              <a:chExt cx="5362575" cy="4105275"/>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6363"/>
                <a:ext cx="5362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645876" y="4037403"/>
                <a:ext cx="1463040" cy="91440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Stereotyping</a:t>
                </a:r>
              </a:p>
            </p:txBody>
          </p:sp>
        </p:grpSp>
        <p:sp>
          <p:nvSpPr>
            <p:cNvPr id="7" name="TextBox 6"/>
            <p:cNvSpPr txBox="1"/>
            <p:nvPr/>
          </p:nvSpPr>
          <p:spPr>
            <a:xfrm>
              <a:off x="3339832" y="4037403"/>
              <a:ext cx="1463040" cy="923330"/>
            </a:xfrm>
            <a:prstGeom prst="rect">
              <a:avLst/>
            </a:prstGeom>
            <a:solidFill>
              <a:schemeClr val="tx2">
                <a:lumMod val="60000"/>
                <a:lumOff val="40000"/>
              </a:schemeClr>
            </a:solidFill>
          </p:spPr>
          <p:txBody>
            <a:bodyPr wrap="square" rtlCol="0">
              <a:spAutoFit/>
            </a:bodyPr>
            <a:lstStyle/>
            <a:p>
              <a:pPr algn="ctr"/>
              <a:endParaRPr lang="en-US" dirty="0">
                <a:solidFill>
                  <a:schemeClr val="bg1"/>
                </a:solidFill>
              </a:endParaRPr>
            </a:p>
            <a:p>
              <a:pPr algn="ctr"/>
              <a:r>
                <a:rPr lang="en-US" dirty="0">
                  <a:solidFill>
                    <a:schemeClr val="bg1"/>
                  </a:solidFill>
                </a:rPr>
                <a:t>Undermining</a:t>
              </a:r>
            </a:p>
            <a:p>
              <a:pPr algn="ctr"/>
              <a:endParaRPr lang="en-US" dirty="0">
                <a:solidFill>
                  <a:schemeClr val="bg1"/>
                </a:solidFill>
              </a:endParaRPr>
            </a:p>
          </p:txBody>
        </p:sp>
      </p:grpSp>
      <p:sp>
        <p:nvSpPr>
          <p:cNvPr id="10" name="Rectangle 9"/>
          <p:cNvSpPr/>
          <p:nvPr/>
        </p:nvSpPr>
        <p:spPr>
          <a:xfrm>
            <a:off x="3604451" y="4007035"/>
            <a:ext cx="1524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1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Discrimination</a:t>
            </a:r>
          </a:p>
        </p:txBody>
      </p:sp>
      <p:grpSp>
        <p:nvGrpSpPr>
          <p:cNvPr id="6" name="Group 5"/>
          <p:cNvGrpSpPr/>
          <p:nvPr/>
        </p:nvGrpSpPr>
        <p:grpSpPr>
          <a:xfrm>
            <a:off x="609600" y="1376362"/>
            <a:ext cx="5400675" cy="4105275"/>
            <a:chOff x="1871663" y="1376363"/>
            <a:chExt cx="5400675" cy="4105275"/>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376363"/>
              <a:ext cx="5400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10000" y="3276600"/>
              <a:ext cx="1447800" cy="630942"/>
            </a:xfrm>
            <a:prstGeom prst="rect">
              <a:avLst/>
            </a:prstGeom>
            <a:noFill/>
          </p:spPr>
          <p:txBody>
            <a:bodyPr wrap="square" rtlCol="0">
              <a:spAutoFit/>
            </a:bodyPr>
            <a:lstStyle/>
            <a:p>
              <a:pPr algn="ctr"/>
              <a:endParaRPr lang="en-US" sz="1100" dirty="0">
                <a:solidFill>
                  <a:schemeClr val="bg1"/>
                </a:solidFill>
              </a:endParaRPr>
            </a:p>
            <a:p>
              <a:pPr algn="ctr"/>
              <a:r>
                <a:rPr lang="en-US" sz="2400" dirty="0">
                  <a:solidFill>
                    <a:schemeClr val="bg1"/>
                  </a:solidFill>
                </a:rPr>
                <a:t>Religion</a:t>
              </a:r>
            </a:p>
          </p:txBody>
        </p:sp>
        <p:sp>
          <p:nvSpPr>
            <p:cNvPr id="5" name="TextBox 4"/>
            <p:cNvSpPr txBox="1"/>
            <p:nvPr/>
          </p:nvSpPr>
          <p:spPr>
            <a:xfrm>
              <a:off x="4648200" y="4343400"/>
              <a:ext cx="1447800" cy="630942"/>
            </a:xfrm>
            <a:prstGeom prst="rect">
              <a:avLst/>
            </a:prstGeom>
            <a:noFill/>
          </p:spPr>
          <p:txBody>
            <a:bodyPr wrap="square" rtlCol="0">
              <a:spAutoFit/>
            </a:bodyPr>
            <a:lstStyle/>
            <a:p>
              <a:pPr algn="ctr"/>
              <a:endParaRPr lang="en-US" sz="1100" dirty="0">
                <a:solidFill>
                  <a:schemeClr val="bg1"/>
                </a:solidFill>
              </a:endParaRPr>
            </a:p>
            <a:p>
              <a:pPr algn="ctr"/>
              <a:r>
                <a:rPr lang="en-US" sz="2400" dirty="0">
                  <a:solidFill>
                    <a:schemeClr val="bg1"/>
                  </a:solidFill>
                </a:rPr>
                <a:t>Disability</a:t>
              </a:r>
            </a:p>
          </p:txBody>
        </p:sp>
      </p:grpSp>
      <p:sp>
        <p:nvSpPr>
          <p:cNvPr id="4" name="TextBox 3"/>
          <p:cNvSpPr txBox="1"/>
          <p:nvPr/>
        </p:nvSpPr>
        <p:spPr>
          <a:xfrm>
            <a:off x="6146042" y="1397382"/>
            <a:ext cx="2362200" cy="4524315"/>
          </a:xfrm>
          <a:prstGeom prst="rect">
            <a:avLst/>
          </a:prstGeom>
          <a:noFill/>
        </p:spPr>
        <p:txBody>
          <a:bodyPr wrap="square" rtlCol="0">
            <a:spAutoFit/>
          </a:bodyPr>
          <a:lstStyle/>
          <a:p>
            <a:r>
              <a:rPr lang="en-US" dirty="0"/>
              <a:t>Acting on prejudicial views and stereotypes is discriminatory behavior. Most countries have laws which prohibit discrimination on these characteristics (left). Regardless of </a:t>
            </a:r>
            <a:r>
              <a:rPr lang="en-US"/>
              <a:t>your country’s </a:t>
            </a:r>
            <a:r>
              <a:rPr lang="en-US" dirty="0"/>
              <a:t>laws, discrimination is not acceptable at DAI and is grounds for disciplinary action and potentially termination.</a:t>
            </a:r>
          </a:p>
        </p:txBody>
      </p:sp>
    </p:spTree>
    <p:extLst>
      <p:ext uri="{BB962C8B-B14F-4D97-AF65-F5344CB8AC3E}">
        <p14:creationId xmlns:p14="http://schemas.microsoft.com/office/powerpoint/2010/main" val="197604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213" y="919163"/>
            <a:ext cx="650557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219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Stereotyping</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56815"/>
            <a:ext cx="53816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10225" y="1356815"/>
            <a:ext cx="3305175" cy="5355312"/>
          </a:xfrm>
          <a:prstGeom prst="rect">
            <a:avLst/>
          </a:prstGeom>
          <a:noFill/>
        </p:spPr>
        <p:txBody>
          <a:bodyPr wrap="square" rtlCol="0">
            <a:spAutoFit/>
          </a:bodyPr>
          <a:lstStyle/>
          <a:p>
            <a:r>
              <a:rPr lang="en-US" dirty="0"/>
              <a:t>Stereotypes are assumptions people make about the traits of members of a group. Stereotyping can downplay a person’s uniqueness and reinforce superficial judgments that others may make before getting to know the person. To ensure we have a respectful workplace, some co-workers will need to overcome conscious and sub-conscious prejudices. Prejudices can be connected to stereotyping based on a person’s cultural background or personal characteristics. Although colleagues may not be conscious of it, stereotyping should never be exhibited in the workplace. </a:t>
            </a:r>
          </a:p>
        </p:txBody>
      </p:sp>
    </p:spTree>
    <p:extLst>
      <p:ext uri="{BB962C8B-B14F-4D97-AF65-F5344CB8AC3E}">
        <p14:creationId xmlns:p14="http://schemas.microsoft.com/office/powerpoint/2010/main" val="29743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TextBox 2"/>
          <p:cNvSpPr txBox="1"/>
          <p:nvPr/>
        </p:nvSpPr>
        <p:spPr>
          <a:xfrm>
            <a:off x="1447800" y="1752600"/>
            <a:ext cx="6553200" cy="3693319"/>
          </a:xfrm>
          <a:prstGeom prst="rect">
            <a:avLst/>
          </a:prstGeom>
          <a:noFill/>
        </p:spPr>
        <p:txBody>
          <a:bodyPr wrap="square" rtlCol="0">
            <a:spAutoFit/>
          </a:bodyPr>
          <a:lstStyle/>
          <a:p>
            <a:endParaRPr lang="en-US" dirty="0"/>
          </a:p>
          <a:p>
            <a:r>
              <a:rPr lang="en-US" dirty="0"/>
              <a:t>1. Which characteristics below are viewed as forms of discrimination in most countries? (</a:t>
            </a:r>
            <a:r>
              <a:rPr lang="en-US" i="1" dirty="0"/>
              <a:t>Select all that apply</a:t>
            </a:r>
            <a:r>
              <a:rPr lang="en-US" dirty="0"/>
              <a:t>) </a:t>
            </a:r>
          </a:p>
          <a:p>
            <a:r>
              <a:rPr lang="en-US" dirty="0"/>
              <a:t>	a. Age </a:t>
            </a:r>
          </a:p>
          <a:p>
            <a:r>
              <a:rPr lang="en-US" dirty="0"/>
              <a:t>	b. Occupation </a:t>
            </a:r>
          </a:p>
          <a:p>
            <a:r>
              <a:rPr lang="en-US" dirty="0"/>
              <a:t>	c. Sex </a:t>
            </a:r>
          </a:p>
          <a:p>
            <a:r>
              <a:rPr lang="en-US" dirty="0"/>
              <a:t>	d. Religion </a:t>
            </a:r>
          </a:p>
          <a:p>
            <a:r>
              <a:rPr lang="en-US" dirty="0"/>
              <a:t>	e. Disability </a:t>
            </a:r>
          </a:p>
          <a:p>
            <a:r>
              <a:rPr lang="en-US" dirty="0"/>
              <a:t>	f. Attire </a:t>
            </a:r>
          </a:p>
          <a:p>
            <a:r>
              <a:rPr lang="en-US" dirty="0"/>
              <a:t>	g. Marital status </a:t>
            </a:r>
          </a:p>
          <a:p>
            <a:r>
              <a:rPr lang="en-US" dirty="0"/>
              <a:t>	h. Pregnancy </a:t>
            </a:r>
          </a:p>
          <a:p>
            <a:r>
              <a:rPr lang="en-US" dirty="0"/>
              <a:t>	i. National origin </a:t>
            </a:r>
          </a:p>
          <a:p>
            <a:r>
              <a:rPr lang="en-US" dirty="0"/>
              <a:t>	j. Political affiliation </a:t>
            </a:r>
          </a:p>
        </p:txBody>
      </p:sp>
      <p:grpSp>
        <p:nvGrpSpPr>
          <p:cNvPr id="6" name="Group 5"/>
          <p:cNvGrpSpPr/>
          <p:nvPr/>
        </p:nvGrpSpPr>
        <p:grpSpPr>
          <a:xfrm>
            <a:off x="2403144" y="2590800"/>
            <a:ext cx="290146" cy="342900"/>
            <a:chOff x="6705600" y="3200400"/>
            <a:chExt cx="838200" cy="990600"/>
          </a:xfrm>
        </p:grpSpPr>
        <p:sp>
          <p:nvSpPr>
            <p:cNvPr id="4" name="Diagonal Stripe 3"/>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iagonal Stripe 4"/>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p:cNvGrpSpPr/>
          <p:nvPr/>
        </p:nvGrpSpPr>
        <p:grpSpPr>
          <a:xfrm>
            <a:off x="2413049" y="3086100"/>
            <a:ext cx="290146" cy="342900"/>
            <a:chOff x="6705600" y="3200400"/>
            <a:chExt cx="838200" cy="990600"/>
          </a:xfrm>
        </p:grpSpPr>
        <p:sp>
          <p:nvSpPr>
            <p:cNvPr id="8" name="Diagonal Stripe 7"/>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iagonal Stripe 8"/>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p:nvGrpSpPr>
        <p:grpSpPr>
          <a:xfrm>
            <a:off x="2409309" y="3404363"/>
            <a:ext cx="290146" cy="342900"/>
            <a:chOff x="6705600" y="3200400"/>
            <a:chExt cx="838200" cy="990600"/>
          </a:xfrm>
        </p:grpSpPr>
        <p:sp>
          <p:nvSpPr>
            <p:cNvPr id="11" name="Diagonal Stripe 10"/>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iagonal Stripe 11"/>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2420857" y="3663407"/>
            <a:ext cx="290146" cy="342900"/>
            <a:chOff x="6705600" y="3200400"/>
            <a:chExt cx="838200" cy="990600"/>
          </a:xfrm>
        </p:grpSpPr>
        <p:sp>
          <p:nvSpPr>
            <p:cNvPr id="14" name="Diagonal Stripe 13"/>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iagonal Stripe 14"/>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oup 15"/>
          <p:cNvGrpSpPr/>
          <p:nvPr/>
        </p:nvGrpSpPr>
        <p:grpSpPr>
          <a:xfrm>
            <a:off x="2401044" y="4239904"/>
            <a:ext cx="290146" cy="342900"/>
            <a:chOff x="6705600" y="3200400"/>
            <a:chExt cx="838200" cy="990600"/>
          </a:xfrm>
        </p:grpSpPr>
        <p:sp>
          <p:nvSpPr>
            <p:cNvPr id="17" name="Diagonal Stripe 16"/>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iagonal Stripe 17"/>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2403144" y="4497812"/>
            <a:ext cx="290146" cy="342900"/>
            <a:chOff x="6705600" y="3200400"/>
            <a:chExt cx="838200" cy="990600"/>
          </a:xfrm>
        </p:grpSpPr>
        <p:sp>
          <p:nvSpPr>
            <p:cNvPr id="20" name="Diagonal Stripe 19"/>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Diagonal Stripe 20"/>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p:cNvGrpSpPr/>
          <p:nvPr/>
        </p:nvGrpSpPr>
        <p:grpSpPr>
          <a:xfrm>
            <a:off x="2385296" y="4795504"/>
            <a:ext cx="290146" cy="342900"/>
            <a:chOff x="6705600" y="3200400"/>
            <a:chExt cx="838200" cy="990600"/>
          </a:xfrm>
        </p:grpSpPr>
        <p:sp>
          <p:nvSpPr>
            <p:cNvPr id="23" name="Diagonal Stripe 22"/>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Diagonal Stripe 23"/>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2108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143000"/>
            <a:ext cx="6400800" cy="4495800"/>
          </a:xfrm>
        </p:spPr>
        <p:txBody>
          <a:bodyPr>
            <a:normAutofit fontScale="70000" lnSpcReduction="20000"/>
          </a:bodyPr>
          <a:lstStyle/>
          <a:p>
            <a:pPr algn="l"/>
            <a:endParaRPr lang="en-US" dirty="0">
              <a:solidFill>
                <a:schemeClr val="tx1"/>
              </a:solidFill>
            </a:endParaRPr>
          </a:p>
          <a:p>
            <a:pPr algn="l"/>
            <a:r>
              <a:rPr lang="en-US" dirty="0">
                <a:solidFill>
                  <a:schemeClr val="tx1"/>
                </a:solidFill>
              </a:rPr>
              <a:t>2. Amir and Sari had an argument a week ago about the formatting used in a report they created for a client. Since then, Amir tried to get coffee with Sari and talk about the argument more calmly. Each time Sari has avoided speaking with Amir entirely. Others in the office have noticed the hostility between the two. What type of disrespectful behavior is illustrated in this example? </a:t>
            </a:r>
          </a:p>
          <a:p>
            <a:pPr algn="l"/>
            <a:r>
              <a:rPr lang="en-US" dirty="0">
                <a:solidFill>
                  <a:schemeClr val="tx1"/>
                </a:solidFill>
              </a:rPr>
              <a:t>a. Stereotyping </a:t>
            </a:r>
          </a:p>
          <a:p>
            <a:pPr algn="l"/>
            <a:r>
              <a:rPr lang="en-US" dirty="0">
                <a:solidFill>
                  <a:schemeClr val="tx1"/>
                </a:solidFill>
              </a:rPr>
              <a:t>b. Slacking off </a:t>
            </a:r>
          </a:p>
          <a:p>
            <a:pPr algn="l"/>
            <a:r>
              <a:rPr lang="en-US" dirty="0">
                <a:solidFill>
                  <a:schemeClr val="tx1"/>
                </a:solidFill>
              </a:rPr>
              <a:t>c. Refusing to resolve conflict </a:t>
            </a:r>
          </a:p>
          <a:p>
            <a:pPr algn="l"/>
            <a:r>
              <a:rPr lang="en-US" dirty="0">
                <a:solidFill>
                  <a:schemeClr val="tx1"/>
                </a:solidFill>
              </a:rPr>
              <a:t>d. Discrimination </a:t>
            </a:r>
          </a:p>
          <a:p>
            <a:pPr algn="l"/>
            <a:endParaRPr lang="en-US" dirty="0">
              <a:solidFill>
                <a:schemeClr val="tx1"/>
              </a:solidFill>
            </a:endParaRPr>
          </a:p>
        </p:txBody>
      </p:sp>
      <p:grpSp>
        <p:nvGrpSpPr>
          <p:cNvPr id="4" name="Group 3"/>
          <p:cNvGrpSpPr/>
          <p:nvPr/>
        </p:nvGrpSpPr>
        <p:grpSpPr>
          <a:xfrm>
            <a:off x="1447800" y="4343400"/>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1417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90600"/>
            <a:ext cx="6400800" cy="4648200"/>
          </a:xfrm>
        </p:spPr>
        <p:txBody>
          <a:bodyPr>
            <a:normAutofit fontScale="77500" lnSpcReduction="20000"/>
          </a:bodyPr>
          <a:lstStyle/>
          <a:p>
            <a:pPr algn="l"/>
            <a:endParaRPr lang="en-US" dirty="0">
              <a:solidFill>
                <a:schemeClr val="tx1"/>
              </a:solidFill>
            </a:endParaRPr>
          </a:p>
          <a:p>
            <a:pPr algn="l"/>
            <a:r>
              <a:rPr lang="en-US" dirty="0">
                <a:solidFill>
                  <a:schemeClr val="tx1"/>
                </a:solidFill>
              </a:rPr>
              <a:t>3. What are some specific benefits of a respectful workplace for employees? (</a:t>
            </a:r>
            <a:r>
              <a:rPr lang="en-US" i="1" dirty="0">
                <a:solidFill>
                  <a:schemeClr val="tx1"/>
                </a:solidFill>
              </a:rPr>
              <a:t>Select all that apply</a:t>
            </a:r>
            <a:r>
              <a:rPr lang="en-US" dirty="0">
                <a:solidFill>
                  <a:schemeClr val="tx1"/>
                </a:solidFill>
              </a:rPr>
              <a:t>) </a:t>
            </a:r>
          </a:p>
          <a:p>
            <a:pPr algn="l"/>
            <a:r>
              <a:rPr lang="en-US" dirty="0">
                <a:solidFill>
                  <a:schemeClr val="tx1"/>
                </a:solidFill>
              </a:rPr>
              <a:t>a. Supports employee well-being and high morale </a:t>
            </a:r>
          </a:p>
          <a:p>
            <a:pPr algn="l"/>
            <a:r>
              <a:rPr lang="en-US" dirty="0">
                <a:solidFill>
                  <a:schemeClr val="tx1"/>
                </a:solidFill>
              </a:rPr>
              <a:t>b. Makes employees feel undervalued </a:t>
            </a:r>
          </a:p>
          <a:p>
            <a:pPr algn="l"/>
            <a:r>
              <a:rPr lang="en-US" dirty="0">
                <a:solidFill>
                  <a:schemeClr val="tx1"/>
                </a:solidFill>
              </a:rPr>
              <a:t>c. Facilitates a more productive work environment </a:t>
            </a:r>
          </a:p>
          <a:p>
            <a:pPr algn="l"/>
            <a:r>
              <a:rPr lang="en-US" dirty="0">
                <a:solidFill>
                  <a:schemeClr val="tx1"/>
                </a:solidFill>
              </a:rPr>
              <a:t>d. Facilitates constructive communication for solving problems </a:t>
            </a:r>
          </a:p>
          <a:p>
            <a:pPr algn="l"/>
            <a:r>
              <a:rPr lang="en-US" dirty="0">
                <a:solidFill>
                  <a:schemeClr val="tx1"/>
                </a:solidFill>
              </a:rPr>
              <a:t>e. Lends to fewer misunderstanding </a:t>
            </a:r>
          </a:p>
          <a:p>
            <a:pPr algn="l"/>
            <a:r>
              <a:rPr lang="en-US" dirty="0">
                <a:solidFill>
                  <a:schemeClr val="tx1"/>
                </a:solidFill>
              </a:rPr>
              <a:t>f. Discourages employee involvement </a:t>
            </a:r>
          </a:p>
          <a:p>
            <a:pPr algn="l"/>
            <a:endParaRPr lang="en-US" dirty="0">
              <a:solidFill>
                <a:schemeClr val="tx1"/>
              </a:solidFill>
            </a:endParaRPr>
          </a:p>
        </p:txBody>
      </p:sp>
      <p:grpSp>
        <p:nvGrpSpPr>
          <p:cNvPr id="4" name="Group 3"/>
          <p:cNvGrpSpPr/>
          <p:nvPr/>
        </p:nvGrpSpPr>
        <p:grpSpPr>
          <a:xfrm>
            <a:off x="1447800" y="2357957"/>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p:cNvGrpSpPr/>
          <p:nvPr/>
        </p:nvGrpSpPr>
        <p:grpSpPr>
          <a:xfrm>
            <a:off x="1432052" y="3429000"/>
            <a:ext cx="290146" cy="342900"/>
            <a:chOff x="6705600" y="3200400"/>
            <a:chExt cx="838200" cy="990600"/>
          </a:xfrm>
        </p:grpSpPr>
        <p:sp>
          <p:nvSpPr>
            <p:cNvPr id="8" name="Diagonal Stripe 7"/>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iagonal Stripe 8"/>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p:nvGrpSpPr>
        <p:grpSpPr>
          <a:xfrm>
            <a:off x="1418864" y="4114800"/>
            <a:ext cx="290146" cy="342900"/>
            <a:chOff x="6705600" y="3200400"/>
            <a:chExt cx="838200" cy="990600"/>
          </a:xfrm>
        </p:grpSpPr>
        <p:sp>
          <p:nvSpPr>
            <p:cNvPr id="11" name="Diagonal Stripe 10"/>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iagonal Stripe 11"/>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1418864" y="4800600"/>
            <a:ext cx="290146" cy="342900"/>
            <a:chOff x="6705600" y="3200400"/>
            <a:chExt cx="838200" cy="990600"/>
          </a:xfrm>
        </p:grpSpPr>
        <p:sp>
          <p:nvSpPr>
            <p:cNvPr id="14" name="Diagonal Stripe 13"/>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iagonal Stripe 14"/>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42793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62000"/>
            <a:ext cx="6400800" cy="4876800"/>
          </a:xfrm>
        </p:spPr>
        <p:txBody>
          <a:bodyPr>
            <a:normAutofit fontScale="70000" lnSpcReduction="20000"/>
          </a:bodyPr>
          <a:lstStyle/>
          <a:p>
            <a:pPr algn="l"/>
            <a:endParaRPr lang="en-US" dirty="0">
              <a:solidFill>
                <a:schemeClr val="tx1"/>
              </a:solidFill>
            </a:endParaRPr>
          </a:p>
          <a:p>
            <a:pPr algn="l"/>
            <a:r>
              <a:rPr lang="en-US" dirty="0">
                <a:solidFill>
                  <a:schemeClr val="tx1"/>
                </a:solidFill>
              </a:rPr>
              <a:t>4. </a:t>
            </a:r>
            <a:r>
              <a:rPr lang="en-US" dirty="0" err="1">
                <a:solidFill>
                  <a:schemeClr val="tx1"/>
                </a:solidFill>
              </a:rPr>
              <a:t>Amina</a:t>
            </a:r>
            <a:r>
              <a:rPr lang="en-US" dirty="0">
                <a:solidFill>
                  <a:schemeClr val="tx1"/>
                </a:solidFill>
              </a:rPr>
              <a:t> was recently promoted to supervise six new employees. The employees are friendly with one another and often socialize outside of work. During an office party to celebrate her promotion, one of the employees decided to tell a couple of jokes about Muslims. One employee is visibly upset by the jokes and abruptly leaves the party. What type of disrespectful behavior is illustrated in this example? </a:t>
            </a:r>
          </a:p>
          <a:p>
            <a:pPr algn="l"/>
            <a:r>
              <a:rPr lang="en-US" dirty="0">
                <a:solidFill>
                  <a:schemeClr val="tx1"/>
                </a:solidFill>
              </a:rPr>
              <a:t>a. Discrimination </a:t>
            </a:r>
          </a:p>
          <a:p>
            <a:pPr algn="l"/>
            <a:r>
              <a:rPr lang="en-US" dirty="0">
                <a:solidFill>
                  <a:schemeClr val="tx1"/>
                </a:solidFill>
              </a:rPr>
              <a:t>b. Stereotyping </a:t>
            </a:r>
          </a:p>
          <a:p>
            <a:pPr algn="l"/>
            <a:r>
              <a:rPr lang="en-US" dirty="0">
                <a:solidFill>
                  <a:schemeClr val="tx1"/>
                </a:solidFill>
              </a:rPr>
              <a:t>c. Bullying </a:t>
            </a:r>
          </a:p>
          <a:p>
            <a:pPr algn="l"/>
            <a:r>
              <a:rPr lang="en-US" dirty="0">
                <a:solidFill>
                  <a:schemeClr val="tx1"/>
                </a:solidFill>
              </a:rPr>
              <a:t>d. Undermining </a:t>
            </a:r>
          </a:p>
          <a:p>
            <a:pPr algn="l"/>
            <a:endParaRPr lang="en-US" dirty="0">
              <a:solidFill>
                <a:schemeClr val="tx1"/>
              </a:solidFill>
            </a:endParaRPr>
          </a:p>
        </p:txBody>
      </p:sp>
      <p:grpSp>
        <p:nvGrpSpPr>
          <p:cNvPr id="4" name="Group 3"/>
          <p:cNvGrpSpPr/>
          <p:nvPr/>
        </p:nvGrpSpPr>
        <p:grpSpPr>
          <a:xfrm>
            <a:off x="1405676" y="3581400"/>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99380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90600"/>
            <a:ext cx="6400800" cy="4648200"/>
          </a:xfrm>
        </p:spPr>
        <p:txBody>
          <a:bodyPr>
            <a:normAutofit fontScale="92500" lnSpcReduction="20000"/>
          </a:bodyPr>
          <a:lstStyle/>
          <a:p>
            <a:endParaRPr lang="en-US" dirty="0"/>
          </a:p>
          <a:p>
            <a:pPr algn="l"/>
            <a:r>
              <a:rPr lang="en-US" dirty="0">
                <a:solidFill>
                  <a:schemeClr val="tx1"/>
                </a:solidFill>
              </a:rPr>
              <a:t>5. Select the most common and harmful forms of disrespect in the global workplace? (</a:t>
            </a:r>
            <a:r>
              <a:rPr lang="en-US" i="1" dirty="0">
                <a:solidFill>
                  <a:schemeClr val="tx1"/>
                </a:solidFill>
              </a:rPr>
              <a:t>Select all that apply</a:t>
            </a:r>
            <a:r>
              <a:rPr lang="en-US" dirty="0">
                <a:solidFill>
                  <a:schemeClr val="tx1"/>
                </a:solidFill>
              </a:rPr>
              <a:t>) </a:t>
            </a:r>
          </a:p>
          <a:p>
            <a:pPr algn="l"/>
            <a:r>
              <a:rPr lang="en-US" dirty="0">
                <a:solidFill>
                  <a:schemeClr val="tx1"/>
                </a:solidFill>
              </a:rPr>
              <a:t>a. Undermining </a:t>
            </a:r>
          </a:p>
          <a:p>
            <a:pPr algn="l"/>
            <a:r>
              <a:rPr lang="en-US" dirty="0">
                <a:solidFill>
                  <a:schemeClr val="tx1"/>
                </a:solidFill>
              </a:rPr>
              <a:t>b. Showing bias </a:t>
            </a:r>
          </a:p>
          <a:p>
            <a:pPr algn="l"/>
            <a:r>
              <a:rPr lang="en-US" dirty="0">
                <a:solidFill>
                  <a:schemeClr val="tx1"/>
                </a:solidFill>
              </a:rPr>
              <a:t>c. Discrimination </a:t>
            </a:r>
          </a:p>
          <a:p>
            <a:pPr algn="l"/>
            <a:r>
              <a:rPr lang="en-US" dirty="0">
                <a:solidFill>
                  <a:schemeClr val="tx1"/>
                </a:solidFill>
              </a:rPr>
              <a:t>d. Stereotyping </a:t>
            </a:r>
          </a:p>
          <a:p>
            <a:pPr algn="l"/>
            <a:r>
              <a:rPr lang="en-US" dirty="0">
                <a:solidFill>
                  <a:schemeClr val="tx1"/>
                </a:solidFill>
              </a:rPr>
              <a:t>e. Slacking off </a:t>
            </a:r>
          </a:p>
          <a:p>
            <a:pPr algn="l"/>
            <a:r>
              <a:rPr lang="en-US" dirty="0">
                <a:solidFill>
                  <a:schemeClr val="tx1"/>
                </a:solidFill>
              </a:rPr>
              <a:t>f. Bullying </a:t>
            </a:r>
          </a:p>
          <a:p>
            <a:pPr algn="l"/>
            <a:endParaRPr lang="en-US" dirty="0">
              <a:solidFill>
                <a:schemeClr val="tx1"/>
              </a:solidFill>
            </a:endParaRPr>
          </a:p>
        </p:txBody>
      </p:sp>
      <p:grpSp>
        <p:nvGrpSpPr>
          <p:cNvPr id="4" name="Group 3"/>
          <p:cNvGrpSpPr/>
          <p:nvPr/>
        </p:nvGrpSpPr>
        <p:grpSpPr>
          <a:xfrm>
            <a:off x="1405676" y="3581400"/>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p:cNvGrpSpPr/>
          <p:nvPr/>
        </p:nvGrpSpPr>
        <p:grpSpPr>
          <a:xfrm>
            <a:off x="1408541" y="4050542"/>
            <a:ext cx="290146" cy="342900"/>
            <a:chOff x="6705600" y="3200400"/>
            <a:chExt cx="838200" cy="990600"/>
          </a:xfrm>
        </p:grpSpPr>
        <p:sp>
          <p:nvSpPr>
            <p:cNvPr id="8" name="Diagonal Stripe 7"/>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iagonal Stripe 8"/>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26963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85800"/>
            <a:ext cx="6400800" cy="4953000"/>
          </a:xfrm>
        </p:spPr>
        <p:txBody>
          <a:bodyPr>
            <a:normAutofit fontScale="85000" lnSpcReduction="20000"/>
          </a:bodyPr>
          <a:lstStyle/>
          <a:p>
            <a:pPr algn="l"/>
            <a:endParaRPr lang="en-US" dirty="0">
              <a:solidFill>
                <a:schemeClr val="tx1"/>
              </a:solidFill>
            </a:endParaRPr>
          </a:p>
          <a:p>
            <a:pPr algn="l"/>
            <a:r>
              <a:rPr lang="en-US" dirty="0">
                <a:solidFill>
                  <a:schemeClr val="tx1"/>
                </a:solidFill>
              </a:rPr>
              <a:t>6. Maria’s coworker Omar often yells at her in front of their colleagues during monthly staff meetings. Anytime Maria has an idea to contribute to the group Omar belittles her opinions. Omar’s behavior makes Maria feel intimidated and humiliated. What type of disrespectful behavior is illustrated in this example? </a:t>
            </a:r>
          </a:p>
          <a:p>
            <a:pPr algn="l"/>
            <a:r>
              <a:rPr lang="en-US" dirty="0">
                <a:solidFill>
                  <a:schemeClr val="tx1"/>
                </a:solidFill>
              </a:rPr>
              <a:t>a. Bullying </a:t>
            </a:r>
          </a:p>
          <a:p>
            <a:pPr algn="l"/>
            <a:r>
              <a:rPr lang="en-US" dirty="0">
                <a:solidFill>
                  <a:schemeClr val="tx1"/>
                </a:solidFill>
              </a:rPr>
              <a:t>b. Refusing to resolve conflict </a:t>
            </a:r>
          </a:p>
          <a:p>
            <a:pPr algn="l"/>
            <a:r>
              <a:rPr lang="en-US" dirty="0">
                <a:solidFill>
                  <a:schemeClr val="tx1"/>
                </a:solidFill>
              </a:rPr>
              <a:t>c. Discrimination </a:t>
            </a:r>
          </a:p>
          <a:p>
            <a:pPr algn="l"/>
            <a:r>
              <a:rPr lang="en-US" dirty="0">
                <a:solidFill>
                  <a:schemeClr val="tx1"/>
                </a:solidFill>
              </a:rPr>
              <a:t>d. Showing bias </a:t>
            </a:r>
          </a:p>
          <a:p>
            <a:pPr algn="l"/>
            <a:endParaRPr lang="en-US" dirty="0">
              <a:solidFill>
                <a:schemeClr val="tx1"/>
              </a:solidFill>
            </a:endParaRPr>
          </a:p>
        </p:txBody>
      </p:sp>
      <p:grpSp>
        <p:nvGrpSpPr>
          <p:cNvPr id="4" name="Group 3"/>
          <p:cNvGrpSpPr/>
          <p:nvPr/>
        </p:nvGrpSpPr>
        <p:grpSpPr>
          <a:xfrm>
            <a:off x="1395353" y="3813150"/>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93908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8" y="995363"/>
            <a:ext cx="644842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288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43665"/>
            <a:ext cx="54102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91200" y="990600"/>
            <a:ext cx="3124200" cy="5355312"/>
          </a:xfrm>
          <a:prstGeom prst="rect">
            <a:avLst/>
          </a:prstGeom>
        </p:spPr>
        <p:txBody>
          <a:bodyPr wrap="square">
            <a:spAutoFit/>
          </a:bodyPr>
          <a:lstStyle/>
          <a:p>
            <a:r>
              <a:rPr lang="en-US" dirty="0"/>
              <a:t>Harassment can quickly destroy a respectful work environment. No one should be subject to harassment of any kind at DAI. </a:t>
            </a:r>
          </a:p>
          <a:p>
            <a:r>
              <a:rPr lang="en-US" dirty="0"/>
              <a:t>Note that harassment is against the law in most countries around the world. Although local laws differ slightly in detail, DAI’s No Harassment Policy specifies that no harassment of any kind will be tolerated. We implement this same policy in all offices in every country to ensure maximum safety, morale, and productivity at work. Regardless of where you work, you are equally protected against harassment. </a:t>
            </a:r>
          </a:p>
        </p:txBody>
      </p:sp>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Harrassment</a:t>
            </a:r>
            <a:endParaRPr lang="en-US" dirty="0"/>
          </a:p>
        </p:txBody>
      </p:sp>
    </p:spTree>
    <p:extLst>
      <p:ext uri="{BB962C8B-B14F-4D97-AF65-F5344CB8AC3E}">
        <p14:creationId xmlns:p14="http://schemas.microsoft.com/office/powerpoint/2010/main" val="32839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Harassment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00175"/>
            <a:ext cx="53435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19800" y="1401902"/>
            <a:ext cx="2743200" cy="2585323"/>
          </a:xfrm>
          <a:prstGeom prst="rect">
            <a:avLst/>
          </a:prstGeom>
        </p:spPr>
        <p:txBody>
          <a:bodyPr wrap="square">
            <a:spAutoFit/>
          </a:bodyPr>
          <a:lstStyle/>
          <a:p>
            <a:endParaRPr lang="en-US" dirty="0"/>
          </a:p>
          <a:p>
            <a:r>
              <a:rPr lang="en-US" dirty="0"/>
              <a:t>Verbal or written conduct (including emails) such as epithets, jokes or comments that are sexual in nature, sexist or derogatory, slurs or unwanted advances, invitations or comment </a:t>
            </a:r>
          </a:p>
        </p:txBody>
      </p:sp>
      <p:sp>
        <p:nvSpPr>
          <p:cNvPr id="4" name="Oval 3"/>
          <p:cNvSpPr/>
          <p:nvPr/>
        </p:nvSpPr>
        <p:spPr>
          <a:xfrm>
            <a:off x="2598760" y="1524000"/>
            <a:ext cx="2209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01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36174"/>
            <a:ext cx="7010400" cy="3785652"/>
          </a:xfrm>
          <a:prstGeom prst="rect">
            <a:avLst/>
          </a:prstGeom>
          <a:noFill/>
        </p:spPr>
        <p:txBody>
          <a:bodyPr wrap="square" rtlCol="0">
            <a:spAutoFit/>
          </a:bodyPr>
          <a:lstStyle/>
          <a:p>
            <a:r>
              <a:rPr lang="en-US" sz="2400" dirty="0"/>
              <a:t>After completing this training, you will be able to: </a:t>
            </a:r>
          </a:p>
          <a:p>
            <a:r>
              <a:rPr lang="en-US" sz="2400" dirty="0"/>
              <a:t>• Define the benefits of treating people respectfully at work </a:t>
            </a:r>
          </a:p>
          <a:p>
            <a:r>
              <a:rPr lang="en-US" sz="2400" dirty="0"/>
              <a:t>• Demonstrate how to act respectfully to others </a:t>
            </a:r>
          </a:p>
          <a:p>
            <a:r>
              <a:rPr lang="en-US" sz="2400" dirty="0"/>
              <a:t>• Define harassment and discrimination </a:t>
            </a:r>
          </a:p>
          <a:p>
            <a:r>
              <a:rPr lang="en-US" sz="2400" dirty="0"/>
              <a:t>• Report issues of harassment correctly </a:t>
            </a:r>
          </a:p>
          <a:p>
            <a:r>
              <a:rPr lang="en-US" sz="2400" dirty="0"/>
              <a:t>• Follow DAI’s No Harassment policy </a:t>
            </a:r>
          </a:p>
          <a:p>
            <a:r>
              <a:rPr lang="en-US" sz="2400" dirty="0"/>
              <a:t>• (</a:t>
            </a:r>
            <a:r>
              <a:rPr lang="en-US" sz="2400" i="1" dirty="0"/>
              <a:t>Supervisors</a:t>
            </a:r>
            <a:r>
              <a:rPr lang="en-US" sz="2400" dirty="0"/>
              <a:t>) Receive and respond to reports of harassment correctly </a:t>
            </a:r>
          </a:p>
          <a:p>
            <a:endParaRPr lang="en-US" sz="2400" dirty="0"/>
          </a:p>
        </p:txBody>
      </p:sp>
    </p:spTree>
    <p:extLst>
      <p:ext uri="{BB962C8B-B14F-4D97-AF65-F5344CB8AC3E}">
        <p14:creationId xmlns:p14="http://schemas.microsoft.com/office/powerpoint/2010/main" val="2410091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Harassment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00175"/>
            <a:ext cx="53435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19800" y="1401902"/>
            <a:ext cx="2743200" cy="2308324"/>
          </a:xfrm>
          <a:prstGeom prst="rect">
            <a:avLst/>
          </a:prstGeom>
        </p:spPr>
        <p:txBody>
          <a:bodyPr wrap="square">
            <a:spAutoFit/>
          </a:bodyPr>
          <a:lstStyle/>
          <a:p>
            <a:endParaRPr lang="en-US" dirty="0"/>
          </a:p>
          <a:p>
            <a:endParaRPr lang="en-US" dirty="0"/>
          </a:p>
          <a:p>
            <a:r>
              <a:rPr lang="en-US" dirty="0"/>
              <a:t>Visual conduct such as derogatory and/or sexually oriented screen savers, posters, photography, cartoons, drawing or gestures </a:t>
            </a:r>
          </a:p>
        </p:txBody>
      </p:sp>
      <p:sp>
        <p:nvSpPr>
          <p:cNvPr id="4" name="Oval 3"/>
          <p:cNvSpPr/>
          <p:nvPr/>
        </p:nvSpPr>
        <p:spPr>
          <a:xfrm>
            <a:off x="3505200" y="3325504"/>
            <a:ext cx="1480534"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9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Harassment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00175"/>
            <a:ext cx="53435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19800" y="1401902"/>
            <a:ext cx="2743200" cy="2308324"/>
          </a:xfrm>
          <a:prstGeom prst="rect">
            <a:avLst/>
          </a:prstGeom>
        </p:spPr>
        <p:txBody>
          <a:bodyPr wrap="square">
            <a:spAutoFit/>
          </a:bodyPr>
          <a:lstStyle/>
          <a:p>
            <a:endParaRPr lang="en-US" dirty="0"/>
          </a:p>
          <a:p>
            <a:endParaRPr lang="en-US" dirty="0"/>
          </a:p>
          <a:p>
            <a:r>
              <a:rPr lang="en-US" dirty="0"/>
              <a:t>Physical conduct such as assault, touching, restraining, blocking normal movement or any physical interference with work </a:t>
            </a:r>
          </a:p>
        </p:txBody>
      </p:sp>
      <p:sp>
        <p:nvSpPr>
          <p:cNvPr id="6" name="Oval 5"/>
          <p:cNvSpPr/>
          <p:nvPr/>
        </p:nvSpPr>
        <p:spPr>
          <a:xfrm>
            <a:off x="2388695" y="3963341"/>
            <a:ext cx="1480534"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9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Harassment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00175"/>
            <a:ext cx="53435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19800" y="1401902"/>
            <a:ext cx="2743200" cy="1754326"/>
          </a:xfrm>
          <a:prstGeom prst="rect">
            <a:avLst/>
          </a:prstGeom>
        </p:spPr>
        <p:txBody>
          <a:bodyPr wrap="square">
            <a:spAutoFit/>
          </a:bodyPr>
          <a:lstStyle/>
          <a:p>
            <a:endParaRPr lang="en-US" dirty="0"/>
          </a:p>
          <a:p>
            <a:endParaRPr lang="en-US" dirty="0"/>
          </a:p>
          <a:p>
            <a:r>
              <a:rPr lang="en-US" dirty="0"/>
              <a:t>Threats and demands to submit to certain non-work related conduct or perform certain non- work activities </a:t>
            </a:r>
          </a:p>
        </p:txBody>
      </p:sp>
      <p:sp>
        <p:nvSpPr>
          <p:cNvPr id="4" name="Oval 3"/>
          <p:cNvSpPr/>
          <p:nvPr/>
        </p:nvSpPr>
        <p:spPr>
          <a:xfrm>
            <a:off x="1219200" y="3301070"/>
            <a:ext cx="1528762" cy="1423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9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Harassment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00175"/>
            <a:ext cx="53435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19800" y="1401902"/>
            <a:ext cx="2743200" cy="2585323"/>
          </a:xfrm>
          <a:prstGeom prst="rect">
            <a:avLst/>
          </a:prstGeom>
        </p:spPr>
        <p:txBody>
          <a:bodyPr wrap="square">
            <a:spAutoFit/>
          </a:bodyPr>
          <a:lstStyle/>
          <a:p>
            <a:endParaRPr lang="en-US" dirty="0"/>
          </a:p>
          <a:p>
            <a:endParaRPr lang="en-US" dirty="0"/>
          </a:p>
          <a:p>
            <a:r>
              <a:rPr lang="en-US" dirty="0"/>
              <a:t>Retaliation by any of the above means for having reported, threatened to report or having assisted another employee to report harassment or discrimination </a:t>
            </a:r>
          </a:p>
        </p:txBody>
      </p:sp>
      <p:sp>
        <p:nvSpPr>
          <p:cNvPr id="4" name="Oval 3"/>
          <p:cNvSpPr/>
          <p:nvPr/>
        </p:nvSpPr>
        <p:spPr>
          <a:xfrm>
            <a:off x="1200870" y="2057400"/>
            <a:ext cx="1578990" cy="14700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9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Harassment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1366838"/>
            <a:ext cx="53816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361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Reporting Harassment</a:t>
            </a:r>
          </a:p>
        </p:txBody>
      </p:sp>
      <p:sp>
        <p:nvSpPr>
          <p:cNvPr id="3" name="Rectangle 2"/>
          <p:cNvSpPr/>
          <p:nvPr/>
        </p:nvSpPr>
        <p:spPr>
          <a:xfrm>
            <a:off x="457200" y="914400"/>
            <a:ext cx="8305800" cy="5632311"/>
          </a:xfrm>
          <a:prstGeom prst="rect">
            <a:avLst/>
          </a:prstGeom>
        </p:spPr>
        <p:txBody>
          <a:bodyPr wrap="square">
            <a:spAutoFit/>
          </a:bodyPr>
          <a:lstStyle/>
          <a:p>
            <a:r>
              <a:rPr lang="en-US" dirty="0"/>
              <a:t>Everyone has a right to work in a respectful, harassment-free environment. If you believe that you are being harassed, appropriately ask the individual to stop. By speaking about the issue directly with the harasser, you are stating that their behavior is offensive to you. Sometimes, the offenders are unaware when their own behavior is offensive to others, and will gladly stop once it is acknowledged. </a:t>
            </a:r>
          </a:p>
          <a:p>
            <a:endParaRPr lang="en-US" dirty="0"/>
          </a:p>
          <a:p>
            <a:r>
              <a:rPr lang="en-US" dirty="0"/>
              <a:t>In some cases, you may be too uncomfortable to ask the offender to stop their behavior. Or, you may have already asked them to stop, but it has continued. In these cases, report the incident immediately so the behavior can be addressed appropriately. </a:t>
            </a:r>
          </a:p>
          <a:p>
            <a:endParaRPr lang="en-US" dirty="0"/>
          </a:p>
          <a:p>
            <a:r>
              <a:rPr lang="en-US" dirty="0"/>
              <a:t>Likewise, it is your responsibility to report any harassment or discrimination you may witness, even if it does not involve you. DAI relies on everyone to create an environment of trust and respect in the office. We should all do our part by speaking up for co-workers who may need our help. </a:t>
            </a:r>
          </a:p>
          <a:p>
            <a:endParaRPr lang="en-US" dirty="0"/>
          </a:p>
          <a:p>
            <a:r>
              <a:rPr lang="en-US" dirty="0"/>
              <a:t>With all reports, confidentiality will be maintained as much as possible, consistent with existing laws and the need to conduct an adequate review. When warranted, prompt and appropriate corrective actions will be taken. DAI will never retaliate against any employee for filing a report, nor will not tolerate retaliation by co-workers, consultants, or vendors. You should always feel safe to report any harassment issues. </a:t>
            </a:r>
          </a:p>
        </p:txBody>
      </p:sp>
    </p:spTree>
    <p:extLst>
      <p:ext uri="{BB962C8B-B14F-4D97-AF65-F5344CB8AC3E}">
        <p14:creationId xmlns:p14="http://schemas.microsoft.com/office/powerpoint/2010/main" val="4094228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Options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376363"/>
            <a:ext cx="5400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222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Options</a:t>
            </a:r>
          </a:p>
        </p:txBody>
      </p:sp>
      <p:sp>
        <p:nvSpPr>
          <p:cNvPr id="3" name="Rectangle 2"/>
          <p:cNvSpPr/>
          <p:nvPr/>
        </p:nvSpPr>
        <p:spPr>
          <a:xfrm>
            <a:off x="381000" y="1371600"/>
            <a:ext cx="8305800" cy="4801314"/>
          </a:xfrm>
          <a:prstGeom prst="rect">
            <a:avLst/>
          </a:prstGeom>
        </p:spPr>
        <p:txBody>
          <a:bodyPr wrap="square">
            <a:spAutoFit/>
          </a:bodyPr>
          <a:lstStyle/>
          <a:p>
            <a:r>
              <a:rPr lang="en-US" dirty="0"/>
              <a:t>When you need to report harassment, DAI encourages you to talk to your direct supervisor first. If you are unable to speak with your supervisor, or uncomfortable doing so, you can always report incidents to one of the following resources: </a:t>
            </a:r>
          </a:p>
          <a:p>
            <a:r>
              <a:rPr lang="en-US" dirty="0"/>
              <a:t>• You may always contact Human Resources to report harassment. </a:t>
            </a:r>
          </a:p>
          <a:p>
            <a:r>
              <a:rPr lang="en-US" dirty="0"/>
              <a:t>• DAI’s Senior Vice President of Human Resources </a:t>
            </a:r>
          </a:p>
          <a:p>
            <a:r>
              <a:rPr lang="en-US" dirty="0"/>
              <a:t>• Any member of Human Resources Management Team </a:t>
            </a:r>
          </a:p>
          <a:p>
            <a:endParaRPr lang="en-US" dirty="0"/>
          </a:p>
          <a:p>
            <a:r>
              <a:rPr lang="en-US" dirty="0"/>
              <a:t>• You can also contact DAI’s Chief Ethics and Compliance Officer at ethics@dai.com. </a:t>
            </a:r>
          </a:p>
          <a:p>
            <a:endParaRPr lang="en-US" dirty="0"/>
          </a:p>
          <a:p>
            <a:r>
              <a:rPr lang="en-US" dirty="0"/>
              <a:t>• Additionally, you can submit reports to our secure Ethics and Compliance website: https://secure.ethicspoint.com/domain/media/en/gui/34333/index.html </a:t>
            </a:r>
          </a:p>
          <a:p>
            <a:endParaRPr lang="en-US" dirty="0"/>
          </a:p>
          <a:p>
            <a:r>
              <a:rPr lang="en-US" dirty="0"/>
              <a:t>(Choose "File a New Report," select a Country, and file your report) </a:t>
            </a:r>
          </a:p>
          <a:p>
            <a:r>
              <a:rPr lang="en-US" dirty="0"/>
              <a:t>• For complete anonymity, you may also call DAI’s Anonymous Hotline to report issues: </a:t>
            </a:r>
          </a:p>
          <a:p>
            <a:endParaRPr lang="en-US" dirty="0"/>
          </a:p>
          <a:p>
            <a:r>
              <a:rPr lang="en-US" dirty="0"/>
              <a:t>• +1-855-603-6987 (US – Toll-free) </a:t>
            </a:r>
          </a:p>
          <a:p>
            <a:r>
              <a:rPr lang="en-US" dirty="0"/>
              <a:t>• +1-503-597-4328 (International - Reverse charges or call collect) </a:t>
            </a:r>
          </a:p>
        </p:txBody>
      </p:sp>
    </p:spTree>
    <p:extLst>
      <p:ext uri="{BB962C8B-B14F-4D97-AF65-F5344CB8AC3E}">
        <p14:creationId xmlns:p14="http://schemas.microsoft.com/office/powerpoint/2010/main" val="3579728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Harassment Quiz</a:t>
            </a:r>
          </a:p>
        </p:txBody>
      </p:sp>
      <p:sp>
        <p:nvSpPr>
          <p:cNvPr id="3" name="Rectangle 2"/>
          <p:cNvSpPr/>
          <p:nvPr/>
        </p:nvSpPr>
        <p:spPr>
          <a:xfrm>
            <a:off x="990600" y="2057400"/>
            <a:ext cx="7315200" cy="1200329"/>
          </a:xfrm>
          <a:prstGeom prst="rect">
            <a:avLst/>
          </a:prstGeom>
        </p:spPr>
        <p:txBody>
          <a:bodyPr wrap="square">
            <a:spAutoFit/>
          </a:bodyPr>
          <a:lstStyle/>
          <a:p>
            <a:endParaRPr lang="en-US" dirty="0"/>
          </a:p>
          <a:p>
            <a:pPr marL="342900" indent="-342900">
              <a:buAutoNum type="arabicPeriod"/>
            </a:pPr>
            <a:r>
              <a:rPr lang="en-US" dirty="0"/>
              <a:t>DAI’s No Harassment Policy does not tolerate harassment of any kind.</a:t>
            </a:r>
          </a:p>
          <a:p>
            <a:endParaRPr lang="en-US" dirty="0"/>
          </a:p>
          <a:p>
            <a:pPr algn="ctr"/>
            <a:r>
              <a:rPr lang="en-US" dirty="0"/>
              <a:t>True / False </a:t>
            </a:r>
          </a:p>
        </p:txBody>
      </p:sp>
      <p:grpSp>
        <p:nvGrpSpPr>
          <p:cNvPr id="4" name="Group 3"/>
          <p:cNvGrpSpPr/>
          <p:nvPr/>
        </p:nvGrpSpPr>
        <p:grpSpPr>
          <a:xfrm>
            <a:off x="3733800" y="2863327"/>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129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1371600"/>
            <a:ext cx="7162800" cy="2308324"/>
          </a:xfrm>
          <a:prstGeom prst="rect">
            <a:avLst/>
          </a:prstGeom>
        </p:spPr>
        <p:txBody>
          <a:bodyPr wrap="square">
            <a:spAutoFit/>
          </a:bodyPr>
          <a:lstStyle/>
          <a:p>
            <a:endParaRPr lang="en-US" dirty="0"/>
          </a:p>
          <a:p>
            <a:r>
              <a:rPr lang="en-US" dirty="0"/>
              <a:t>2. When co-workers offend, embarrass or disrespect each other they can: (</a:t>
            </a:r>
            <a:r>
              <a:rPr lang="en-US" i="1" dirty="0"/>
              <a:t>Select all that apply</a:t>
            </a:r>
            <a:r>
              <a:rPr lang="en-US" dirty="0"/>
              <a:t>) </a:t>
            </a:r>
          </a:p>
          <a:p>
            <a:endParaRPr lang="en-US" dirty="0"/>
          </a:p>
          <a:p>
            <a:r>
              <a:rPr lang="en-US" dirty="0"/>
              <a:t>a. Improve employee morale </a:t>
            </a:r>
          </a:p>
          <a:p>
            <a:r>
              <a:rPr lang="en-US" dirty="0"/>
              <a:t>b. Lower productivity </a:t>
            </a:r>
          </a:p>
          <a:p>
            <a:r>
              <a:rPr lang="en-US" dirty="0"/>
              <a:t>c. Increase employee turnover </a:t>
            </a:r>
          </a:p>
          <a:p>
            <a:r>
              <a:rPr lang="en-US" dirty="0"/>
              <a:t>d. Damage working relationships </a:t>
            </a:r>
          </a:p>
        </p:txBody>
      </p:sp>
      <p:grpSp>
        <p:nvGrpSpPr>
          <p:cNvPr id="4" name="Group 3"/>
          <p:cNvGrpSpPr/>
          <p:nvPr/>
        </p:nvGrpSpPr>
        <p:grpSpPr>
          <a:xfrm>
            <a:off x="1149167" y="3392603"/>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p:cNvGrpSpPr/>
          <p:nvPr/>
        </p:nvGrpSpPr>
        <p:grpSpPr>
          <a:xfrm>
            <a:off x="1148358" y="3049703"/>
            <a:ext cx="290146" cy="342900"/>
            <a:chOff x="6705600" y="3200400"/>
            <a:chExt cx="838200" cy="990600"/>
          </a:xfrm>
        </p:grpSpPr>
        <p:sp>
          <p:nvSpPr>
            <p:cNvPr id="8" name="Diagonal Stripe 7"/>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iagonal Stripe 8"/>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p:nvGrpSpPr>
        <p:grpSpPr>
          <a:xfrm>
            <a:off x="1148358" y="2744631"/>
            <a:ext cx="290146" cy="342900"/>
            <a:chOff x="6705600" y="3200400"/>
            <a:chExt cx="838200" cy="990600"/>
          </a:xfrm>
        </p:grpSpPr>
        <p:sp>
          <p:nvSpPr>
            <p:cNvPr id="11" name="Diagonal Stripe 10"/>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iagonal Stripe 11"/>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5075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5257800" cy="369332"/>
          </a:xfrm>
          <a:prstGeom prst="rect">
            <a:avLst/>
          </a:prstGeom>
          <a:noFill/>
        </p:spPr>
        <p:txBody>
          <a:bodyPr wrap="square" rtlCol="0">
            <a:spAutoFit/>
          </a:bodyPr>
          <a:lstStyle/>
          <a:p>
            <a:r>
              <a:rPr lang="en-US" dirty="0"/>
              <a:t>A Global Workplace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87" y="1371600"/>
            <a:ext cx="5438775"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400800" y="760639"/>
            <a:ext cx="2057400" cy="5909310"/>
          </a:xfrm>
          <a:prstGeom prst="rect">
            <a:avLst/>
          </a:prstGeom>
          <a:noFill/>
        </p:spPr>
        <p:txBody>
          <a:bodyPr wrap="square" rtlCol="0">
            <a:spAutoFit/>
          </a:bodyPr>
          <a:lstStyle/>
          <a:p>
            <a:pPr marL="285750" indent="-285750">
              <a:buFont typeface="Arial" pitchFamily="34" charset="0"/>
              <a:buChar char="•"/>
            </a:pPr>
            <a:r>
              <a:rPr lang="en-US" dirty="0"/>
              <a:t>Staff in over 80 countries, across multiple environments, cultures, and backgrounds</a:t>
            </a:r>
          </a:p>
          <a:p>
            <a:pPr marL="285750" indent="-285750">
              <a:buFont typeface="Arial" pitchFamily="34" charset="0"/>
              <a:buChar char="•"/>
            </a:pPr>
            <a:r>
              <a:rPr lang="en-US" dirty="0"/>
              <a:t>Demonstrating respect toward one another is critical when working in a global company</a:t>
            </a:r>
          </a:p>
          <a:p>
            <a:pPr marL="285750" indent="-285750">
              <a:buFont typeface="Arial" pitchFamily="34" charset="0"/>
              <a:buChar char="•"/>
            </a:pPr>
            <a:r>
              <a:rPr lang="en-US" dirty="0"/>
              <a:t>We expect everyone to be respectful and create a positive work environment for their colleagues, clients, and beneficiaries</a:t>
            </a:r>
          </a:p>
        </p:txBody>
      </p:sp>
    </p:spTree>
    <p:extLst>
      <p:ext uri="{BB962C8B-B14F-4D97-AF65-F5344CB8AC3E}">
        <p14:creationId xmlns:p14="http://schemas.microsoft.com/office/powerpoint/2010/main" val="367951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371600"/>
            <a:ext cx="7315200" cy="1754326"/>
          </a:xfrm>
          <a:prstGeom prst="rect">
            <a:avLst/>
          </a:prstGeom>
        </p:spPr>
        <p:txBody>
          <a:bodyPr wrap="square">
            <a:spAutoFit/>
          </a:bodyPr>
          <a:lstStyle/>
          <a:p>
            <a:endParaRPr lang="en-US" dirty="0"/>
          </a:p>
          <a:p>
            <a:r>
              <a:rPr lang="en-US" dirty="0"/>
              <a:t>3. Where can you locate information on DAI’s No Harassment Policy?</a:t>
            </a:r>
          </a:p>
          <a:p>
            <a:r>
              <a:rPr lang="en-US" dirty="0"/>
              <a:t> </a:t>
            </a:r>
          </a:p>
          <a:p>
            <a:r>
              <a:rPr lang="en-US" dirty="0"/>
              <a:t>a. Oracle </a:t>
            </a:r>
          </a:p>
          <a:p>
            <a:r>
              <a:rPr lang="en-US" dirty="0"/>
              <a:t>b. Operations Manual </a:t>
            </a:r>
          </a:p>
          <a:p>
            <a:r>
              <a:rPr lang="en-US" dirty="0"/>
              <a:t>c. Lotus Notes </a:t>
            </a:r>
          </a:p>
        </p:txBody>
      </p:sp>
      <p:grpSp>
        <p:nvGrpSpPr>
          <p:cNvPr id="3" name="Group 2"/>
          <p:cNvGrpSpPr/>
          <p:nvPr/>
        </p:nvGrpSpPr>
        <p:grpSpPr>
          <a:xfrm>
            <a:off x="1013301" y="2438400"/>
            <a:ext cx="290146" cy="342900"/>
            <a:chOff x="6705600" y="3200400"/>
            <a:chExt cx="838200" cy="990600"/>
          </a:xfrm>
        </p:grpSpPr>
        <p:sp>
          <p:nvSpPr>
            <p:cNvPr id="4" name="Diagonal Stripe 3"/>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iagonal Stripe 4"/>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07240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7772400" cy="2308324"/>
          </a:xfrm>
          <a:prstGeom prst="rect">
            <a:avLst/>
          </a:prstGeom>
        </p:spPr>
        <p:txBody>
          <a:bodyPr wrap="square">
            <a:spAutoFit/>
          </a:bodyPr>
          <a:lstStyle/>
          <a:p>
            <a:endParaRPr lang="en-US" dirty="0"/>
          </a:p>
          <a:p>
            <a:r>
              <a:rPr lang="en-US" dirty="0"/>
              <a:t>4. What is the first thing you should do if you have been harassed or witness harassment? </a:t>
            </a:r>
          </a:p>
          <a:p>
            <a:endParaRPr lang="en-US" dirty="0"/>
          </a:p>
          <a:p>
            <a:r>
              <a:rPr lang="en-US" dirty="0"/>
              <a:t>a. Talk to your direct supervisor first </a:t>
            </a:r>
          </a:p>
          <a:p>
            <a:r>
              <a:rPr lang="en-US" dirty="0"/>
              <a:t>b. Confront the individual who’s harassing you if you feel comfortable doing so </a:t>
            </a:r>
          </a:p>
          <a:p>
            <a:r>
              <a:rPr lang="en-US" dirty="0"/>
              <a:t>c. Ignore the harassment hoping it won’t happen again </a:t>
            </a:r>
          </a:p>
          <a:p>
            <a:r>
              <a:rPr lang="en-US" dirty="0"/>
              <a:t>d. Retaliate against the individual causing the harassment </a:t>
            </a:r>
          </a:p>
        </p:txBody>
      </p:sp>
      <p:grpSp>
        <p:nvGrpSpPr>
          <p:cNvPr id="3" name="Group 2"/>
          <p:cNvGrpSpPr/>
          <p:nvPr/>
        </p:nvGrpSpPr>
        <p:grpSpPr>
          <a:xfrm>
            <a:off x="685800" y="2232831"/>
            <a:ext cx="290146" cy="342900"/>
            <a:chOff x="6705600" y="3200400"/>
            <a:chExt cx="838200" cy="990600"/>
          </a:xfrm>
        </p:grpSpPr>
        <p:sp>
          <p:nvSpPr>
            <p:cNvPr id="4" name="Diagonal Stripe 3"/>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iagonal Stripe 4"/>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9928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09601"/>
            <a:ext cx="8077200" cy="3139321"/>
          </a:xfrm>
          <a:prstGeom prst="rect">
            <a:avLst/>
          </a:prstGeom>
        </p:spPr>
        <p:txBody>
          <a:bodyPr wrap="square">
            <a:spAutoFit/>
          </a:bodyPr>
          <a:lstStyle/>
          <a:p>
            <a:endParaRPr lang="en-US" dirty="0"/>
          </a:p>
          <a:p>
            <a:r>
              <a:rPr lang="en-US" dirty="0"/>
              <a:t>5. If you are unable to speak with your supervisor, or uncomfortable doing so, you can always report incidents of harassment to one of the following resources. </a:t>
            </a:r>
          </a:p>
          <a:p>
            <a:r>
              <a:rPr lang="en-US" dirty="0"/>
              <a:t>(</a:t>
            </a:r>
            <a:r>
              <a:rPr lang="en-US" i="1" dirty="0"/>
              <a:t>Select all that apply</a:t>
            </a:r>
            <a:r>
              <a:rPr lang="en-US" dirty="0"/>
              <a:t>) </a:t>
            </a:r>
          </a:p>
          <a:p>
            <a:endParaRPr lang="en-US" dirty="0"/>
          </a:p>
          <a:p>
            <a:r>
              <a:rPr lang="en-US" dirty="0"/>
              <a:t>a. Human Resources </a:t>
            </a:r>
          </a:p>
          <a:p>
            <a:r>
              <a:rPr lang="en-US" dirty="0"/>
              <a:t>b. DAI’s Chief Ethics and Compliance Officer at ethics@dai.com. </a:t>
            </a:r>
          </a:p>
          <a:p>
            <a:r>
              <a:rPr lang="en-US" dirty="0"/>
              <a:t>c. Global Security </a:t>
            </a:r>
          </a:p>
          <a:p>
            <a:r>
              <a:rPr lang="en-US" dirty="0"/>
              <a:t>d. Ethics and Compliance website </a:t>
            </a:r>
          </a:p>
          <a:p>
            <a:r>
              <a:rPr lang="en-US" dirty="0"/>
              <a:t>e. DAI’s Anonymous Hotline </a:t>
            </a:r>
          </a:p>
          <a:p>
            <a:r>
              <a:rPr lang="en-US" dirty="0"/>
              <a:t>f. Oracle </a:t>
            </a:r>
          </a:p>
        </p:txBody>
      </p:sp>
      <p:grpSp>
        <p:nvGrpSpPr>
          <p:cNvPr id="4" name="Group 3"/>
          <p:cNvGrpSpPr/>
          <p:nvPr/>
        </p:nvGrpSpPr>
        <p:grpSpPr>
          <a:xfrm>
            <a:off x="534866" y="1905000"/>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6"/>
          <p:cNvGrpSpPr/>
          <p:nvPr/>
        </p:nvGrpSpPr>
        <p:grpSpPr>
          <a:xfrm>
            <a:off x="548054" y="2209800"/>
            <a:ext cx="290146" cy="342900"/>
            <a:chOff x="6705600" y="3200400"/>
            <a:chExt cx="838200" cy="990600"/>
          </a:xfrm>
        </p:grpSpPr>
        <p:sp>
          <p:nvSpPr>
            <p:cNvPr id="8" name="Diagonal Stripe 7"/>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iagonal Stripe 8"/>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p:nvGrpSpPr>
        <p:grpSpPr>
          <a:xfrm>
            <a:off x="548054" y="2761835"/>
            <a:ext cx="290146" cy="342900"/>
            <a:chOff x="6705600" y="3200400"/>
            <a:chExt cx="838200" cy="990600"/>
          </a:xfrm>
        </p:grpSpPr>
        <p:sp>
          <p:nvSpPr>
            <p:cNvPr id="11" name="Diagonal Stripe 10"/>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iagonal Stripe 11"/>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548054" y="3067050"/>
            <a:ext cx="290146" cy="342900"/>
            <a:chOff x="6705600" y="3200400"/>
            <a:chExt cx="838200" cy="990600"/>
          </a:xfrm>
        </p:grpSpPr>
        <p:sp>
          <p:nvSpPr>
            <p:cNvPr id="14" name="Diagonal Stripe 13"/>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iagonal Stripe 14"/>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0049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Harassment Policy</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1343025"/>
            <a:ext cx="54673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033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Harassment Policy</a:t>
            </a:r>
          </a:p>
        </p:txBody>
      </p:sp>
      <p:sp>
        <p:nvSpPr>
          <p:cNvPr id="3" name="Rectangle 2"/>
          <p:cNvSpPr/>
          <p:nvPr/>
        </p:nvSpPr>
        <p:spPr>
          <a:xfrm>
            <a:off x="609600" y="1592282"/>
            <a:ext cx="7924800" cy="2585323"/>
          </a:xfrm>
          <a:prstGeom prst="rect">
            <a:avLst/>
          </a:prstGeom>
        </p:spPr>
        <p:txBody>
          <a:bodyPr wrap="square">
            <a:spAutoFit/>
          </a:bodyPr>
          <a:lstStyle/>
          <a:p>
            <a:r>
              <a:rPr lang="en-US" dirty="0"/>
              <a:t>DAI’s No Harassment policy outlines the company’s expectations for employee’s behavior. The harassment policy also includes guidelines on reporting inappropriate behavior and identifies where you can go with any questions or concerns. </a:t>
            </a:r>
          </a:p>
          <a:p>
            <a:endParaRPr lang="en-US" dirty="0"/>
          </a:p>
          <a:p>
            <a:r>
              <a:rPr lang="en-US" dirty="0"/>
              <a:t>Please read DAI’s No Harassment policy in the Operations Manual </a:t>
            </a:r>
          </a:p>
          <a:p>
            <a:r>
              <a:rPr lang="en-US" dirty="0"/>
              <a:t> </a:t>
            </a:r>
          </a:p>
          <a:p>
            <a:r>
              <a:rPr lang="en-US" dirty="0"/>
              <a:t>After you’ve finished this course, you must also acknowledge this policy. Page 31 of the workbook includes the Statement of Harassment Prevention Completion. </a:t>
            </a:r>
          </a:p>
        </p:txBody>
      </p:sp>
    </p:spTree>
    <p:extLst>
      <p:ext uri="{BB962C8B-B14F-4D97-AF65-F5344CB8AC3E}">
        <p14:creationId xmlns:p14="http://schemas.microsoft.com/office/powerpoint/2010/main" val="1767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Supervisor Responsibilities</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85888"/>
            <a:ext cx="538162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875219" y="1404802"/>
            <a:ext cx="3040181" cy="4247317"/>
          </a:xfrm>
          <a:prstGeom prst="rect">
            <a:avLst/>
          </a:prstGeom>
        </p:spPr>
        <p:txBody>
          <a:bodyPr wrap="square">
            <a:spAutoFit/>
          </a:bodyPr>
          <a:lstStyle/>
          <a:p>
            <a:r>
              <a:rPr lang="en-US" dirty="0"/>
              <a:t>At all times, a supervisor must conduct themselves in a manner that reflects DAI’s expectations of civility and respect. As well as creating an environment where people are comfortable to come talk to you about challenges they face. </a:t>
            </a:r>
          </a:p>
          <a:p>
            <a:r>
              <a:rPr lang="en-US" dirty="0"/>
              <a:t>Supervisors set the tone by demonstrating respectful behavior. You are the standards around which employees will model their own behaviors. </a:t>
            </a:r>
          </a:p>
        </p:txBody>
      </p:sp>
    </p:spTree>
    <p:extLst>
      <p:ext uri="{BB962C8B-B14F-4D97-AF65-F5344CB8AC3E}">
        <p14:creationId xmlns:p14="http://schemas.microsoft.com/office/powerpoint/2010/main" val="240812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Reports from Employees</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409700"/>
            <a:ext cx="53435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797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Harassment</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361081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068016" y="1143000"/>
            <a:ext cx="4923584" cy="4801314"/>
          </a:xfrm>
          <a:prstGeom prst="rect">
            <a:avLst/>
          </a:prstGeom>
        </p:spPr>
        <p:txBody>
          <a:bodyPr wrap="square">
            <a:spAutoFit/>
          </a:bodyPr>
          <a:lstStyle/>
          <a:p>
            <a:r>
              <a:rPr lang="en-US" dirty="0"/>
              <a:t>When you receive a report of harassment, you’ll need to collect as many facts as possible from the reporting employee. You may also need to conduct investigations to uncover additional information. </a:t>
            </a:r>
          </a:p>
          <a:p>
            <a:endParaRPr lang="en-US" dirty="0"/>
          </a:p>
          <a:p>
            <a:r>
              <a:rPr lang="en-US" dirty="0"/>
              <a:t>All of the information you gather will help you decide if an incident of harassment actually occurred. Use DAI’s No Harassment policy, as well as what you’ve learned in this workbook, to make that determination. </a:t>
            </a:r>
          </a:p>
          <a:p>
            <a:endParaRPr lang="en-US" dirty="0"/>
          </a:p>
          <a:p>
            <a:r>
              <a:rPr lang="en-US" dirty="0"/>
              <a:t>Harassment should be dealt with swiftly and severely. If you conclude that harassment occurred, you must immediately contact a member of the Human Resources Management Team. Human Resources will undertake appropriate follow-up action on the issue. </a:t>
            </a:r>
          </a:p>
        </p:txBody>
      </p:sp>
    </p:spTree>
    <p:extLst>
      <p:ext uri="{BB962C8B-B14F-4D97-AF65-F5344CB8AC3E}">
        <p14:creationId xmlns:p14="http://schemas.microsoft.com/office/powerpoint/2010/main" val="231616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Supervisor Roles Quiz</a:t>
            </a:r>
          </a:p>
        </p:txBody>
      </p:sp>
      <p:sp>
        <p:nvSpPr>
          <p:cNvPr id="3" name="Rectangle 2"/>
          <p:cNvSpPr/>
          <p:nvPr/>
        </p:nvSpPr>
        <p:spPr>
          <a:xfrm>
            <a:off x="762000" y="1524000"/>
            <a:ext cx="7848600" cy="1477328"/>
          </a:xfrm>
          <a:prstGeom prst="rect">
            <a:avLst/>
          </a:prstGeom>
        </p:spPr>
        <p:txBody>
          <a:bodyPr wrap="square">
            <a:spAutoFit/>
          </a:bodyPr>
          <a:lstStyle/>
          <a:p>
            <a:endParaRPr lang="en-US" dirty="0"/>
          </a:p>
          <a:p>
            <a:pPr marL="342900" indent="-342900">
              <a:buAutoNum type="arabicPeriod"/>
            </a:pPr>
            <a:r>
              <a:rPr lang="en-US" dirty="0"/>
              <a:t>At all times, a supervisor must conduct themselves in a manner that reflects DAI’s expectations of civility and respect. </a:t>
            </a:r>
          </a:p>
          <a:p>
            <a:endParaRPr lang="en-US" dirty="0"/>
          </a:p>
          <a:p>
            <a:pPr algn="ctr"/>
            <a:r>
              <a:rPr lang="en-US" dirty="0"/>
              <a:t>True / False </a:t>
            </a:r>
          </a:p>
        </p:txBody>
      </p:sp>
      <p:grpSp>
        <p:nvGrpSpPr>
          <p:cNvPr id="4" name="Group 3"/>
          <p:cNvGrpSpPr/>
          <p:nvPr/>
        </p:nvGrpSpPr>
        <p:grpSpPr>
          <a:xfrm>
            <a:off x="3657600" y="2658428"/>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19591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981200"/>
            <a:ext cx="8077200" cy="2585323"/>
          </a:xfrm>
          <a:prstGeom prst="rect">
            <a:avLst/>
          </a:prstGeom>
        </p:spPr>
        <p:txBody>
          <a:bodyPr wrap="square">
            <a:spAutoFit/>
          </a:bodyPr>
          <a:lstStyle/>
          <a:p>
            <a:endParaRPr lang="en-US" dirty="0"/>
          </a:p>
          <a:p>
            <a:r>
              <a:rPr lang="en-US" dirty="0"/>
              <a:t>2. If an employee raises a potential harassment issue with you, it is your responsibility as the supervisor to respond to the incident _. </a:t>
            </a:r>
          </a:p>
          <a:p>
            <a:r>
              <a:rPr lang="en-US" dirty="0"/>
              <a:t>(</a:t>
            </a:r>
            <a:r>
              <a:rPr lang="en-US" i="1" dirty="0"/>
              <a:t>Fill in the blank</a:t>
            </a:r>
            <a:r>
              <a:rPr lang="en-US" dirty="0"/>
              <a:t>) </a:t>
            </a:r>
          </a:p>
          <a:p>
            <a:endParaRPr lang="en-US" dirty="0"/>
          </a:p>
          <a:p>
            <a:r>
              <a:rPr lang="en-US" dirty="0"/>
              <a:t>a. when you have time </a:t>
            </a:r>
          </a:p>
          <a:p>
            <a:r>
              <a:rPr lang="en-US" dirty="0"/>
              <a:t>b. within 48 hours </a:t>
            </a:r>
          </a:p>
          <a:p>
            <a:r>
              <a:rPr lang="en-US" dirty="0"/>
              <a:t>c. as quickly as possible </a:t>
            </a:r>
          </a:p>
          <a:p>
            <a:r>
              <a:rPr lang="en-US" dirty="0"/>
              <a:t>d. when the employee has sufficient evidence of the harassment </a:t>
            </a:r>
          </a:p>
        </p:txBody>
      </p:sp>
      <p:grpSp>
        <p:nvGrpSpPr>
          <p:cNvPr id="4" name="Group 3"/>
          <p:cNvGrpSpPr/>
          <p:nvPr/>
        </p:nvGrpSpPr>
        <p:grpSpPr>
          <a:xfrm>
            <a:off x="609600" y="3886200"/>
            <a:ext cx="290146" cy="342900"/>
            <a:chOff x="6705600" y="3200400"/>
            <a:chExt cx="838200" cy="990600"/>
          </a:xfrm>
        </p:grpSpPr>
        <p:sp>
          <p:nvSpPr>
            <p:cNvPr id="5" name="Diagonal Stripe 4"/>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52934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333500"/>
            <a:ext cx="5410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0" y="304800"/>
            <a:ext cx="5867400" cy="369332"/>
          </a:xfrm>
          <a:prstGeom prst="rect">
            <a:avLst/>
          </a:prstGeom>
          <a:noFill/>
        </p:spPr>
        <p:txBody>
          <a:bodyPr wrap="square" rtlCol="0">
            <a:spAutoFit/>
          </a:bodyPr>
          <a:lstStyle/>
          <a:p>
            <a:r>
              <a:rPr lang="en-US" dirty="0"/>
              <a:t>Working in a Global Workplace</a:t>
            </a:r>
          </a:p>
        </p:txBody>
      </p:sp>
    </p:spTree>
    <p:extLst>
      <p:ext uri="{BB962C8B-B14F-4D97-AF65-F5344CB8AC3E}">
        <p14:creationId xmlns:p14="http://schemas.microsoft.com/office/powerpoint/2010/main" val="430473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153400" cy="2862322"/>
          </a:xfrm>
          <a:prstGeom prst="rect">
            <a:avLst/>
          </a:prstGeom>
        </p:spPr>
        <p:txBody>
          <a:bodyPr wrap="square">
            <a:spAutoFit/>
          </a:bodyPr>
          <a:lstStyle/>
          <a:p>
            <a:endParaRPr lang="en-US" dirty="0"/>
          </a:p>
          <a:p>
            <a:r>
              <a:rPr lang="en-US" dirty="0"/>
              <a:t>3. When actively listening to an employee’s issue, you should remember to: (</a:t>
            </a:r>
            <a:r>
              <a:rPr lang="en-US" i="1" dirty="0"/>
              <a:t>Select all that apply</a:t>
            </a:r>
            <a:r>
              <a:rPr lang="en-US" dirty="0"/>
              <a:t>) </a:t>
            </a:r>
          </a:p>
          <a:p>
            <a:endParaRPr lang="en-US" dirty="0"/>
          </a:p>
          <a:p>
            <a:r>
              <a:rPr lang="en-US" dirty="0"/>
              <a:t>a. Ask employee to collect evidence </a:t>
            </a:r>
          </a:p>
          <a:p>
            <a:r>
              <a:rPr lang="en-US" dirty="0"/>
              <a:t>b. Show respect and meet privately with employee </a:t>
            </a:r>
          </a:p>
          <a:p>
            <a:r>
              <a:rPr lang="en-US" dirty="0"/>
              <a:t>c. Collect all the facts and stay as confidential as possible </a:t>
            </a:r>
          </a:p>
          <a:p>
            <a:r>
              <a:rPr lang="en-US" dirty="0"/>
              <a:t>d. Make no promises to the employee about any specific results </a:t>
            </a:r>
          </a:p>
          <a:p>
            <a:r>
              <a:rPr lang="en-US" dirty="0"/>
              <a:t>e. Avoid retaliation </a:t>
            </a:r>
          </a:p>
          <a:p>
            <a:r>
              <a:rPr lang="en-US" dirty="0"/>
              <a:t>f. Call for a meeting with all parties involved to examine the issue </a:t>
            </a:r>
          </a:p>
        </p:txBody>
      </p:sp>
      <p:grpSp>
        <p:nvGrpSpPr>
          <p:cNvPr id="3" name="Group 2"/>
          <p:cNvGrpSpPr/>
          <p:nvPr/>
        </p:nvGrpSpPr>
        <p:grpSpPr>
          <a:xfrm>
            <a:off x="542038" y="2057400"/>
            <a:ext cx="290146" cy="342900"/>
            <a:chOff x="6705600" y="3200400"/>
            <a:chExt cx="838200" cy="990600"/>
          </a:xfrm>
        </p:grpSpPr>
        <p:sp>
          <p:nvSpPr>
            <p:cNvPr id="4" name="Diagonal Stripe 3"/>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iagonal Stripe 4"/>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5"/>
          <p:cNvGrpSpPr/>
          <p:nvPr/>
        </p:nvGrpSpPr>
        <p:grpSpPr>
          <a:xfrm>
            <a:off x="542038" y="2362200"/>
            <a:ext cx="290146" cy="342900"/>
            <a:chOff x="6705600" y="3200400"/>
            <a:chExt cx="838200" cy="990600"/>
          </a:xfrm>
        </p:grpSpPr>
        <p:sp>
          <p:nvSpPr>
            <p:cNvPr id="7" name="Diagonal Stripe 6"/>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533400" y="2628900"/>
            <a:ext cx="290146" cy="342900"/>
            <a:chOff x="6705600" y="3200400"/>
            <a:chExt cx="838200" cy="990600"/>
          </a:xfrm>
        </p:grpSpPr>
        <p:sp>
          <p:nvSpPr>
            <p:cNvPr id="10" name="Diagonal Stripe 9"/>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iagonal Stripe 10"/>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oup 11"/>
          <p:cNvGrpSpPr/>
          <p:nvPr/>
        </p:nvGrpSpPr>
        <p:grpSpPr>
          <a:xfrm>
            <a:off x="533400" y="2955593"/>
            <a:ext cx="290146" cy="342900"/>
            <a:chOff x="6705600" y="3200400"/>
            <a:chExt cx="838200" cy="990600"/>
          </a:xfrm>
        </p:grpSpPr>
        <p:sp>
          <p:nvSpPr>
            <p:cNvPr id="13" name="Diagonal Stripe 12"/>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iagonal Stripe 13"/>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9804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077200" cy="3693319"/>
          </a:xfrm>
          <a:prstGeom prst="rect">
            <a:avLst/>
          </a:prstGeom>
        </p:spPr>
        <p:txBody>
          <a:bodyPr wrap="square">
            <a:spAutoFit/>
          </a:bodyPr>
          <a:lstStyle/>
          <a:p>
            <a:endParaRPr lang="en-US" dirty="0"/>
          </a:p>
          <a:p>
            <a:r>
              <a:rPr lang="en-US" dirty="0"/>
              <a:t>4. </a:t>
            </a:r>
            <a:r>
              <a:rPr lang="en-US" dirty="0" err="1"/>
              <a:t>Yosef</a:t>
            </a:r>
            <a:r>
              <a:rPr lang="en-US" dirty="0"/>
              <a:t> comes to his supervisor after overhearing co-workers make age-biased comments about him. During the meeting with his supervisor, </a:t>
            </a:r>
            <a:r>
              <a:rPr lang="en-US" dirty="0" err="1"/>
              <a:t>Yosef</a:t>
            </a:r>
            <a:r>
              <a:rPr lang="en-US" dirty="0"/>
              <a:t> also mentions that he is being teased about his age by Jacob. Whenever he asks Jacob a question, Jacob will respond with age discriminating comments. What resource (s) should the supervisor use to help determine if an incident of harassment actually occurred? </a:t>
            </a:r>
          </a:p>
          <a:p>
            <a:r>
              <a:rPr lang="en-US" dirty="0"/>
              <a:t>(</a:t>
            </a:r>
            <a:r>
              <a:rPr lang="en-US" i="1" dirty="0"/>
              <a:t>Select all that apply</a:t>
            </a:r>
            <a:r>
              <a:rPr lang="en-US" dirty="0"/>
              <a:t>) </a:t>
            </a:r>
          </a:p>
          <a:p>
            <a:endParaRPr lang="en-US" dirty="0"/>
          </a:p>
          <a:p>
            <a:r>
              <a:rPr lang="en-US" dirty="0"/>
              <a:t>a. DAI’s No Harassment policy </a:t>
            </a:r>
          </a:p>
          <a:p>
            <a:r>
              <a:rPr lang="en-US" dirty="0"/>
              <a:t>b. what you’ve learned in this workbook </a:t>
            </a:r>
          </a:p>
          <a:p>
            <a:r>
              <a:rPr lang="en-US" dirty="0"/>
              <a:t>c. statements from the other employees </a:t>
            </a:r>
          </a:p>
          <a:p>
            <a:r>
              <a:rPr lang="en-US" dirty="0"/>
              <a:t>d. </a:t>
            </a:r>
            <a:r>
              <a:rPr lang="en-US" dirty="0" err="1"/>
              <a:t>Yosef’s</a:t>
            </a:r>
            <a:r>
              <a:rPr lang="en-US" dirty="0"/>
              <a:t> statement is all the proof you need </a:t>
            </a:r>
          </a:p>
          <a:p>
            <a:r>
              <a:rPr lang="en-US" dirty="0"/>
              <a:t>e. DAI Global Human Resource Team </a:t>
            </a:r>
          </a:p>
        </p:txBody>
      </p:sp>
      <p:grpSp>
        <p:nvGrpSpPr>
          <p:cNvPr id="3" name="Group 2"/>
          <p:cNvGrpSpPr/>
          <p:nvPr/>
        </p:nvGrpSpPr>
        <p:grpSpPr>
          <a:xfrm>
            <a:off x="621617" y="2718201"/>
            <a:ext cx="290146" cy="342900"/>
            <a:chOff x="6705600" y="3200400"/>
            <a:chExt cx="838200" cy="990600"/>
          </a:xfrm>
        </p:grpSpPr>
        <p:sp>
          <p:nvSpPr>
            <p:cNvPr id="4" name="Diagonal Stripe 3"/>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iagonal Stripe 4"/>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5"/>
          <p:cNvGrpSpPr/>
          <p:nvPr/>
        </p:nvGrpSpPr>
        <p:grpSpPr>
          <a:xfrm>
            <a:off x="621736" y="3035949"/>
            <a:ext cx="290146" cy="342900"/>
            <a:chOff x="6705600" y="3200400"/>
            <a:chExt cx="838200" cy="990600"/>
          </a:xfrm>
        </p:grpSpPr>
        <p:sp>
          <p:nvSpPr>
            <p:cNvPr id="7" name="Diagonal Stripe 6"/>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606023" y="3883819"/>
            <a:ext cx="290146" cy="342900"/>
            <a:chOff x="6705600" y="3200400"/>
            <a:chExt cx="838200" cy="990600"/>
          </a:xfrm>
        </p:grpSpPr>
        <p:sp>
          <p:nvSpPr>
            <p:cNvPr id="10" name="Diagonal Stripe 9"/>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iagonal Stripe 10"/>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6044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8153400" cy="2585323"/>
          </a:xfrm>
          <a:prstGeom prst="rect">
            <a:avLst/>
          </a:prstGeom>
        </p:spPr>
        <p:txBody>
          <a:bodyPr wrap="square">
            <a:spAutoFit/>
          </a:bodyPr>
          <a:lstStyle/>
          <a:p>
            <a:endParaRPr lang="en-US" dirty="0"/>
          </a:p>
          <a:p>
            <a:r>
              <a:rPr lang="en-US" dirty="0"/>
              <a:t>5. If you conclude that harassment occurred, you must immediately contact . (</a:t>
            </a:r>
            <a:r>
              <a:rPr lang="en-US" i="1" dirty="0"/>
              <a:t>Fill in the blank</a:t>
            </a:r>
            <a:r>
              <a:rPr lang="en-US" dirty="0"/>
              <a:t>) </a:t>
            </a:r>
          </a:p>
          <a:p>
            <a:endParaRPr lang="en-US" dirty="0"/>
          </a:p>
          <a:p>
            <a:r>
              <a:rPr lang="en-US" dirty="0"/>
              <a:t>a. a member of the Human Resources Management Team </a:t>
            </a:r>
          </a:p>
          <a:p>
            <a:r>
              <a:rPr lang="en-US" dirty="0"/>
              <a:t>b. the accused </a:t>
            </a:r>
          </a:p>
          <a:p>
            <a:r>
              <a:rPr lang="en-US" dirty="0"/>
              <a:t>c. the client </a:t>
            </a:r>
          </a:p>
          <a:p>
            <a:r>
              <a:rPr lang="en-US" dirty="0"/>
              <a:t>d. all employees involved and have a group meeting </a:t>
            </a:r>
          </a:p>
          <a:p>
            <a:r>
              <a:rPr lang="en-US" dirty="0"/>
              <a:t>e. no one, allow the problem to work itself out </a:t>
            </a:r>
          </a:p>
        </p:txBody>
      </p:sp>
      <p:grpSp>
        <p:nvGrpSpPr>
          <p:cNvPr id="3" name="Group 2"/>
          <p:cNvGrpSpPr/>
          <p:nvPr/>
        </p:nvGrpSpPr>
        <p:grpSpPr>
          <a:xfrm>
            <a:off x="608548" y="1807011"/>
            <a:ext cx="290146" cy="342900"/>
            <a:chOff x="6705600" y="3200400"/>
            <a:chExt cx="838200" cy="990600"/>
          </a:xfrm>
        </p:grpSpPr>
        <p:sp>
          <p:nvSpPr>
            <p:cNvPr id="4" name="Diagonal Stripe 3"/>
            <p:cNvSpPr/>
            <p:nvPr/>
          </p:nvSpPr>
          <p:spPr>
            <a:xfrm>
              <a:off x="7086600" y="3200400"/>
              <a:ext cx="457200" cy="990600"/>
            </a:xfrm>
            <a:prstGeom prst="diagStripe">
              <a:avLst>
                <a:gd name="adj" fmla="val 59644"/>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iagonal Stripe 4"/>
            <p:cNvSpPr/>
            <p:nvPr/>
          </p:nvSpPr>
          <p:spPr>
            <a:xfrm flipH="1">
              <a:off x="6705600" y="3505200"/>
              <a:ext cx="373607" cy="685800"/>
            </a:xfrm>
            <a:prstGeom prst="diagStripe">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25132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6363"/>
            <a:ext cx="54197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747271" y="1376363"/>
            <a:ext cx="3091929" cy="3970318"/>
          </a:xfrm>
          <a:prstGeom prst="rect">
            <a:avLst/>
          </a:prstGeom>
        </p:spPr>
        <p:txBody>
          <a:bodyPr wrap="square">
            <a:spAutoFit/>
          </a:bodyPr>
          <a:lstStyle/>
          <a:p>
            <a:r>
              <a:rPr lang="en-US" dirty="0"/>
              <a:t>A respectful workplace is one where all employees are valued, communication is courteous and interaction between individuals is supportive. As a manager, it is your responsibility to recognize and deal swiftly with any instances of disrespect, harassment, bullying or any other form of inappropriate behavior. One way to ensure this is to make sure that you model respect at all times. </a:t>
            </a:r>
          </a:p>
        </p:txBody>
      </p:sp>
    </p:spTree>
    <p:extLst>
      <p:ext uri="{BB962C8B-B14F-4D97-AF65-F5344CB8AC3E}">
        <p14:creationId xmlns:p14="http://schemas.microsoft.com/office/powerpoint/2010/main" val="407119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985838"/>
            <a:ext cx="642937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7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Respectful Workplace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66838"/>
            <a:ext cx="54102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43600" y="1366838"/>
            <a:ext cx="2438400" cy="4247317"/>
          </a:xfrm>
          <a:prstGeom prst="rect">
            <a:avLst/>
          </a:prstGeom>
          <a:noFill/>
        </p:spPr>
        <p:txBody>
          <a:bodyPr wrap="square" rtlCol="0">
            <a:spAutoFit/>
          </a:bodyPr>
          <a:lstStyle/>
          <a:p>
            <a:r>
              <a:rPr lang="en-US" dirty="0"/>
              <a:t>When co-workers offend, embarrass, or disrespect each other, they can damage working relationships, lower productivity, and increase employee turnover. Some forms of disrespect are considered illegal harassment in most countries. Other forms of disrespect may not be illegal, but are not tolerated at DAI. </a:t>
            </a:r>
          </a:p>
        </p:txBody>
      </p:sp>
    </p:spTree>
    <p:extLst>
      <p:ext uri="{BB962C8B-B14F-4D97-AF65-F5344CB8AC3E}">
        <p14:creationId xmlns:p14="http://schemas.microsoft.com/office/powerpoint/2010/main" val="168354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166843"/>
            <a:ext cx="7010400" cy="4524315"/>
          </a:xfrm>
          <a:prstGeom prst="rect">
            <a:avLst/>
          </a:prstGeom>
          <a:noFill/>
        </p:spPr>
        <p:txBody>
          <a:bodyPr wrap="square" rtlCol="0">
            <a:spAutoFit/>
          </a:bodyPr>
          <a:lstStyle/>
          <a:p>
            <a:r>
              <a:rPr lang="en-US" sz="2400" dirty="0"/>
              <a:t>A respectful workplace is everyone’s responsibility and in everyone’s best interest. Demonstrating respect for your colleagues shows that you value their contributions and perspectives, and helps build positive professional relationships. A respectful workplace also: </a:t>
            </a:r>
          </a:p>
          <a:p>
            <a:r>
              <a:rPr lang="en-US" sz="2400" dirty="0"/>
              <a:t>• Supports employee well-being and high morale </a:t>
            </a:r>
          </a:p>
          <a:p>
            <a:r>
              <a:rPr lang="en-US" sz="2400" dirty="0"/>
              <a:t>• Facilitates a productive work environment </a:t>
            </a:r>
          </a:p>
          <a:p>
            <a:r>
              <a:rPr lang="en-US" sz="2400" dirty="0"/>
              <a:t>• Facilitates constructive communication for solving problems </a:t>
            </a:r>
          </a:p>
          <a:p>
            <a:r>
              <a:rPr lang="en-US" sz="2400" dirty="0"/>
              <a:t>• Lends to fewer misunderstandings </a:t>
            </a:r>
          </a:p>
          <a:p>
            <a:endParaRPr lang="en-US" sz="2400" dirty="0"/>
          </a:p>
        </p:txBody>
      </p:sp>
    </p:spTree>
    <p:extLst>
      <p:ext uri="{BB962C8B-B14F-4D97-AF65-F5344CB8AC3E}">
        <p14:creationId xmlns:p14="http://schemas.microsoft.com/office/powerpoint/2010/main" val="402757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Demonstrating Respect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366838"/>
            <a:ext cx="539115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390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3312</Words>
  <Application>Microsoft Office PowerPoint</Application>
  <PresentationFormat>On-screen Show (4:3)</PresentationFormat>
  <Paragraphs>308</Paragraphs>
  <Slides>53</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A Respectful Workplace</vt:lpstr>
      <vt:lpstr>PowerPoint Presentation</vt:lpstr>
      <vt:lpstr>Demonstrating Respect</vt:lpstr>
      <vt:lpstr>Examples of Disrespectful Behavior</vt:lpstr>
      <vt:lpstr>Examples of Disrespectful Behavior</vt:lpstr>
      <vt:lpstr>Examples of Disrespectful Behavior</vt:lpstr>
      <vt:lpstr>Examples of Disrespectful Behavior</vt:lpstr>
      <vt:lpstr>Examples of Disrespectful Behavior</vt:lpstr>
      <vt:lpstr>Examples of Disrespectful Behavior</vt:lpstr>
      <vt:lpstr>Examples of Disrespectful Behavior</vt:lpstr>
      <vt:lpstr>Examples of Disrespectful Behavior</vt:lpstr>
      <vt:lpstr>Examples of Disrespectful Behavior</vt:lpstr>
      <vt:lpstr>Discrimination</vt:lpstr>
      <vt:lpstr>Stereotyping</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Harassment</vt:lpstr>
      <vt:lpstr>Types of Harassment</vt:lpstr>
      <vt:lpstr>Types of Harassment</vt:lpstr>
      <vt:lpstr>Types of Harassment</vt:lpstr>
      <vt:lpstr>Types of Harassment</vt:lpstr>
      <vt:lpstr>Reporting Harassment</vt:lpstr>
      <vt:lpstr>Reporting Harassment</vt:lpstr>
      <vt:lpstr>Reporting Options</vt:lpstr>
      <vt:lpstr>Reporting Options</vt:lpstr>
      <vt:lpstr>Harassment Quiz</vt:lpstr>
      <vt:lpstr>PowerPoint Presentation</vt:lpstr>
      <vt:lpstr>PowerPoint Presentation</vt:lpstr>
      <vt:lpstr>PowerPoint Presentation</vt:lpstr>
      <vt:lpstr>PowerPoint Presentation</vt:lpstr>
      <vt:lpstr>No Harassment Policy</vt:lpstr>
      <vt:lpstr>No Harassment Policy</vt:lpstr>
      <vt:lpstr>Supervisor Responsibilities</vt:lpstr>
      <vt:lpstr>Receiving Reports from Employees</vt:lpstr>
      <vt:lpstr>Addressing Harassment</vt:lpstr>
      <vt:lpstr>Supervisor Roles Quiz</vt:lpstr>
      <vt:lpstr>PowerPoint Presentation</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Denman</dc:creator>
  <cp:lastModifiedBy>Judit Fehervari</cp:lastModifiedBy>
  <cp:revision>10</cp:revision>
  <dcterms:created xsi:type="dcterms:W3CDTF">2016-07-26T14:37:37Z</dcterms:created>
  <dcterms:modified xsi:type="dcterms:W3CDTF">2018-03-06T16:45:09Z</dcterms:modified>
</cp:coreProperties>
</file>