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1"/>
  </p:notesMasterIdLst>
  <p:handoutMasterIdLst>
    <p:handoutMasterId r:id="rId22"/>
  </p:handoutMasterIdLst>
  <p:sldIdLst>
    <p:sldId id="266" r:id="rId5"/>
    <p:sldId id="341" r:id="rId6"/>
    <p:sldId id="347" r:id="rId7"/>
    <p:sldId id="345" r:id="rId8"/>
    <p:sldId id="342" r:id="rId9"/>
    <p:sldId id="328" r:id="rId10"/>
    <p:sldId id="329" r:id="rId11"/>
    <p:sldId id="330" r:id="rId12"/>
    <p:sldId id="336" r:id="rId13"/>
    <p:sldId id="337" r:id="rId14"/>
    <p:sldId id="335" r:id="rId15"/>
    <p:sldId id="343" r:id="rId16"/>
    <p:sldId id="327" r:id="rId17"/>
    <p:sldId id="339" r:id="rId18"/>
    <p:sldId id="340" r:id="rId19"/>
    <p:sldId id="344" r:id="rId20"/>
  </p:sldIdLst>
  <p:sldSz cx="9906000" cy="6858000" type="A4"/>
  <p:notesSz cx="9296400" cy="7010400"/>
  <p:defaultTextStyle>
    <a:defPPr>
      <a:defRPr lang="en-US"/>
    </a:defPPr>
    <a:lvl1pPr algn="l" rtl="0" fontAlgn="base">
      <a:spcBef>
        <a:spcPct val="0"/>
      </a:spcBef>
      <a:spcAft>
        <a:spcPct val="0"/>
      </a:spcAft>
      <a:defRPr sz="2800" kern="1200">
        <a:solidFill>
          <a:schemeClr val="tx1"/>
        </a:solidFill>
        <a:latin typeface="Times"/>
        <a:ea typeface="+mn-ea"/>
        <a:cs typeface="Arial" pitchFamily="34" charset="0"/>
      </a:defRPr>
    </a:lvl1pPr>
    <a:lvl2pPr marL="457200" algn="l" rtl="0" fontAlgn="base">
      <a:spcBef>
        <a:spcPct val="0"/>
      </a:spcBef>
      <a:spcAft>
        <a:spcPct val="0"/>
      </a:spcAft>
      <a:defRPr sz="2800" kern="1200">
        <a:solidFill>
          <a:schemeClr val="tx1"/>
        </a:solidFill>
        <a:latin typeface="Times"/>
        <a:ea typeface="+mn-ea"/>
        <a:cs typeface="Arial" pitchFamily="34" charset="0"/>
      </a:defRPr>
    </a:lvl2pPr>
    <a:lvl3pPr marL="914400" algn="l" rtl="0" fontAlgn="base">
      <a:spcBef>
        <a:spcPct val="0"/>
      </a:spcBef>
      <a:spcAft>
        <a:spcPct val="0"/>
      </a:spcAft>
      <a:defRPr sz="2800" kern="1200">
        <a:solidFill>
          <a:schemeClr val="tx1"/>
        </a:solidFill>
        <a:latin typeface="Times"/>
        <a:ea typeface="+mn-ea"/>
        <a:cs typeface="Arial" pitchFamily="34" charset="0"/>
      </a:defRPr>
    </a:lvl3pPr>
    <a:lvl4pPr marL="1371600" algn="l" rtl="0" fontAlgn="base">
      <a:spcBef>
        <a:spcPct val="0"/>
      </a:spcBef>
      <a:spcAft>
        <a:spcPct val="0"/>
      </a:spcAft>
      <a:defRPr sz="2800" kern="1200">
        <a:solidFill>
          <a:schemeClr val="tx1"/>
        </a:solidFill>
        <a:latin typeface="Times"/>
        <a:ea typeface="+mn-ea"/>
        <a:cs typeface="Arial" pitchFamily="34" charset="0"/>
      </a:defRPr>
    </a:lvl4pPr>
    <a:lvl5pPr marL="1828800" algn="l" rtl="0" fontAlgn="base">
      <a:spcBef>
        <a:spcPct val="0"/>
      </a:spcBef>
      <a:spcAft>
        <a:spcPct val="0"/>
      </a:spcAft>
      <a:defRPr sz="2800" kern="1200">
        <a:solidFill>
          <a:schemeClr val="tx1"/>
        </a:solidFill>
        <a:latin typeface="Times"/>
        <a:ea typeface="+mn-ea"/>
        <a:cs typeface="Arial" pitchFamily="34" charset="0"/>
      </a:defRPr>
    </a:lvl5pPr>
    <a:lvl6pPr marL="2286000" algn="l" defTabSz="914400" rtl="0" eaLnBrk="1" latinLnBrk="0" hangingPunct="1">
      <a:defRPr sz="2800" kern="1200">
        <a:solidFill>
          <a:schemeClr val="tx1"/>
        </a:solidFill>
        <a:latin typeface="Times"/>
        <a:ea typeface="+mn-ea"/>
        <a:cs typeface="Arial" pitchFamily="34" charset="0"/>
      </a:defRPr>
    </a:lvl6pPr>
    <a:lvl7pPr marL="2743200" algn="l" defTabSz="914400" rtl="0" eaLnBrk="1" latinLnBrk="0" hangingPunct="1">
      <a:defRPr sz="2800" kern="1200">
        <a:solidFill>
          <a:schemeClr val="tx1"/>
        </a:solidFill>
        <a:latin typeface="Times"/>
        <a:ea typeface="+mn-ea"/>
        <a:cs typeface="Arial" pitchFamily="34" charset="0"/>
      </a:defRPr>
    </a:lvl7pPr>
    <a:lvl8pPr marL="3200400" algn="l" defTabSz="914400" rtl="0" eaLnBrk="1" latinLnBrk="0" hangingPunct="1">
      <a:defRPr sz="2800" kern="1200">
        <a:solidFill>
          <a:schemeClr val="tx1"/>
        </a:solidFill>
        <a:latin typeface="Times"/>
        <a:ea typeface="+mn-ea"/>
        <a:cs typeface="Arial" pitchFamily="34" charset="0"/>
      </a:defRPr>
    </a:lvl8pPr>
    <a:lvl9pPr marL="3657600" algn="l" defTabSz="914400" rtl="0" eaLnBrk="1" latinLnBrk="0" hangingPunct="1">
      <a:defRPr sz="2800" kern="1200">
        <a:solidFill>
          <a:schemeClr val="tx1"/>
        </a:solidFill>
        <a:latin typeface="Times"/>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207">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E1"/>
    <a:srgbClr val="E2FFC5"/>
    <a:srgbClr val="006600"/>
    <a:srgbClr val="002A6C"/>
    <a:srgbClr val="E10040"/>
    <a:srgbClr val="1E4ABD"/>
    <a:srgbClr val="DDDDDD"/>
    <a:srgbClr val="CCCCCC"/>
    <a:srgbClr val="6666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2" autoAdjust="0"/>
    <p:restoredTop sz="86443" autoAdjust="0"/>
  </p:normalViewPr>
  <p:slideViewPr>
    <p:cSldViewPr>
      <p:cViewPr varScale="1">
        <p:scale>
          <a:sx n="71" d="100"/>
          <a:sy n="71" d="100"/>
        </p:scale>
        <p:origin x="66" y="678"/>
      </p:cViewPr>
      <p:guideLst>
        <p:guide orient="horz" pos="2160"/>
        <p:guide pos="3120"/>
      </p:guideLst>
    </p:cSldViewPr>
  </p:slideViewPr>
  <p:outlineViewPr>
    <p:cViewPr>
      <p:scale>
        <a:sx n="33" d="100"/>
        <a:sy n="33" d="100"/>
      </p:scale>
      <p:origin x="53"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38" y="-90"/>
      </p:cViewPr>
      <p:guideLst>
        <p:guide orient="horz" pos="2207"/>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4027488" cy="342838"/>
          </a:xfrm>
          <a:prstGeom prst="rect">
            <a:avLst/>
          </a:prstGeom>
          <a:noFill/>
          <a:ln w="9525">
            <a:noFill/>
            <a:miter lim="800000"/>
            <a:headEnd/>
            <a:tailEnd/>
          </a:ln>
          <a:effectLst/>
        </p:spPr>
        <p:txBody>
          <a:bodyPr vert="horz" wrap="square" lIns="90434" tIns="45217" rIns="90434" bIns="45217" numCol="1" anchor="t" anchorCtr="0" compatLnSpc="1">
            <a:prstTxWarp prst="textNoShape">
              <a:avLst/>
            </a:prstTxWarp>
          </a:bodyPr>
          <a:lstStyle>
            <a:lvl1pPr eaLnBrk="0" hangingPunct="0">
              <a:defRPr sz="1200">
                <a:latin typeface="Times" pitchFamily="28" charset="0"/>
                <a:cs typeface="+mn-cs"/>
              </a:defRPr>
            </a:lvl1pPr>
          </a:lstStyle>
          <a:p>
            <a:pPr>
              <a:defRPr/>
            </a:pPr>
            <a:endParaRPr lang="en-US" dirty="0"/>
          </a:p>
        </p:txBody>
      </p:sp>
      <p:sp>
        <p:nvSpPr>
          <p:cNvPr id="124931" name="Rectangle 3"/>
          <p:cNvSpPr>
            <a:spLocks noGrp="1" noChangeArrowheads="1"/>
          </p:cNvSpPr>
          <p:nvPr>
            <p:ph type="dt" sz="quarter" idx="1"/>
          </p:nvPr>
        </p:nvSpPr>
        <p:spPr bwMode="auto">
          <a:xfrm>
            <a:off x="5233989" y="0"/>
            <a:ext cx="4027487" cy="342838"/>
          </a:xfrm>
          <a:prstGeom prst="rect">
            <a:avLst/>
          </a:prstGeom>
          <a:noFill/>
          <a:ln w="9525">
            <a:noFill/>
            <a:miter lim="800000"/>
            <a:headEnd/>
            <a:tailEnd/>
          </a:ln>
          <a:effectLst/>
        </p:spPr>
        <p:txBody>
          <a:bodyPr vert="horz" wrap="square" lIns="90434" tIns="45217" rIns="90434" bIns="45217" numCol="1" anchor="t" anchorCtr="0" compatLnSpc="1">
            <a:prstTxWarp prst="textNoShape">
              <a:avLst/>
            </a:prstTxWarp>
          </a:bodyPr>
          <a:lstStyle>
            <a:lvl1pPr algn="r" eaLnBrk="0" hangingPunct="0">
              <a:defRPr sz="1200">
                <a:latin typeface="Times" pitchFamily="28" charset="0"/>
                <a:cs typeface="+mn-cs"/>
              </a:defRPr>
            </a:lvl1pPr>
          </a:lstStyle>
          <a:p>
            <a:pPr>
              <a:defRPr/>
            </a:pPr>
            <a:endParaRPr lang="en-US" dirty="0"/>
          </a:p>
        </p:txBody>
      </p:sp>
      <p:sp>
        <p:nvSpPr>
          <p:cNvPr id="124932" name="Rectangle 4"/>
          <p:cNvSpPr>
            <a:spLocks noGrp="1" noChangeArrowheads="1"/>
          </p:cNvSpPr>
          <p:nvPr>
            <p:ph type="ftr" sz="quarter" idx="2"/>
          </p:nvPr>
        </p:nvSpPr>
        <p:spPr bwMode="auto">
          <a:xfrm>
            <a:off x="0" y="6648156"/>
            <a:ext cx="4027488" cy="342838"/>
          </a:xfrm>
          <a:prstGeom prst="rect">
            <a:avLst/>
          </a:prstGeom>
          <a:noFill/>
          <a:ln w="9525">
            <a:noFill/>
            <a:miter lim="800000"/>
            <a:headEnd/>
            <a:tailEnd/>
          </a:ln>
          <a:effectLst/>
        </p:spPr>
        <p:txBody>
          <a:bodyPr vert="horz" wrap="square" lIns="90434" tIns="45217" rIns="90434" bIns="45217" numCol="1" anchor="b" anchorCtr="0" compatLnSpc="1">
            <a:prstTxWarp prst="textNoShape">
              <a:avLst/>
            </a:prstTxWarp>
          </a:bodyPr>
          <a:lstStyle>
            <a:lvl1pPr eaLnBrk="0" hangingPunct="0">
              <a:defRPr sz="1200">
                <a:latin typeface="Times" pitchFamily="28" charset="0"/>
                <a:cs typeface="+mn-cs"/>
              </a:defRPr>
            </a:lvl1pPr>
          </a:lstStyle>
          <a:p>
            <a:pPr>
              <a:defRPr/>
            </a:pPr>
            <a:endParaRPr lang="en-US" dirty="0"/>
          </a:p>
        </p:txBody>
      </p:sp>
      <p:sp>
        <p:nvSpPr>
          <p:cNvPr id="124933" name="Rectangle 5"/>
          <p:cNvSpPr>
            <a:spLocks noGrp="1" noChangeArrowheads="1"/>
          </p:cNvSpPr>
          <p:nvPr>
            <p:ph type="sldNum" sz="quarter" idx="3"/>
          </p:nvPr>
        </p:nvSpPr>
        <p:spPr bwMode="auto">
          <a:xfrm>
            <a:off x="5233989" y="6648156"/>
            <a:ext cx="4027487" cy="342838"/>
          </a:xfrm>
          <a:prstGeom prst="rect">
            <a:avLst/>
          </a:prstGeom>
          <a:noFill/>
          <a:ln w="9525">
            <a:noFill/>
            <a:miter lim="800000"/>
            <a:headEnd/>
            <a:tailEnd/>
          </a:ln>
          <a:effectLst/>
        </p:spPr>
        <p:txBody>
          <a:bodyPr vert="horz" wrap="square" lIns="90434" tIns="45217" rIns="90434" bIns="45217" numCol="1" anchor="b" anchorCtr="0" compatLnSpc="1">
            <a:prstTxWarp prst="textNoShape">
              <a:avLst/>
            </a:prstTxWarp>
          </a:bodyPr>
          <a:lstStyle>
            <a:lvl1pPr algn="r" eaLnBrk="0" hangingPunct="0">
              <a:defRPr sz="1200">
                <a:latin typeface="Times" pitchFamily="28" charset="0"/>
                <a:cs typeface="+mn-cs"/>
              </a:defRPr>
            </a:lvl1pPr>
          </a:lstStyle>
          <a:p>
            <a:pPr>
              <a:defRPr/>
            </a:pPr>
            <a:fld id="{B0395428-C0B0-4399-8B67-6563A33362BC}" type="slidenum">
              <a:rPr lang="ar-SA"/>
              <a:pPr>
                <a:defRPr/>
              </a:pPr>
              <a:t>‹#›</a:t>
            </a:fld>
            <a:endParaRPr lang="en-US" dirty="0"/>
          </a:p>
        </p:txBody>
      </p:sp>
    </p:spTree>
    <p:extLst>
      <p:ext uri="{BB962C8B-B14F-4D97-AF65-F5344CB8AC3E}">
        <p14:creationId xmlns:p14="http://schemas.microsoft.com/office/powerpoint/2010/main" val="2769360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027488" cy="342838"/>
          </a:xfrm>
          <a:prstGeom prst="rect">
            <a:avLst/>
          </a:prstGeom>
          <a:noFill/>
          <a:ln w="9525">
            <a:noFill/>
            <a:miter lim="800000"/>
            <a:headEnd/>
            <a:tailEnd/>
          </a:ln>
          <a:effectLst/>
        </p:spPr>
        <p:txBody>
          <a:bodyPr vert="horz" wrap="square" lIns="90434" tIns="45217" rIns="90434" bIns="45217" numCol="1" anchor="t" anchorCtr="0" compatLnSpc="1">
            <a:prstTxWarp prst="textNoShape">
              <a:avLst/>
            </a:prstTxWarp>
          </a:bodyPr>
          <a:lstStyle>
            <a:lvl1pPr eaLnBrk="0" hangingPunct="0">
              <a:defRPr sz="1200">
                <a:latin typeface="Times" pitchFamily="28" charset="0"/>
                <a:cs typeface="+mn-cs"/>
              </a:defRPr>
            </a:lvl1pPr>
          </a:lstStyle>
          <a:p>
            <a:pPr>
              <a:defRPr/>
            </a:pPr>
            <a:endParaRPr lang="en-US" dirty="0"/>
          </a:p>
        </p:txBody>
      </p:sp>
      <p:sp>
        <p:nvSpPr>
          <p:cNvPr id="129027" name="Rectangle 3"/>
          <p:cNvSpPr>
            <a:spLocks noGrp="1" noChangeArrowheads="1"/>
          </p:cNvSpPr>
          <p:nvPr>
            <p:ph type="dt" idx="1"/>
          </p:nvPr>
        </p:nvSpPr>
        <p:spPr bwMode="auto">
          <a:xfrm>
            <a:off x="5233989" y="0"/>
            <a:ext cx="4027487" cy="342838"/>
          </a:xfrm>
          <a:prstGeom prst="rect">
            <a:avLst/>
          </a:prstGeom>
          <a:noFill/>
          <a:ln w="9525">
            <a:noFill/>
            <a:miter lim="800000"/>
            <a:headEnd/>
            <a:tailEnd/>
          </a:ln>
          <a:effectLst/>
        </p:spPr>
        <p:txBody>
          <a:bodyPr vert="horz" wrap="square" lIns="90434" tIns="45217" rIns="90434" bIns="45217" numCol="1" anchor="t" anchorCtr="0" compatLnSpc="1">
            <a:prstTxWarp prst="textNoShape">
              <a:avLst/>
            </a:prstTxWarp>
          </a:bodyPr>
          <a:lstStyle>
            <a:lvl1pPr algn="r" eaLnBrk="0" hangingPunct="0">
              <a:defRPr sz="1200">
                <a:latin typeface="Times" pitchFamily="28" charset="0"/>
                <a:cs typeface="+mn-cs"/>
              </a:defRPr>
            </a:lvl1pPr>
          </a:lstStyle>
          <a:p>
            <a:pPr>
              <a:defRPr/>
            </a:pPr>
            <a:endParaRPr lang="en-US" dirty="0"/>
          </a:p>
        </p:txBody>
      </p:sp>
      <p:sp>
        <p:nvSpPr>
          <p:cNvPr id="6148" name="Rectangle 4"/>
          <p:cNvSpPr>
            <a:spLocks noGrp="1" noRot="1" noChangeAspect="1" noChangeArrowheads="1" noTextEdit="1"/>
          </p:cNvSpPr>
          <p:nvPr>
            <p:ph type="sldImg" idx="2"/>
          </p:nvPr>
        </p:nvSpPr>
        <p:spPr bwMode="auto">
          <a:xfrm>
            <a:off x="2730500" y="515938"/>
            <a:ext cx="3803650" cy="2635250"/>
          </a:xfrm>
          <a:prstGeom prst="rect">
            <a:avLst/>
          </a:prstGeom>
          <a:noFill/>
          <a:ln w="9525">
            <a:solidFill>
              <a:srgbClr val="000000"/>
            </a:solidFill>
            <a:miter lim="800000"/>
            <a:headEnd/>
            <a:tailEnd/>
          </a:ln>
        </p:spPr>
      </p:sp>
      <p:sp>
        <p:nvSpPr>
          <p:cNvPr id="129029" name="Rectangle 5"/>
          <p:cNvSpPr>
            <a:spLocks noGrp="1" noChangeArrowheads="1"/>
          </p:cNvSpPr>
          <p:nvPr>
            <p:ph type="body" sz="quarter" idx="3"/>
          </p:nvPr>
        </p:nvSpPr>
        <p:spPr bwMode="auto">
          <a:xfrm>
            <a:off x="1208089" y="3323270"/>
            <a:ext cx="6846887" cy="3151849"/>
          </a:xfrm>
          <a:prstGeom prst="rect">
            <a:avLst/>
          </a:prstGeom>
          <a:noFill/>
          <a:ln w="9525">
            <a:noFill/>
            <a:miter lim="800000"/>
            <a:headEnd/>
            <a:tailEnd/>
          </a:ln>
          <a:effectLst/>
        </p:spPr>
        <p:txBody>
          <a:bodyPr vert="horz" wrap="square" lIns="90434" tIns="45217" rIns="90434" bIns="45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p:cNvSpPr>
            <a:spLocks noGrp="1" noChangeArrowheads="1"/>
          </p:cNvSpPr>
          <p:nvPr>
            <p:ph type="ftr" sz="quarter" idx="4"/>
          </p:nvPr>
        </p:nvSpPr>
        <p:spPr bwMode="auto">
          <a:xfrm>
            <a:off x="0" y="6648156"/>
            <a:ext cx="4027488" cy="342838"/>
          </a:xfrm>
          <a:prstGeom prst="rect">
            <a:avLst/>
          </a:prstGeom>
          <a:noFill/>
          <a:ln w="9525">
            <a:noFill/>
            <a:miter lim="800000"/>
            <a:headEnd/>
            <a:tailEnd/>
          </a:ln>
          <a:effectLst/>
        </p:spPr>
        <p:txBody>
          <a:bodyPr vert="horz" wrap="square" lIns="90434" tIns="45217" rIns="90434" bIns="45217" numCol="1" anchor="b" anchorCtr="0" compatLnSpc="1">
            <a:prstTxWarp prst="textNoShape">
              <a:avLst/>
            </a:prstTxWarp>
          </a:bodyPr>
          <a:lstStyle>
            <a:lvl1pPr eaLnBrk="0" hangingPunct="0">
              <a:defRPr sz="1200">
                <a:latin typeface="Times" pitchFamily="28" charset="0"/>
                <a:cs typeface="+mn-cs"/>
              </a:defRPr>
            </a:lvl1pPr>
          </a:lstStyle>
          <a:p>
            <a:pPr>
              <a:defRPr/>
            </a:pPr>
            <a:endParaRPr lang="en-US" dirty="0"/>
          </a:p>
        </p:txBody>
      </p:sp>
      <p:sp>
        <p:nvSpPr>
          <p:cNvPr id="129031" name="Rectangle 7"/>
          <p:cNvSpPr>
            <a:spLocks noGrp="1" noChangeArrowheads="1"/>
          </p:cNvSpPr>
          <p:nvPr>
            <p:ph type="sldNum" sz="quarter" idx="5"/>
          </p:nvPr>
        </p:nvSpPr>
        <p:spPr bwMode="auto">
          <a:xfrm>
            <a:off x="5233989" y="6648156"/>
            <a:ext cx="4027487" cy="342838"/>
          </a:xfrm>
          <a:prstGeom prst="rect">
            <a:avLst/>
          </a:prstGeom>
          <a:noFill/>
          <a:ln w="9525">
            <a:noFill/>
            <a:miter lim="800000"/>
            <a:headEnd/>
            <a:tailEnd/>
          </a:ln>
          <a:effectLst/>
        </p:spPr>
        <p:txBody>
          <a:bodyPr vert="horz" wrap="square" lIns="90434" tIns="45217" rIns="90434" bIns="45217" numCol="1" anchor="b" anchorCtr="0" compatLnSpc="1">
            <a:prstTxWarp prst="textNoShape">
              <a:avLst/>
            </a:prstTxWarp>
          </a:bodyPr>
          <a:lstStyle>
            <a:lvl1pPr algn="r" eaLnBrk="0" hangingPunct="0">
              <a:defRPr sz="1200">
                <a:latin typeface="Times" pitchFamily="28" charset="0"/>
                <a:cs typeface="+mn-cs"/>
              </a:defRPr>
            </a:lvl1pPr>
          </a:lstStyle>
          <a:p>
            <a:pPr>
              <a:defRPr/>
            </a:pPr>
            <a:fld id="{75A34386-A11E-4FA1-97D3-B2D813DAB681}" type="slidenum">
              <a:rPr lang="ar-SA"/>
              <a:pPr>
                <a:defRPr/>
              </a:pPr>
              <a:t>‹#›</a:t>
            </a:fld>
            <a:endParaRPr lang="en-US" dirty="0"/>
          </a:p>
        </p:txBody>
      </p:sp>
    </p:spTree>
    <p:extLst>
      <p:ext uri="{BB962C8B-B14F-4D97-AF65-F5344CB8AC3E}">
        <p14:creationId xmlns:p14="http://schemas.microsoft.com/office/powerpoint/2010/main" val="3848068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2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2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2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2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1248308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10</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334308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11</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2585531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12</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4068515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13</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295594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14</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4097083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15</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1324911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16</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4706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2</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2670984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3</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39462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4</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357677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5</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379914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6</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216506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7</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93220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8</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387503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p>
            <a:pPr>
              <a:defRPr/>
            </a:pPr>
            <a:fld id="{2765D1B6-2C04-4F5B-A919-7E67FA476530}" type="slidenum">
              <a:rPr lang="ar-SA" smtClean="0">
                <a:latin typeface="Times"/>
              </a:rPr>
              <a:pPr>
                <a:defRPr/>
              </a:pPr>
              <a:t>9</a:t>
            </a:fld>
            <a:endParaRPr lang="en-US" dirty="0">
              <a:latin typeface="Times"/>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dirty="0">
              <a:latin typeface="Times"/>
            </a:endParaRPr>
          </a:p>
        </p:txBody>
      </p:sp>
    </p:spTree>
    <p:extLst>
      <p:ext uri="{BB962C8B-B14F-4D97-AF65-F5344CB8AC3E}">
        <p14:creationId xmlns:p14="http://schemas.microsoft.com/office/powerpoint/2010/main" val="1877332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
          <p:cNvSpPr>
            <a:spLocks noChangeArrowheads="1"/>
          </p:cNvSpPr>
          <p:nvPr/>
        </p:nvSpPr>
        <p:spPr bwMode="auto">
          <a:xfrm>
            <a:off x="165100" y="1724760"/>
            <a:ext cx="9740900" cy="5105400"/>
          </a:xfrm>
          <a:prstGeom prst="rect">
            <a:avLst/>
          </a:prstGeom>
          <a:solidFill>
            <a:srgbClr val="F0FFE1"/>
          </a:solidFill>
          <a:ln w="9525">
            <a:noFill/>
            <a:miter lim="800000"/>
            <a:headEnd/>
            <a:tailEnd/>
          </a:ln>
          <a:effectLst/>
        </p:spPr>
        <p:txBody>
          <a:bodyPr wrap="none" anchor="ctr"/>
          <a:lstStyle/>
          <a:p>
            <a:pPr eaLnBrk="0" hangingPunct="0">
              <a:defRPr/>
            </a:pPr>
            <a:endParaRPr lang="en-US" dirty="0">
              <a:latin typeface="Times" pitchFamily="28" charset="0"/>
              <a:cs typeface="+mn-cs"/>
            </a:endParaRPr>
          </a:p>
        </p:txBody>
      </p:sp>
      <p:sp>
        <p:nvSpPr>
          <p:cNvPr id="5" name="Rectangle 8"/>
          <p:cNvSpPr>
            <a:spLocks noChangeArrowheads="1"/>
          </p:cNvSpPr>
          <p:nvPr/>
        </p:nvSpPr>
        <p:spPr bwMode="auto">
          <a:xfrm>
            <a:off x="0" y="1752600"/>
            <a:ext cx="9906000" cy="152400"/>
          </a:xfrm>
          <a:prstGeom prst="rect">
            <a:avLst/>
          </a:prstGeom>
          <a:solidFill>
            <a:srgbClr val="006600"/>
          </a:solidFill>
          <a:ln w="9525">
            <a:noFill/>
            <a:miter lim="800000"/>
            <a:headEnd/>
            <a:tailEnd/>
          </a:ln>
          <a:effectLst/>
        </p:spPr>
        <p:txBody>
          <a:bodyPr wrap="none" anchor="ctr"/>
          <a:lstStyle/>
          <a:p>
            <a:pPr eaLnBrk="0" hangingPunct="0">
              <a:defRPr/>
            </a:pPr>
            <a:endParaRPr lang="en-US" dirty="0">
              <a:latin typeface="Times" pitchFamily="28" charset="0"/>
              <a:cs typeface="+mn-cs"/>
            </a:endParaRPr>
          </a:p>
        </p:txBody>
      </p:sp>
      <p:sp>
        <p:nvSpPr>
          <p:cNvPr id="6" name="Rectangle 9"/>
          <p:cNvSpPr>
            <a:spLocks noChangeArrowheads="1"/>
          </p:cNvSpPr>
          <p:nvPr/>
        </p:nvSpPr>
        <p:spPr bwMode="auto">
          <a:xfrm>
            <a:off x="0" y="1905000"/>
            <a:ext cx="165100" cy="4953000"/>
          </a:xfrm>
          <a:prstGeom prst="rect">
            <a:avLst/>
          </a:prstGeom>
          <a:solidFill>
            <a:srgbClr val="92D050"/>
          </a:solidFill>
          <a:ln w="9525">
            <a:noFill/>
            <a:miter lim="800000"/>
            <a:headEnd/>
            <a:tailEnd/>
          </a:ln>
          <a:effectLst/>
        </p:spPr>
        <p:txBody>
          <a:bodyPr wrap="none" anchor="ctr"/>
          <a:lstStyle/>
          <a:p>
            <a:pPr eaLnBrk="0" hangingPunct="0">
              <a:defRPr/>
            </a:pPr>
            <a:endParaRPr lang="en-US" dirty="0">
              <a:latin typeface="Times" pitchFamily="28" charset="0"/>
              <a:cs typeface="+mn-cs"/>
            </a:endParaRPr>
          </a:p>
        </p:txBody>
      </p:sp>
      <p:sp>
        <p:nvSpPr>
          <p:cNvPr id="5122" name="Rectangle 2"/>
          <p:cNvSpPr>
            <a:spLocks noGrp="1" noChangeArrowheads="1"/>
          </p:cNvSpPr>
          <p:nvPr>
            <p:ph type="ctrTitle"/>
          </p:nvPr>
        </p:nvSpPr>
        <p:spPr>
          <a:xfrm>
            <a:off x="742950" y="3429000"/>
            <a:ext cx="8420100" cy="1143000"/>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485900" y="4114800"/>
            <a:ext cx="6934200" cy="1752600"/>
          </a:xfrm>
        </p:spPr>
        <p:txBody>
          <a:bodyPr/>
          <a:lstStyle>
            <a:lvl1pPr marL="0" indent="0" algn="ctr">
              <a:buFontTx/>
              <a:buNone/>
              <a:defRPr/>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dirty="0"/>
          </a:p>
        </p:txBody>
      </p:sp>
      <p:sp>
        <p:nvSpPr>
          <p:cNvPr id="9" name="Rectangle 5"/>
          <p:cNvSpPr>
            <a:spLocks noGrp="1" noChangeArrowheads="1"/>
          </p:cNvSpPr>
          <p:nvPr>
            <p:ph type="ftr" sz="quarter" idx="11"/>
          </p:nvPr>
        </p:nvSpPr>
        <p:spPr/>
        <p:txBody>
          <a:bodyPr/>
          <a:lstStyle>
            <a:lvl1pPr>
              <a:defRPr/>
            </a:lvl1pPr>
          </a:lstStyle>
          <a:p>
            <a:pPr>
              <a:defRPr/>
            </a:pPr>
            <a:endParaRPr lang="en-US" dirty="0"/>
          </a:p>
        </p:txBody>
      </p:sp>
      <p:sp>
        <p:nvSpPr>
          <p:cNvPr id="10" name="Rectangle 6"/>
          <p:cNvSpPr>
            <a:spLocks noGrp="1" noChangeArrowheads="1"/>
          </p:cNvSpPr>
          <p:nvPr>
            <p:ph type="sldNum" sz="quarter" idx="12"/>
          </p:nvPr>
        </p:nvSpPr>
        <p:spPr/>
        <p:txBody>
          <a:bodyPr/>
          <a:lstStyle>
            <a:lvl1pPr>
              <a:defRPr/>
            </a:lvl1pPr>
          </a:lstStyle>
          <a:p>
            <a:pPr>
              <a:defRPr/>
            </a:pPr>
            <a:fld id="{0473B998-88B7-42DA-A1BF-A1560F4156C2}" type="slidenum">
              <a:rPr lang="ar-SA"/>
              <a:pPr>
                <a:defRPr/>
              </a:pPr>
              <a:t>‹#›</a:t>
            </a:fld>
            <a:r>
              <a:rPr lang="en-US" dirty="0"/>
              <a:t>a</a:t>
            </a:r>
          </a:p>
        </p:txBody>
      </p:sp>
      <p:pic>
        <p:nvPicPr>
          <p:cNvPr id="1026" name="Picture 2" descr="C:\Users\jstavropoulos\Documents\Brand\USAID\USAID French WEB_USE\HT_French_RGB_Full_Lo.bmp"/>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44" y="262264"/>
            <a:ext cx="5835756" cy="14249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stavropoulos\Documents\Brand\AVANSEwithDescripto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1784" y="76200"/>
            <a:ext cx="2881312" cy="1611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AEFECF4-DFBD-4C52-86CB-E03D854648FF}" type="slidenum">
              <a:rPr lang="ar-SA"/>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1447800"/>
            <a:ext cx="2105025" cy="464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42950" y="1447800"/>
            <a:ext cx="6162675"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051FE47-25DC-410C-B49B-B89BE9172D24}" type="slidenum">
              <a:rPr lang="ar-SA"/>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F8240E-5839-4622-B597-0AD2965AC884}" type="slidenum">
              <a:rPr lang="ar-SA"/>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8EB3503-9C04-4E1E-B0A4-F532936711B0}" type="slidenum">
              <a:rPr lang="ar-SA"/>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42950" y="2209800"/>
            <a:ext cx="413385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2209800"/>
            <a:ext cx="413385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9E42B34-5274-4B93-950C-DF9F70F79E4A}" type="slidenum">
              <a:rPr lang="ar-SA"/>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61139AA2-D6DC-424E-A19C-F2C37C0100D3}" type="slidenum">
              <a:rPr lang="ar-SA"/>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B4D82E0A-75C7-4A3C-8F31-07FB36737416}" type="slidenum">
              <a:rPr lang="ar-SA"/>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BBF50E1-D1DF-4869-9210-B0A74374CE26}" type="slidenum">
              <a:rPr lang="ar-SA"/>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EB4F1D81-9131-40AF-8DD1-D49B14F2E088}" type="slidenum">
              <a:rPr lang="ar-SA"/>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A901649-7C9E-4172-AA95-941480A83804}" type="slidenum">
              <a:rPr lang="ar-SA"/>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1447800"/>
            <a:ext cx="84201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2209800"/>
            <a:ext cx="84201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mn-lt"/>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a:latin typeface="+mn-lt"/>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mn-lt"/>
                <a:cs typeface="Arial" charset="0"/>
              </a:defRPr>
            </a:lvl1pPr>
          </a:lstStyle>
          <a:p>
            <a:pPr>
              <a:defRPr/>
            </a:pPr>
            <a:fld id="{CA607B73-2004-4555-9BC4-591D334382F8}" type="slidenum">
              <a:rPr lang="ar-SA"/>
              <a:pPr>
                <a:defRPr/>
              </a:pPr>
              <a:t>‹#›</a:t>
            </a:fld>
            <a:endParaRPr lang="en-US" dirty="0"/>
          </a:p>
        </p:txBody>
      </p:sp>
      <p:sp>
        <p:nvSpPr>
          <p:cNvPr id="1034" name="Rectangle 10"/>
          <p:cNvSpPr>
            <a:spLocks noChangeArrowheads="1"/>
          </p:cNvSpPr>
          <p:nvPr/>
        </p:nvSpPr>
        <p:spPr bwMode="auto">
          <a:xfrm>
            <a:off x="0" y="0"/>
            <a:ext cx="9906000" cy="1219200"/>
          </a:xfrm>
          <a:prstGeom prst="rect">
            <a:avLst/>
          </a:prstGeom>
          <a:solidFill>
            <a:srgbClr val="006600"/>
          </a:solidFill>
          <a:ln w="9525">
            <a:noFill/>
            <a:miter lim="800000"/>
            <a:headEnd/>
            <a:tailEnd/>
          </a:ln>
          <a:effectLst/>
        </p:spPr>
        <p:txBody>
          <a:bodyPr wrap="none" anchor="ctr"/>
          <a:lstStyle/>
          <a:p>
            <a:pPr eaLnBrk="0" hangingPunct="0">
              <a:defRPr/>
            </a:pPr>
            <a:endParaRPr lang="en-US" dirty="0">
              <a:latin typeface="Times" pitchFamily="28" charset="0"/>
              <a:cs typeface="+mn-cs"/>
            </a:endParaRPr>
          </a:p>
        </p:txBody>
      </p:sp>
      <p:sp>
        <p:nvSpPr>
          <p:cNvPr id="1035" name="Rectangle 11"/>
          <p:cNvSpPr>
            <a:spLocks noChangeArrowheads="1"/>
          </p:cNvSpPr>
          <p:nvPr/>
        </p:nvSpPr>
        <p:spPr bwMode="auto">
          <a:xfrm>
            <a:off x="0" y="1219200"/>
            <a:ext cx="165100" cy="5638800"/>
          </a:xfrm>
          <a:prstGeom prst="rect">
            <a:avLst/>
          </a:prstGeom>
          <a:solidFill>
            <a:srgbClr val="92D050"/>
          </a:solidFill>
          <a:ln w="9525">
            <a:noFill/>
            <a:miter lim="800000"/>
            <a:headEnd/>
            <a:tailEnd/>
          </a:ln>
          <a:effectLst/>
        </p:spPr>
        <p:txBody>
          <a:bodyPr wrap="none" anchor="ctr"/>
          <a:lstStyle/>
          <a:p>
            <a:pPr algn="ctr" eaLnBrk="0" hangingPunct="0">
              <a:defRPr/>
            </a:pPr>
            <a:endParaRPr lang="en-US" dirty="0">
              <a:solidFill>
                <a:srgbClr val="002A6C"/>
              </a:solidFill>
              <a:latin typeface="Times" pitchFamily="28" charset="0"/>
              <a:cs typeface="+mn-cs"/>
            </a:endParaRPr>
          </a:p>
        </p:txBody>
      </p:sp>
      <p:pic>
        <p:nvPicPr>
          <p:cNvPr id="2051" name="Picture 3" descr="C:\Users\jstavropoulos\Documents\Brand\LOGOS Colors\LOGO FINAL WHite.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43800" y="140258"/>
            <a:ext cx="2133600" cy="89683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45"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429000"/>
            <a:ext cx="8191500" cy="762000"/>
          </a:xfrm>
        </p:spPr>
        <p:txBody>
          <a:bodyPr/>
          <a:lstStyle/>
          <a:p>
            <a:r>
              <a:rPr lang="fr-FR" dirty="0"/>
              <a:t>Formation Relative au Harcèlement Sexuel</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Comment Prévenir le Harcèlement Sexuel ?</a:t>
            </a:r>
            <a:endParaRPr lang="en-US" sz="2400" dirty="0"/>
          </a:p>
        </p:txBody>
      </p:sp>
      <p:sp>
        <p:nvSpPr>
          <p:cNvPr id="3" name="Subtitle 2"/>
          <p:cNvSpPr>
            <a:spLocks noGrp="1"/>
          </p:cNvSpPr>
          <p:nvPr>
            <p:ph type="subTitle" idx="1"/>
          </p:nvPr>
        </p:nvSpPr>
        <p:spPr>
          <a:xfrm>
            <a:off x="762000" y="2743200"/>
            <a:ext cx="8458200" cy="3124200"/>
          </a:xfrm>
        </p:spPr>
        <p:txBody>
          <a:bodyPr/>
          <a:lstStyle/>
          <a:p>
            <a:pPr algn="just"/>
            <a:r>
              <a:rPr lang="fr-FR" dirty="0"/>
              <a:t>Les employés devraient </a:t>
            </a:r>
            <a:r>
              <a:rPr lang="en-US" dirty="0"/>
              <a:t>:</a:t>
            </a:r>
          </a:p>
          <a:p>
            <a:pPr marL="342900" indent="-342900" algn="just">
              <a:buFont typeface="Arial" pitchFamily="34" charset="0"/>
              <a:buChar char="•"/>
            </a:pPr>
            <a:r>
              <a:rPr lang="fr-FR" dirty="0"/>
              <a:t>Éviter tout comportement qui pourrait être interprété comme un possible harcèlement sexuel</a:t>
            </a:r>
            <a:r>
              <a:rPr lang="en-US" dirty="0"/>
              <a:t>.</a:t>
            </a:r>
          </a:p>
          <a:p>
            <a:pPr marL="342900" indent="-342900" algn="just">
              <a:buFont typeface="Arial" pitchFamily="34" charset="0"/>
              <a:buChar char="•"/>
            </a:pPr>
            <a:r>
              <a:rPr lang="fr-FR" dirty="0"/>
              <a:t>Évitez les blagues, les commentaires et les courriels électroniques à caractère sexuel</a:t>
            </a:r>
            <a:r>
              <a:rPr lang="en-US" dirty="0"/>
              <a:t>.</a:t>
            </a:r>
          </a:p>
          <a:p>
            <a:pPr marL="342900" indent="-342900" algn="just">
              <a:buFont typeface="Arial" pitchFamily="34" charset="0"/>
              <a:buChar char="•"/>
            </a:pPr>
            <a:r>
              <a:rPr lang="fr-FR" dirty="0"/>
              <a:t>Respectez l'indication d'une personne que votre conduite ou votre attention n'est pas la bienvenue</a:t>
            </a:r>
            <a:r>
              <a:rPr lang="en-US" dirty="0"/>
              <a:t>.</a:t>
            </a:r>
          </a:p>
        </p:txBody>
      </p:sp>
    </p:spTree>
    <p:extLst>
      <p:ext uri="{BB962C8B-B14F-4D97-AF65-F5344CB8AC3E}">
        <p14:creationId xmlns:p14="http://schemas.microsoft.com/office/powerpoint/2010/main" val="241420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Comment Prévenir le Harcèlement Sexuel ?</a:t>
            </a:r>
            <a:endParaRPr lang="en-US" sz="2400" dirty="0"/>
          </a:p>
        </p:txBody>
      </p:sp>
      <p:sp>
        <p:nvSpPr>
          <p:cNvPr id="3" name="Subtitle 2"/>
          <p:cNvSpPr>
            <a:spLocks noGrp="1"/>
          </p:cNvSpPr>
          <p:nvPr>
            <p:ph type="subTitle" idx="1"/>
          </p:nvPr>
        </p:nvSpPr>
        <p:spPr>
          <a:xfrm>
            <a:off x="762000" y="2743200"/>
            <a:ext cx="8458200" cy="3124200"/>
          </a:xfrm>
        </p:spPr>
        <p:txBody>
          <a:bodyPr/>
          <a:lstStyle/>
          <a:p>
            <a:pPr marL="342900" indent="-342900" algn="just">
              <a:buFont typeface="Arial" pitchFamily="34" charset="0"/>
              <a:buChar char="•"/>
            </a:pPr>
            <a:r>
              <a:rPr lang="fr-FR" dirty="0"/>
              <a:t>Ne touchez aucune personne sans leur permission</a:t>
            </a:r>
            <a:r>
              <a:rPr lang="en-US" dirty="0"/>
              <a:t>.</a:t>
            </a:r>
          </a:p>
          <a:p>
            <a:pPr marL="342900" indent="-342900" algn="just">
              <a:buFont typeface="Arial" pitchFamily="34" charset="0"/>
              <a:buChar char="•"/>
            </a:pPr>
            <a:r>
              <a:rPr lang="fr-FR" dirty="0"/>
              <a:t>Informez clairement les personnes qui adoptent un comportement sexuel inapproprié que vous trouvez cela inacceptable</a:t>
            </a:r>
            <a:r>
              <a:rPr lang="en-US" dirty="0"/>
              <a:t>.</a:t>
            </a:r>
          </a:p>
          <a:p>
            <a:pPr marL="342900" indent="-342900" algn="just">
              <a:buFont typeface="Arial" pitchFamily="34" charset="0"/>
              <a:buChar char="•"/>
            </a:pPr>
            <a:r>
              <a:rPr lang="fr-FR" dirty="0"/>
              <a:t>Cherchez de l'aide rapidement si vous êtes la cible ou si vous observez des comportements graves ou répétés qui, selon vous, peuvent être qualifiés de harcèlement sexuel</a:t>
            </a:r>
            <a:r>
              <a:rPr lang="en-US" dirty="0"/>
              <a:t>.</a:t>
            </a:r>
          </a:p>
        </p:txBody>
      </p:sp>
    </p:spTree>
    <p:extLst>
      <p:ext uri="{BB962C8B-B14F-4D97-AF65-F5344CB8AC3E}">
        <p14:creationId xmlns:p14="http://schemas.microsoft.com/office/powerpoint/2010/main" val="340142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Ce qu'une Victime de Harcèlement Sexuel Devrait Faire</a:t>
            </a:r>
            <a:endParaRPr lang="en-US" sz="2400" dirty="0"/>
          </a:p>
        </p:txBody>
      </p:sp>
      <p:sp>
        <p:nvSpPr>
          <p:cNvPr id="3" name="Subtitle 2"/>
          <p:cNvSpPr>
            <a:spLocks noGrp="1"/>
          </p:cNvSpPr>
          <p:nvPr>
            <p:ph type="subTitle" idx="1"/>
          </p:nvPr>
        </p:nvSpPr>
        <p:spPr>
          <a:xfrm>
            <a:off x="762000" y="2743200"/>
            <a:ext cx="8458200" cy="3124200"/>
          </a:xfrm>
        </p:spPr>
        <p:txBody>
          <a:bodyPr/>
          <a:lstStyle/>
          <a:p>
            <a:pPr algn="just"/>
            <a:r>
              <a:rPr lang="fr-FR" dirty="0"/>
              <a:t>• Une victime de harcèlement devrait clairement communiquer au harceleur que sa conduite n'est pas 	la bienvenue.</a:t>
            </a:r>
            <a:endParaRPr lang="en-US" dirty="0"/>
          </a:p>
          <a:p>
            <a:pPr algn="l"/>
            <a:r>
              <a:rPr lang="fr-FR" dirty="0"/>
              <a:t>• Communiquer avec leur superviseur, gestionnaire, chef de groupe / chef d'équipe ou agent d'éthique et de conformité.</a:t>
            </a:r>
            <a:endParaRPr lang="en-US" dirty="0"/>
          </a:p>
          <a:p>
            <a:pPr algn="l"/>
            <a:r>
              <a:rPr lang="fr-FR" dirty="0"/>
              <a:t>• Appeler la Ligne Rouge d‘Éthique de </a:t>
            </a:r>
            <a:r>
              <a:rPr lang="fr-FR" dirty="0" err="1"/>
              <a:t>DAI</a:t>
            </a:r>
            <a:r>
              <a:rPr lang="fr-FR" dirty="0"/>
              <a:t> au + 1-503-597-4328,</a:t>
            </a:r>
            <a:endParaRPr lang="en-US" dirty="0"/>
          </a:p>
          <a:p>
            <a:pPr algn="l"/>
            <a:r>
              <a:rPr lang="fr-FR" dirty="0"/>
              <a:t>• Écrire à l’adresse Ethics@dai.com ou visiter la page web www.dai.ethicspoint.com</a:t>
            </a:r>
            <a:endParaRPr lang="en-US" dirty="0"/>
          </a:p>
        </p:txBody>
      </p:sp>
    </p:spTree>
    <p:extLst>
      <p:ext uri="{BB962C8B-B14F-4D97-AF65-F5344CB8AC3E}">
        <p14:creationId xmlns:p14="http://schemas.microsoft.com/office/powerpoint/2010/main" val="125709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Ce que les Superviseurs Devraient Faire</a:t>
            </a:r>
            <a:endParaRPr lang="en-US" sz="2400" dirty="0"/>
          </a:p>
        </p:txBody>
      </p:sp>
      <p:sp>
        <p:nvSpPr>
          <p:cNvPr id="3" name="Subtitle 2"/>
          <p:cNvSpPr>
            <a:spLocks noGrp="1"/>
          </p:cNvSpPr>
          <p:nvPr>
            <p:ph type="subTitle" idx="1"/>
          </p:nvPr>
        </p:nvSpPr>
        <p:spPr>
          <a:xfrm>
            <a:off x="762000" y="2590800"/>
            <a:ext cx="8458200" cy="4038600"/>
          </a:xfrm>
        </p:spPr>
        <p:txBody>
          <a:bodyPr/>
          <a:lstStyle/>
          <a:p>
            <a:pPr marL="342900" indent="-342900" algn="just">
              <a:buFont typeface="Arial" pitchFamily="34" charset="0"/>
              <a:buChar char="•"/>
            </a:pPr>
            <a:r>
              <a:rPr lang="fr-FR" dirty="0"/>
              <a:t>Surveiller le comportement au travail, imposer le respect</a:t>
            </a:r>
            <a:r>
              <a:rPr lang="en-US" dirty="0"/>
              <a:t>.</a:t>
            </a:r>
          </a:p>
          <a:p>
            <a:pPr marL="342900" indent="-342900" algn="just">
              <a:buFont typeface="Arial" pitchFamily="34" charset="0"/>
              <a:buChar char="•"/>
            </a:pPr>
            <a:r>
              <a:rPr lang="fr-FR" dirty="0"/>
              <a:t>Traiter toutes les plaintes sérieusement et confidentiellement</a:t>
            </a:r>
            <a:r>
              <a:rPr lang="en-US" dirty="0"/>
              <a:t>. </a:t>
            </a:r>
          </a:p>
          <a:p>
            <a:pPr marL="342900" indent="-342900" algn="just">
              <a:buFont typeface="Arial" pitchFamily="34" charset="0"/>
              <a:buChar char="•"/>
            </a:pPr>
            <a:r>
              <a:rPr lang="fr-FR" dirty="0"/>
              <a:t>N'ignorez aucune allégation</a:t>
            </a:r>
            <a:r>
              <a:rPr lang="en-US" dirty="0"/>
              <a:t>.</a:t>
            </a:r>
          </a:p>
          <a:p>
            <a:pPr marL="342900" indent="-342900" algn="just">
              <a:buFont typeface="Arial" pitchFamily="34" charset="0"/>
              <a:buChar char="•"/>
            </a:pPr>
            <a:r>
              <a:rPr lang="fr-FR" dirty="0"/>
              <a:t>Signalez les allégations aux Ressources Humaines</a:t>
            </a:r>
            <a:r>
              <a:rPr lang="en-US" dirty="0"/>
              <a:t>. </a:t>
            </a:r>
          </a:p>
          <a:p>
            <a:pPr marL="342900" indent="-342900" algn="just">
              <a:buFont typeface="Arial" pitchFamily="34" charset="0"/>
              <a:buChar char="•"/>
            </a:pPr>
            <a:endParaRPr lang="en-US" dirty="0"/>
          </a:p>
        </p:txBody>
      </p:sp>
    </p:spTree>
    <p:extLst>
      <p:ext uri="{BB962C8B-B14F-4D97-AF65-F5344CB8AC3E}">
        <p14:creationId xmlns:p14="http://schemas.microsoft.com/office/powerpoint/2010/main" val="206361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000" dirty="0"/>
              <a:t>Enquête sur le Harcèlement Sexuel - Ressources Humaines</a:t>
            </a:r>
            <a:endParaRPr lang="en-US" sz="2000" dirty="0"/>
          </a:p>
        </p:txBody>
      </p:sp>
      <p:sp>
        <p:nvSpPr>
          <p:cNvPr id="3" name="Subtitle 2"/>
          <p:cNvSpPr>
            <a:spLocks noGrp="1"/>
          </p:cNvSpPr>
          <p:nvPr>
            <p:ph type="subTitle" idx="1"/>
          </p:nvPr>
        </p:nvSpPr>
        <p:spPr>
          <a:xfrm>
            <a:off x="762000" y="2590800"/>
            <a:ext cx="8458200" cy="4038600"/>
          </a:xfrm>
        </p:spPr>
        <p:txBody>
          <a:bodyPr/>
          <a:lstStyle/>
          <a:p>
            <a:pPr marL="342900" indent="-342900" algn="just">
              <a:buFont typeface="Arial" pitchFamily="34" charset="0"/>
              <a:buChar char="•"/>
            </a:pPr>
            <a:r>
              <a:rPr lang="fr-FR" dirty="0"/>
              <a:t>Toutes les plaintes feront l'objet d'une enquête rapide, aussi impartiale et confidentielle que possible</a:t>
            </a:r>
            <a:r>
              <a:rPr lang="en-US" dirty="0"/>
              <a:t>.</a:t>
            </a:r>
          </a:p>
          <a:p>
            <a:pPr marL="342900" indent="-342900" algn="just">
              <a:buFont typeface="Arial" pitchFamily="34" charset="0"/>
              <a:buChar char="•"/>
            </a:pPr>
            <a:r>
              <a:rPr lang="fr-FR" dirty="0"/>
              <a:t>Les employés sont tenus de coopérer à toute enquête</a:t>
            </a:r>
            <a:r>
              <a:rPr lang="en-US" dirty="0"/>
              <a:t>.</a:t>
            </a:r>
          </a:p>
          <a:p>
            <a:pPr marL="342900" indent="-342900" algn="just">
              <a:buFont typeface="Arial" pitchFamily="34" charset="0"/>
              <a:buChar char="•"/>
            </a:pPr>
            <a:r>
              <a:rPr lang="fr-FR" dirty="0"/>
              <a:t>Une résolution rapide de chaque plainte devrait être atteinte et communiquée aux parties concernées</a:t>
            </a:r>
            <a:r>
              <a:rPr lang="en-US" dirty="0"/>
              <a:t>.</a:t>
            </a:r>
          </a:p>
          <a:p>
            <a:pPr marL="342900" indent="-342900" algn="just">
              <a:buFont typeface="Arial" pitchFamily="34" charset="0"/>
              <a:buChar char="•"/>
            </a:pPr>
            <a:r>
              <a:rPr lang="fr-FR" dirty="0"/>
              <a:t>Tout employé, superviseur ou gestionnaire qui aurait effectivement enfreint la politique sur le harcèlement fera l'objet de mesures disciplinaires appropriées</a:t>
            </a:r>
            <a:r>
              <a:rPr lang="en-US" dirty="0"/>
              <a:t>.</a:t>
            </a:r>
          </a:p>
          <a:p>
            <a:pPr marL="342900" indent="-342900" algn="just">
              <a:buFont typeface="Arial" pitchFamily="34" charset="0"/>
              <a:buChar char="•"/>
            </a:pPr>
            <a:endParaRPr lang="en-US" dirty="0"/>
          </a:p>
        </p:txBody>
      </p:sp>
    </p:spTree>
    <p:extLst>
      <p:ext uri="{BB962C8B-B14F-4D97-AF65-F5344CB8AC3E}">
        <p14:creationId xmlns:p14="http://schemas.microsoft.com/office/powerpoint/2010/main" val="122640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Ce que les Ressources Humaines devraient faire</a:t>
            </a:r>
            <a:endParaRPr lang="en-US" sz="2400" dirty="0"/>
          </a:p>
        </p:txBody>
      </p:sp>
      <p:sp>
        <p:nvSpPr>
          <p:cNvPr id="3" name="Subtitle 2"/>
          <p:cNvSpPr>
            <a:spLocks noGrp="1"/>
          </p:cNvSpPr>
          <p:nvPr>
            <p:ph type="subTitle" idx="1"/>
          </p:nvPr>
        </p:nvSpPr>
        <p:spPr>
          <a:xfrm>
            <a:off x="762000" y="2590800"/>
            <a:ext cx="8458200" cy="4038600"/>
          </a:xfrm>
        </p:spPr>
        <p:txBody>
          <a:bodyPr/>
          <a:lstStyle/>
          <a:p>
            <a:pPr marL="342900" indent="-342900" algn="just">
              <a:buFont typeface="Arial" pitchFamily="34" charset="0"/>
              <a:buChar char="•"/>
            </a:pPr>
            <a:r>
              <a:rPr lang="fr-FR" dirty="0"/>
              <a:t>Soyez compréhensifs mais impartiaux</a:t>
            </a:r>
            <a:r>
              <a:rPr lang="en-US" dirty="0"/>
              <a:t>.</a:t>
            </a:r>
          </a:p>
          <a:p>
            <a:pPr marL="342900" indent="-342900" algn="just">
              <a:buFont typeface="Arial" pitchFamily="34" charset="0"/>
              <a:buChar char="•"/>
            </a:pPr>
            <a:r>
              <a:rPr lang="fr-FR" dirty="0"/>
              <a:t>Interviewez les parties et les témoins pertinents</a:t>
            </a:r>
            <a:r>
              <a:rPr lang="en-US" dirty="0"/>
              <a:t>.</a:t>
            </a:r>
          </a:p>
          <a:p>
            <a:pPr marL="342900" indent="-342900" algn="just">
              <a:buFont typeface="Arial" pitchFamily="34" charset="0"/>
              <a:buChar char="•"/>
            </a:pPr>
            <a:r>
              <a:rPr lang="fr-FR" dirty="0"/>
              <a:t>Posez des questions ouvertes</a:t>
            </a:r>
            <a:r>
              <a:rPr lang="en-US" dirty="0"/>
              <a:t>.</a:t>
            </a:r>
          </a:p>
          <a:p>
            <a:pPr marL="342900" indent="-342900" algn="just">
              <a:buFont typeface="Arial" pitchFamily="34" charset="0"/>
              <a:buChar char="•"/>
            </a:pPr>
            <a:r>
              <a:rPr lang="fr-FR" dirty="0"/>
              <a:t>Recueillez la documentation/les preuves pertinentes</a:t>
            </a:r>
            <a:r>
              <a:rPr lang="en-US" dirty="0"/>
              <a:t>.</a:t>
            </a:r>
          </a:p>
          <a:p>
            <a:pPr marL="342900" indent="-342900" algn="just">
              <a:buFont typeface="Arial" pitchFamily="34" charset="0"/>
              <a:buChar char="•"/>
            </a:pPr>
            <a:r>
              <a:rPr lang="fr-FR" dirty="0"/>
              <a:t>Prenez les mesures correctives appropriées, faites le suivi</a:t>
            </a:r>
            <a:r>
              <a:rPr lang="en-US" dirty="0"/>
              <a:t> </a:t>
            </a:r>
          </a:p>
          <a:p>
            <a:pPr marL="342900" indent="-342900" algn="just">
              <a:buFont typeface="Arial" pitchFamily="34" charset="0"/>
              <a:buChar char="•"/>
            </a:pPr>
            <a:r>
              <a:rPr lang="fr-FR" dirty="0"/>
              <a:t>Assurez-vous qu’il n’y ait pas de représailles</a:t>
            </a:r>
            <a:r>
              <a:rPr lang="en-US" dirty="0"/>
              <a:t>.</a:t>
            </a:r>
          </a:p>
          <a:p>
            <a:pPr marL="342900" indent="-342900" algn="just">
              <a:buFont typeface="Arial" pitchFamily="34" charset="0"/>
              <a:buChar char="•"/>
            </a:pPr>
            <a:r>
              <a:rPr lang="fr-FR" dirty="0"/>
              <a:t>Documentez vos actions</a:t>
            </a:r>
            <a:r>
              <a:rPr lang="en-US" dirty="0"/>
              <a:t>.</a:t>
            </a:r>
          </a:p>
        </p:txBody>
      </p:sp>
    </p:spTree>
    <p:extLst>
      <p:ext uri="{BB962C8B-B14F-4D97-AF65-F5344CB8AC3E}">
        <p14:creationId xmlns:p14="http://schemas.microsoft.com/office/powerpoint/2010/main" val="257618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3048000"/>
            <a:ext cx="8420100" cy="1143000"/>
          </a:xfrm>
        </p:spPr>
        <p:txBody>
          <a:bodyPr/>
          <a:lstStyle/>
          <a:p>
            <a:r>
              <a:rPr lang="fr-FR" dirty="0"/>
              <a:t>Je vous remercie!</a:t>
            </a:r>
          </a:p>
        </p:txBody>
      </p:sp>
    </p:spTree>
    <p:extLst>
      <p:ext uri="{BB962C8B-B14F-4D97-AF65-F5344CB8AC3E}">
        <p14:creationId xmlns:p14="http://schemas.microsoft.com/office/powerpoint/2010/main" val="263366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Objectifs</a:t>
            </a:r>
          </a:p>
        </p:txBody>
      </p:sp>
      <p:sp>
        <p:nvSpPr>
          <p:cNvPr id="3" name="Subtitle 2"/>
          <p:cNvSpPr>
            <a:spLocks noGrp="1"/>
          </p:cNvSpPr>
          <p:nvPr>
            <p:ph type="subTitle" idx="1"/>
          </p:nvPr>
        </p:nvSpPr>
        <p:spPr>
          <a:xfrm>
            <a:off x="762000" y="2743200"/>
            <a:ext cx="8458200" cy="3124200"/>
          </a:xfrm>
        </p:spPr>
        <p:txBody>
          <a:bodyPr/>
          <a:lstStyle/>
          <a:p>
            <a:pPr algn="just"/>
            <a:endParaRPr lang="en-US" dirty="0"/>
          </a:p>
          <a:p>
            <a:pPr marL="342900" indent="-342900" algn="just">
              <a:buFont typeface="Arial" pitchFamily="34" charset="0"/>
              <a:buChar char="•"/>
            </a:pPr>
            <a:r>
              <a:rPr lang="fr-FR" dirty="0"/>
              <a:t>Informer le personnel à propos du Code de Déontologie et d‘Éthique Professionnelle de </a:t>
            </a:r>
            <a:r>
              <a:rPr lang="fr-FR" dirty="0" err="1"/>
              <a:t>DAI</a:t>
            </a:r>
            <a:r>
              <a:rPr lang="fr-FR" dirty="0"/>
              <a:t> ainsi que sur la tolérance zéro de </a:t>
            </a:r>
            <a:r>
              <a:rPr lang="fr-FR" dirty="0" err="1"/>
              <a:t>DAI</a:t>
            </a:r>
            <a:r>
              <a:rPr lang="fr-FR" dirty="0"/>
              <a:t> pour le Harcèlement Sexuel</a:t>
            </a:r>
            <a:r>
              <a:rPr lang="en-US" dirty="0"/>
              <a:t>.</a:t>
            </a:r>
          </a:p>
          <a:p>
            <a:pPr algn="just"/>
            <a:endParaRPr lang="en-US" dirty="0"/>
          </a:p>
          <a:p>
            <a:pPr marL="342900" indent="-342900" algn="just">
              <a:buFont typeface="Arial" pitchFamily="34" charset="0"/>
              <a:buChar char="•"/>
            </a:pPr>
            <a:r>
              <a:rPr lang="fr-FR" dirty="0"/>
              <a:t>Sensibiliser le personnel sur le harcèlement sexuel</a:t>
            </a:r>
            <a:r>
              <a:rPr lang="en-US" dirty="0"/>
              <a:t>.</a:t>
            </a:r>
          </a:p>
        </p:txBody>
      </p:sp>
    </p:spTree>
    <p:extLst>
      <p:ext uri="{BB962C8B-B14F-4D97-AF65-F5344CB8AC3E}">
        <p14:creationId xmlns:p14="http://schemas.microsoft.com/office/powerpoint/2010/main" val="3702580927"/>
      </p:ext>
    </p:extLst>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La Politique de </a:t>
            </a:r>
            <a:r>
              <a:rPr lang="fr-FR" sz="2400" dirty="0" err="1"/>
              <a:t>DAI</a:t>
            </a:r>
            <a:endParaRPr lang="fr-FR" sz="2400" dirty="0"/>
          </a:p>
        </p:txBody>
      </p:sp>
      <p:sp>
        <p:nvSpPr>
          <p:cNvPr id="3" name="Subtitle 2"/>
          <p:cNvSpPr>
            <a:spLocks noGrp="1"/>
          </p:cNvSpPr>
          <p:nvPr>
            <p:ph type="subTitle" idx="1"/>
          </p:nvPr>
        </p:nvSpPr>
        <p:spPr>
          <a:xfrm>
            <a:off x="762000" y="2743200"/>
            <a:ext cx="8458200" cy="3124200"/>
          </a:xfrm>
        </p:spPr>
        <p:txBody>
          <a:bodyPr/>
          <a:lstStyle/>
          <a:p>
            <a:pPr algn="just"/>
            <a:r>
              <a:rPr lang="fr-FR" dirty="0"/>
              <a:t>L'environnement de travail de </a:t>
            </a:r>
            <a:r>
              <a:rPr lang="fr-FR" dirty="0" err="1"/>
              <a:t>DAI</a:t>
            </a:r>
            <a:r>
              <a:rPr lang="fr-FR" dirty="0"/>
              <a:t> doit être libre de tout harcèlement fondé sur le sexe, la race, la religion, l'ethnicité, la couleur, l'origine nationale, l'ascendance, la nationalité, l'âge, l'incapacité physique ou mentale, la grossesse, l'accouchement ou toute condition médicale connexe, le statut marital ou celui de vétéran, l’orientation sexuelle ou toute autre base protégée par la loi, l'ordonnance ou la réglementation</a:t>
            </a:r>
            <a:r>
              <a:rPr lang="en-US" dirty="0"/>
              <a:t>.</a:t>
            </a:r>
          </a:p>
          <a:p>
            <a:endParaRPr lang="en-US" dirty="0"/>
          </a:p>
        </p:txBody>
      </p:sp>
    </p:spTree>
    <p:extLst>
      <p:ext uri="{BB962C8B-B14F-4D97-AF65-F5344CB8AC3E}">
        <p14:creationId xmlns:p14="http://schemas.microsoft.com/office/powerpoint/2010/main" val="291443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La Loi Haïtienne</a:t>
            </a:r>
          </a:p>
        </p:txBody>
      </p:sp>
      <p:sp>
        <p:nvSpPr>
          <p:cNvPr id="3" name="Subtitle 2"/>
          <p:cNvSpPr>
            <a:spLocks noGrp="1"/>
          </p:cNvSpPr>
          <p:nvPr>
            <p:ph type="subTitle" idx="1"/>
          </p:nvPr>
        </p:nvSpPr>
        <p:spPr>
          <a:xfrm>
            <a:off x="762000" y="2743200"/>
            <a:ext cx="8458200" cy="3124200"/>
          </a:xfrm>
        </p:spPr>
        <p:txBody>
          <a:bodyPr/>
          <a:lstStyle/>
          <a:p>
            <a:pPr algn="just"/>
            <a:r>
              <a:rPr lang="fr-FR" dirty="0"/>
              <a:t>La Constitution Haïtienne de 1989 oblige l'État</a:t>
            </a:r>
            <a:r>
              <a:rPr lang="en-US" dirty="0"/>
              <a:t>:</a:t>
            </a:r>
          </a:p>
          <a:p>
            <a:pPr marL="342900" indent="-342900" algn="just">
              <a:buFont typeface="Arial" pitchFamily="34" charset="0"/>
              <a:buChar char="•"/>
            </a:pPr>
            <a:r>
              <a:rPr lang="en-US" dirty="0"/>
              <a:t>“</a:t>
            </a:r>
            <a:r>
              <a:rPr lang="fr-FR" dirty="0"/>
              <a:t>à garantir le droit à la vie, à la santé et au respect de la personne humaine pour tous les citoyens sans discrimination, conformément à la Déclaration Universelle des Droits de l'Homme</a:t>
            </a:r>
            <a:r>
              <a:rPr lang="en-US" dirty="0"/>
              <a:t>”</a:t>
            </a:r>
          </a:p>
          <a:p>
            <a:pPr marL="342900" indent="-342900" algn="just">
              <a:buFont typeface="Arial" pitchFamily="34" charset="0"/>
              <a:buChar char="•"/>
            </a:pPr>
            <a:r>
              <a:rPr lang="fr-FR" dirty="0"/>
              <a:t>La Constitution protège les femmes contre la discrimination au travail ainsi que contre les abus physiques et sexuels</a:t>
            </a:r>
            <a:r>
              <a:rPr lang="en-US" dirty="0"/>
              <a:t>.</a:t>
            </a:r>
          </a:p>
          <a:p>
            <a:endParaRPr lang="en-US" dirty="0"/>
          </a:p>
        </p:txBody>
      </p:sp>
    </p:spTree>
    <p:extLst>
      <p:ext uri="{BB962C8B-B14F-4D97-AF65-F5344CB8AC3E}">
        <p14:creationId xmlns:p14="http://schemas.microsoft.com/office/powerpoint/2010/main" val="33050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La Loi Haïtienne</a:t>
            </a:r>
          </a:p>
        </p:txBody>
      </p:sp>
      <p:sp>
        <p:nvSpPr>
          <p:cNvPr id="3" name="Subtitle 2"/>
          <p:cNvSpPr>
            <a:spLocks noGrp="1"/>
          </p:cNvSpPr>
          <p:nvPr>
            <p:ph type="subTitle" idx="1"/>
          </p:nvPr>
        </p:nvSpPr>
        <p:spPr>
          <a:xfrm>
            <a:off x="762000" y="2743200"/>
            <a:ext cx="8458200" cy="3124200"/>
          </a:xfrm>
        </p:spPr>
        <p:txBody>
          <a:bodyPr/>
          <a:lstStyle/>
          <a:p>
            <a:pPr marL="342900" indent="-342900" algn="just">
              <a:buFont typeface="Arial" pitchFamily="34" charset="0"/>
              <a:buChar char="•"/>
            </a:pPr>
            <a:r>
              <a:rPr lang="fr-FR" dirty="0"/>
              <a:t>Haïti a également adhéré à la Convention sur l'Élimination de Toutes les Formes de Violence à l'Égard des Femmes (</a:t>
            </a:r>
            <a:r>
              <a:rPr lang="fr-FR" dirty="0" err="1"/>
              <a:t>CEDAW</a:t>
            </a:r>
            <a:r>
              <a:rPr lang="fr-FR" dirty="0"/>
              <a:t>) - un instrument international relatif aux droits de l'homme qui oblige les lois nationales des pays à se conformer à cette disposition</a:t>
            </a:r>
            <a:r>
              <a:rPr lang="en-US" dirty="0"/>
              <a:t>.</a:t>
            </a:r>
          </a:p>
          <a:p>
            <a:endParaRPr lang="en-US" dirty="0"/>
          </a:p>
        </p:txBody>
      </p:sp>
    </p:spTree>
    <p:extLst>
      <p:ext uri="{BB962C8B-B14F-4D97-AF65-F5344CB8AC3E}">
        <p14:creationId xmlns:p14="http://schemas.microsoft.com/office/powerpoint/2010/main" val="107344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Qu'est-ce que le harcèlement sexuel ?</a:t>
            </a:r>
            <a:endParaRPr lang="en-US" sz="2400" dirty="0"/>
          </a:p>
        </p:txBody>
      </p:sp>
      <p:sp>
        <p:nvSpPr>
          <p:cNvPr id="3" name="Subtitle 2"/>
          <p:cNvSpPr>
            <a:spLocks noGrp="1"/>
          </p:cNvSpPr>
          <p:nvPr>
            <p:ph type="subTitle" idx="1"/>
          </p:nvPr>
        </p:nvSpPr>
        <p:spPr>
          <a:xfrm>
            <a:off x="762000" y="2743200"/>
            <a:ext cx="8458200" cy="3124200"/>
          </a:xfrm>
        </p:spPr>
        <p:txBody>
          <a:bodyPr/>
          <a:lstStyle/>
          <a:p>
            <a:pPr marL="342900" indent="-342900" algn="just">
              <a:buFont typeface="Arial" pitchFamily="34" charset="0"/>
              <a:buChar char="•"/>
            </a:pPr>
            <a:r>
              <a:rPr lang="fr-FR" dirty="0"/>
              <a:t>Il fait référence à un comportement de nature sexuelle qui est inopportun et offensant</a:t>
            </a:r>
            <a:r>
              <a:rPr lang="en-US" dirty="0"/>
              <a:t>.</a:t>
            </a:r>
          </a:p>
          <a:p>
            <a:pPr marL="342900" indent="-342900" algn="just">
              <a:buFont typeface="Arial" pitchFamily="34" charset="0"/>
              <a:buChar char="•"/>
            </a:pPr>
            <a:endParaRPr lang="en-US" dirty="0"/>
          </a:p>
          <a:p>
            <a:pPr marL="342900" indent="-342900" algn="just">
              <a:buFont typeface="Arial" pitchFamily="34" charset="0"/>
              <a:buChar char="•"/>
            </a:pPr>
            <a:r>
              <a:rPr lang="fr-FR" dirty="0"/>
              <a:t>Le harcèlement sexuel est une forme de mauvaise conduite entre employés et employeurs qui compromet l'intégrité de la relation de travail</a:t>
            </a:r>
            <a:r>
              <a:rPr lang="en-US" dirty="0"/>
              <a:t>. </a:t>
            </a:r>
          </a:p>
        </p:txBody>
      </p:sp>
    </p:spTree>
    <p:extLst>
      <p:ext uri="{BB962C8B-B14F-4D97-AF65-F5344CB8AC3E}">
        <p14:creationId xmlns:p14="http://schemas.microsoft.com/office/powerpoint/2010/main" val="38937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Comment reconnaître le harcèlement sexuel?</a:t>
            </a:r>
            <a:endParaRPr lang="en-US" sz="2400" dirty="0"/>
          </a:p>
        </p:txBody>
      </p:sp>
      <p:sp>
        <p:nvSpPr>
          <p:cNvPr id="3" name="Subtitle 2"/>
          <p:cNvSpPr>
            <a:spLocks noGrp="1"/>
          </p:cNvSpPr>
          <p:nvPr>
            <p:ph type="subTitle" idx="1"/>
          </p:nvPr>
        </p:nvSpPr>
        <p:spPr>
          <a:xfrm>
            <a:off x="762000" y="2743200"/>
            <a:ext cx="8458200" cy="3124200"/>
          </a:xfrm>
        </p:spPr>
        <p:txBody>
          <a:bodyPr/>
          <a:lstStyle/>
          <a:p>
            <a:pPr algn="l"/>
            <a:r>
              <a:rPr lang="fr-FR" dirty="0"/>
              <a:t>• Il est indésirable/inopportun</a:t>
            </a:r>
            <a:endParaRPr lang="en-US" dirty="0"/>
          </a:p>
          <a:p>
            <a:pPr algn="l"/>
            <a:r>
              <a:rPr lang="fr-FR" dirty="0"/>
              <a:t>• Il interfère avec votre performance au travail</a:t>
            </a:r>
            <a:endParaRPr lang="en-US" dirty="0"/>
          </a:p>
          <a:p>
            <a:pPr algn="l"/>
            <a:r>
              <a:rPr lang="fr-FR" dirty="0"/>
              <a:t>• Il pourrait être dangereux</a:t>
            </a:r>
            <a:endParaRPr lang="en-US" dirty="0"/>
          </a:p>
          <a:p>
            <a:pPr algn="l"/>
            <a:r>
              <a:rPr lang="fr-FR" dirty="0"/>
              <a:t>• Il induit chez vous un sentiment d’impuissance</a:t>
            </a:r>
            <a:endParaRPr lang="en-US" dirty="0"/>
          </a:p>
          <a:p>
            <a:pPr algn="l"/>
            <a:r>
              <a:rPr lang="fr-FR" dirty="0"/>
              <a:t>• Il est de nature sexuelle</a:t>
            </a:r>
            <a:endParaRPr lang="en-US" dirty="0"/>
          </a:p>
          <a:p>
            <a:pPr algn="just"/>
            <a:endParaRPr lang="en-US" dirty="0"/>
          </a:p>
        </p:txBody>
      </p:sp>
    </p:spTree>
    <p:extLst>
      <p:ext uri="{BB962C8B-B14F-4D97-AF65-F5344CB8AC3E}">
        <p14:creationId xmlns:p14="http://schemas.microsoft.com/office/powerpoint/2010/main" val="12925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Comment reconnaître le harcèlement sexuel?</a:t>
            </a:r>
            <a:endParaRPr lang="en-US" sz="2400" dirty="0"/>
          </a:p>
        </p:txBody>
      </p:sp>
      <p:sp>
        <p:nvSpPr>
          <p:cNvPr id="3" name="Subtitle 2"/>
          <p:cNvSpPr>
            <a:spLocks noGrp="1"/>
          </p:cNvSpPr>
          <p:nvPr>
            <p:ph type="subTitle" idx="1"/>
          </p:nvPr>
        </p:nvSpPr>
        <p:spPr>
          <a:xfrm>
            <a:off x="762000" y="2743200"/>
            <a:ext cx="8458200" cy="3429000"/>
          </a:xfrm>
        </p:spPr>
        <p:txBody>
          <a:bodyPr>
            <a:normAutofit fontScale="77500" lnSpcReduction="20000"/>
          </a:bodyPr>
          <a:lstStyle/>
          <a:p>
            <a:pPr marL="342900" indent="-342900" algn="just">
              <a:buFont typeface="Arial" pitchFamily="34" charset="0"/>
              <a:buChar char="•"/>
            </a:pPr>
            <a:r>
              <a:rPr lang="fr-FR" dirty="0"/>
              <a:t>Le harcèlement peut être verbal, physique ou visuel/associé à des images:</a:t>
            </a:r>
            <a:endParaRPr lang="en-US" dirty="0"/>
          </a:p>
          <a:p>
            <a:pPr algn="just"/>
            <a:endParaRPr lang="en-US" dirty="0"/>
          </a:p>
          <a:p>
            <a:pPr marL="1085850" lvl="1" indent="-342900" algn="just">
              <a:buFont typeface="Arial" pitchFamily="34" charset="0"/>
              <a:buChar char="•"/>
            </a:pPr>
            <a:r>
              <a:rPr lang="en-US" i="1" dirty="0"/>
              <a:t>Verba</a:t>
            </a:r>
            <a:r>
              <a:rPr lang="en-US" dirty="0"/>
              <a:t>l - l</a:t>
            </a:r>
            <a:r>
              <a:rPr lang="fr-FR" dirty="0"/>
              <a:t>es commentaires désobligeants, les demandes de faveurs sexuelles, les insinuations sexuelles, les blagues ou les histoires offensantes</a:t>
            </a:r>
            <a:r>
              <a:rPr lang="en-US" dirty="0"/>
              <a:t>.</a:t>
            </a:r>
          </a:p>
          <a:p>
            <a:pPr marL="1085850" lvl="1" indent="-342900" algn="just">
              <a:buFont typeface="Arial" pitchFamily="34" charset="0"/>
              <a:buChar char="•"/>
            </a:pPr>
            <a:r>
              <a:rPr lang="en-US" i="1" dirty="0"/>
              <a:t>Physique </a:t>
            </a:r>
            <a:r>
              <a:rPr lang="en-US" dirty="0"/>
              <a:t>- </a:t>
            </a:r>
            <a:r>
              <a:rPr lang="fr-FR" dirty="0"/>
              <a:t>Les attouchements, les embrassades, les caresses, les petites tapes, le fait de passer la main sur la personne, non souhaités</a:t>
            </a:r>
            <a:r>
              <a:rPr lang="en-US" dirty="0"/>
              <a:t>.</a:t>
            </a:r>
          </a:p>
          <a:p>
            <a:pPr marL="1085850" lvl="1" indent="-342900" algn="just">
              <a:buFont typeface="Arial" pitchFamily="34" charset="0"/>
              <a:buChar char="•"/>
            </a:pPr>
            <a:r>
              <a:rPr lang="fr-FR" i="1" dirty="0"/>
              <a:t>Visuel/Associé à des images </a:t>
            </a:r>
            <a:r>
              <a:rPr lang="en-US" dirty="0"/>
              <a:t>- </a:t>
            </a:r>
            <a:r>
              <a:rPr lang="fr-FR" dirty="0"/>
              <a:t>les images, photos, dessins animés ou bandes dessinées, affiches, calendriers, magazines ou objets visuels à caractère offensant</a:t>
            </a:r>
            <a:r>
              <a:rPr lang="en-US" dirty="0"/>
              <a:t>. </a:t>
            </a:r>
          </a:p>
          <a:p>
            <a:pPr marL="1085850" lvl="1" indent="-342900" algn="just">
              <a:buFont typeface="Arial" pitchFamily="34" charset="0"/>
              <a:buChar char="•"/>
            </a:pPr>
            <a:endParaRPr lang="en-US" dirty="0"/>
          </a:p>
          <a:p>
            <a:pPr marL="342900" indent="-342900" algn="just">
              <a:buFont typeface="Arial" pitchFamily="34" charset="0"/>
              <a:buChar char="•"/>
            </a:pPr>
            <a:r>
              <a:rPr lang="fr-FR" dirty="0"/>
              <a:t>Le harceleur de même que la victime peuvent être un homme ou une femme</a:t>
            </a:r>
            <a:r>
              <a:rPr lang="en-US" dirty="0"/>
              <a:t>.</a:t>
            </a:r>
          </a:p>
          <a:p>
            <a:pPr marL="1085850" lvl="1" indent="-342900" algn="just">
              <a:buFont typeface="Arial" pitchFamily="34" charset="0"/>
              <a:buChar char="•"/>
            </a:pPr>
            <a:endParaRPr lang="en-US" dirty="0"/>
          </a:p>
          <a:p>
            <a:pPr marL="1085850" lvl="1" indent="-342900" algn="just">
              <a:buFont typeface="Arial" pitchFamily="34" charset="0"/>
              <a:buChar char="•"/>
            </a:pPr>
            <a:endParaRPr lang="en-US" dirty="0"/>
          </a:p>
          <a:p>
            <a:pPr algn="just"/>
            <a:endParaRPr lang="en-US" dirty="0"/>
          </a:p>
          <a:p>
            <a:pPr algn="just"/>
            <a:endParaRPr lang="en-US" dirty="0"/>
          </a:p>
        </p:txBody>
      </p:sp>
    </p:spTree>
    <p:extLst>
      <p:ext uri="{BB962C8B-B14F-4D97-AF65-F5344CB8AC3E}">
        <p14:creationId xmlns:p14="http://schemas.microsoft.com/office/powerpoint/2010/main" val="297365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057400"/>
            <a:ext cx="8420100" cy="609600"/>
          </a:xfrm>
        </p:spPr>
        <p:txBody>
          <a:bodyPr/>
          <a:lstStyle/>
          <a:p>
            <a:pPr algn="l"/>
            <a:r>
              <a:rPr lang="fr-FR" sz="2400" dirty="0"/>
              <a:t>Comment Prévenir le Harcèlement Sexuel ?</a:t>
            </a:r>
            <a:endParaRPr lang="en-US" sz="2400" dirty="0"/>
          </a:p>
        </p:txBody>
      </p:sp>
      <p:sp>
        <p:nvSpPr>
          <p:cNvPr id="3" name="Subtitle 2"/>
          <p:cNvSpPr>
            <a:spLocks noGrp="1"/>
          </p:cNvSpPr>
          <p:nvPr>
            <p:ph type="subTitle" idx="1"/>
          </p:nvPr>
        </p:nvSpPr>
        <p:spPr>
          <a:xfrm>
            <a:off x="762000" y="2743200"/>
            <a:ext cx="8458200" cy="3124200"/>
          </a:xfrm>
        </p:spPr>
        <p:txBody>
          <a:bodyPr/>
          <a:lstStyle/>
          <a:p>
            <a:pPr marL="342900" indent="-342900" algn="just">
              <a:buFont typeface="Arial" pitchFamily="34" charset="0"/>
              <a:buChar char="•"/>
            </a:pPr>
            <a:r>
              <a:rPr lang="fr-FR" dirty="0"/>
              <a:t>Les employés doivent maintenir un environnement productif exempt de harcèlement ou d'activité perturbatrice</a:t>
            </a:r>
            <a:r>
              <a:rPr lang="en-US" dirty="0"/>
              <a:t>.</a:t>
            </a:r>
          </a:p>
          <a:p>
            <a:pPr algn="just"/>
            <a:endParaRPr lang="en-US" dirty="0"/>
          </a:p>
          <a:p>
            <a:pPr marL="342900" indent="-342900" algn="just">
              <a:buFont typeface="Arial" pitchFamily="34" charset="0"/>
              <a:buChar char="•"/>
            </a:pPr>
            <a:r>
              <a:rPr lang="fr-FR" dirty="0"/>
              <a:t>Aucune forme de harcèlement ne sera tolérée, y compris le harcèlement pour les raisons suivantes: la race, la couleur, l’origine nationale, la religion, le genre, l’orientation sexuelle, le handicap ou l’âge</a:t>
            </a:r>
            <a:r>
              <a:rPr lang="en-US" dirty="0"/>
              <a:t>. </a:t>
            </a:r>
          </a:p>
        </p:txBody>
      </p:sp>
    </p:spTree>
    <p:extLst>
      <p:ext uri="{BB962C8B-B14F-4D97-AF65-F5344CB8AC3E}">
        <p14:creationId xmlns:p14="http://schemas.microsoft.com/office/powerpoint/2010/main" val="103792166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2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pitchFamily="2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echnicalSector xmlns="c5776e9d-31fe-4042-a49b-7d1e38b82f5c">Health</TechnicalSector>
    <Client xmlns="c5776e9d-31fe-4042-a49b-7d1e38b82f5c">USAID U.S. Agency for International Development</Client>
    <BusinessUnit xmlns="c5776e9d-31fe-4042-a49b-7d1e38b82f5c">International Health Group</BusinessUnit>
    <ProjectName xmlns="c5776e9d-31fe-4042-a49b-7d1e38b82f5c">Palestinian Flagship Project</ProjectName>
    <ProjectID xmlns="c5776e9d-31fe-4042-a49b-7d1e38b82f5c">6632bead-f290-495f-ad4d-7e5f83b4780b</ProjectID>
    <Acronym xmlns="c5776e9d-31fe-4042-a49b-7d1e38b82f5c">Flagship Project</Acronym>
    <CountryRegion xmlns="c5776e9d-31fe-4042-a49b-7d1e38b82f5c">Middle East &gt; West Bank and Gaza</CountryRegion>
    <ProjectFullName xmlns="c5776e9d-31fe-4042-a49b-7d1e38b82f5c">Palestinian Health Sector Reform and Development Project</ProjectFullName>
    <Inherit_x0020_Document_x0020_Properties xmlns="c5776e9d-31fe-4042-a49b-7d1e38b82f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Grants and SAF Document" ma:contentTypeID="0x010100118FBF5AD61ED248BC6C6D4690741AF5010A00A8D191195515E3458D31751A135BB45B" ma:contentTypeVersion="28" ma:contentTypeDescription="" ma:contentTypeScope="" ma:versionID="e8a74b02cc8bd83b494c1dd7a6eaf655">
  <xsd:schema xmlns:xsd="http://www.w3.org/2001/XMLSchema" xmlns:p="http://schemas.microsoft.com/office/2006/metadata/properties" xmlns:ns2="c5776e9d-31fe-4042-a49b-7d1e38b82f5c" xmlns:ns3="70e0f317-0a11-4af2-86a1-3afa03988b3a" targetNamespace="http://schemas.microsoft.com/office/2006/metadata/properties" ma:root="true" ma:fieldsID="cf6cb650508857bba702282e90afc6f8" ns2:_="" ns3:_="">
    <xsd:import namespace="c5776e9d-31fe-4042-a49b-7d1e38b82f5c"/>
    <xsd:import namespace="70e0f317-0a11-4af2-86a1-3afa03988b3a"/>
    <xsd:element name="properties">
      <xsd:complexType>
        <xsd:sequence>
          <xsd:element name="documentManagement">
            <xsd:complexType>
              <xsd:all>
                <xsd:element ref="ns2:ProjectID" minOccurs="0"/>
                <xsd:element ref="ns2:ProjectName"/>
                <xsd:element ref="ns2:ProjectFullName"/>
                <xsd:element ref="ns2:Acronym"/>
                <xsd:element ref="ns2:Client"/>
                <xsd:element ref="ns2:BusinessUnit" minOccurs="0"/>
                <xsd:element ref="ns2:TechnicalSector" minOccurs="0"/>
                <xsd:element ref="ns2:CountryRegion" minOccurs="0"/>
                <xsd:element ref="ns2:Inherit_x0020_Document_x0020_Properties" minOccurs="0"/>
                <xsd:element ref="ns3:BusinessUnit_C1" minOccurs="0"/>
                <xsd:element ref="ns3:CountryRegion_C1" minOccurs="0"/>
                <xsd:element ref="ns3:TechnicalSector_C1" minOccurs="0"/>
              </xsd:all>
            </xsd:complexType>
          </xsd:element>
        </xsd:sequence>
      </xsd:complexType>
    </xsd:element>
  </xsd:schema>
  <xsd:schema xmlns:xsd="http://www.w3.org/2001/XMLSchema" xmlns:dms="http://schemas.microsoft.com/office/2006/documentManagement/types" targetNamespace="c5776e9d-31fe-4042-a49b-7d1e38b82f5c" elementFormDefault="qualified">
    <xsd:import namespace="http://schemas.microsoft.com/office/2006/documentManagement/types"/>
    <xsd:element name="ProjectID" ma:index="1" nillable="true" ma:displayName="Project ID" ma:default="6632bead-f290-495f-ad4d-7e5f83b4780b" ma:hidden="true" ma:internalName="ProjectID">
      <xsd:simpleType>
        <xsd:restriction base="dms:Text">
          <xsd:maxLength value="255"/>
        </xsd:restriction>
      </xsd:simpleType>
    </xsd:element>
    <xsd:element name="ProjectName" ma:index="2" ma:displayName="Project Name" ma:default="Palestinian Flagship Project" ma:internalName="ProjectName">
      <xsd:simpleType>
        <xsd:restriction base="dms:Text">
          <xsd:maxLength value="255"/>
        </xsd:restriction>
      </xsd:simpleType>
    </xsd:element>
    <xsd:element name="ProjectFullName" ma:index="3" ma:displayName="Project Full Name" ma:default="Palestinian Health Sector Reform and Development Project" ma:internalName="ProjectFullName">
      <xsd:simpleType>
        <xsd:restriction base="dms:Text">
          <xsd:maxLength value="255"/>
        </xsd:restriction>
      </xsd:simpleType>
    </xsd:element>
    <xsd:element name="Acronym" ma:index="4" ma:displayName="Acronym" ma:default="Flagship Project" ma:internalName="Acronym">
      <xsd:simpleType>
        <xsd:restriction base="dms:Text">
          <xsd:maxLength value="255"/>
        </xsd:restriction>
      </xsd:simpleType>
    </xsd:element>
    <xsd:element name="Client" ma:index="5" ma:displayName="Client" ma:default="USAID U.S. Agency for International Development" ma:internalName="Client">
      <xsd:simpleType>
        <xsd:restriction base="dms:Text">
          <xsd:maxLength value="255"/>
        </xsd:restriction>
      </xsd:simpleType>
    </xsd:element>
    <xsd:element name="BusinessUnit" ma:index="13" nillable="true" ma:displayName="Business Unit" ma:default="International Health Group" ma:internalName="BusinessUnit">
      <xsd:simpleType>
        <xsd:restriction base="dms:Unknown"/>
      </xsd:simpleType>
    </xsd:element>
    <xsd:element name="TechnicalSector" ma:index="14" nillable="true" ma:displayName="Technical Sector" ma:default="Health" ma:internalName="TechnicalSector">
      <xsd:simpleType>
        <xsd:restriction base="dms:Unknown"/>
      </xsd:simpleType>
    </xsd:element>
    <xsd:element name="CountryRegion" ma:index="15" nillable="true" ma:displayName="Geographic Location" ma:default="Middle East &gt; West Bank and Gaza" ma:internalName="CountryRegion">
      <xsd:simpleType>
        <xsd:restriction base="dms:Unknown"/>
      </xsd:simpleType>
    </xsd:element>
    <xsd:element name="Inherit_x0020_Document_x0020_Properties" ma:index="16" nillable="true" ma:displayName="Inherit Document Properties" ma:description="Uncheck this box to protect this document from automatic property updates." ma:internalName="Inherit_x0020_Document_x0020_Properties">
      <xsd:simpleType>
        <xsd:restriction base="dms:Unknown"/>
      </xsd:simpleType>
    </xsd:element>
  </xsd:schema>
  <xsd:schema xmlns:xsd="http://www.w3.org/2001/XMLSchema" xmlns:dms="http://schemas.microsoft.com/office/2006/documentManagement/types" targetNamespace="70e0f317-0a11-4af2-86a1-3afa03988b3a" elementFormDefault="qualified">
    <xsd:import namespace="http://schemas.microsoft.com/office/2006/documentManagement/types"/>
    <xsd:element name="BusinessUnit_C1" ma:index="17" nillable="true" ma:displayName="Business Unit (Multiple Values) (ID)" ma:default=";#International Health Group;#" ma:internalName="BusinessUnit_C1" ma:readOnly="true">
      <xsd:simpleType>
        <xsd:restriction base="dms:Unknown"/>
      </xsd:simpleType>
    </xsd:element>
    <xsd:element name="CountryRegion_C1" ma:index="18" nillable="true" ma:displayName="Geographical Region (Multiple Values) (ID)" ma:default=";#Middle East;#West Bank and Gaza;#" ma:internalName="CountryRegion_C1" ma:readOnly="true">
      <xsd:simpleType>
        <xsd:restriction base="dms:Unknown"/>
      </xsd:simpleType>
    </xsd:element>
    <xsd:element name="TechnicalSector_C1" ma:index="19" nillable="true" ma:displayName="Technical Sector (ID)" ma:default=";#Health;#" ma:internalName="TechnicalSector_C1"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1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EF2F2E5-4929-4055-BAD3-1047D2EFEC07}">
  <ds:schemaRefs>
    <ds:schemaRef ds:uri="http://schemas.microsoft.com/office/2006/metadata/properties"/>
    <ds:schemaRef ds:uri="http://www.w3.org/XML/1998/namespace"/>
    <ds:schemaRef ds:uri="http://schemas.openxmlformats.org/package/2006/metadata/core-properties"/>
    <ds:schemaRef ds:uri="70e0f317-0a11-4af2-86a1-3afa03988b3a"/>
    <ds:schemaRef ds:uri="c5776e9d-31fe-4042-a49b-7d1e38b82f5c"/>
    <ds:schemaRef ds:uri="http://schemas.microsoft.com/office/2006/documentManagement/type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5DC34681-12CC-4DF1-8EAB-C163ED3ACAFE}">
  <ds:schemaRefs>
    <ds:schemaRef ds:uri="http://schemas.microsoft.com/sharepoint/v3/contenttype/forms"/>
  </ds:schemaRefs>
</ds:datastoreItem>
</file>

<file path=customXml/itemProps3.xml><?xml version="1.0" encoding="utf-8"?>
<ds:datastoreItem xmlns:ds="http://schemas.openxmlformats.org/officeDocument/2006/customXml" ds:itemID="{D06C6286-4A90-4256-B3BC-F2994EFA8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776e9d-31fe-4042-a49b-7d1e38b82f5c"/>
    <ds:schemaRef ds:uri="70e0f317-0a11-4af2-86a1-3afa03988b3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Austin</Template>
  <TotalTime>34084</TotalTime>
  <Words>812</Words>
  <Application>Microsoft Office PowerPoint</Application>
  <PresentationFormat>A4 Paper (210x297 mm)</PresentationFormat>
  <Paragraphs>87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vt:lpstr>
      <vt:lpstr>Blank</vt:lpstr>
      <vt:lpstr>Formation Relative au Harcèlement Sexuel</vt:lpstr>
      <vt:lpstr>Objectifs</vt:lpstr>
      <vt:lpstr>La Politique de DAI</vt:lpstr>
      <vt:lpstr>La Loi Haïtienne</vt:lpstr>
      <vt:lpstr>La Loi Haïtienne</vt:lpstr>
      <vt:lpstr>Qu'est-ce que le harcèlement sexuel ?</vt:lpstr>
      <vt:lpstr>Comment reconnaître le harcèlement sexuel?</vt:lpstr>
      <vt:lpstr>Comment reconnaître le harcèlement sexuel?</vt:lpstr>
      <vt:lpstr>Comment Prévenir le Harcèlement Sexuel ?</vt:lpstr>
      <vt:lpstr>Comment Prévenir le Harcèlement Sexuel ?</vt:lpstr>
      <vt:lpstr>Comment Prévenir le Harcèlement Sexuel ?</vt:lpstr>
      <vt:lpstr>Ce qu'une Victime de Harcèlement Sexuel Devrait Faire</vt:lpstr>
      <vt:lpstr>Ce que les Superviseurs Devraient Faire</vt:lpstr>
      <vt:lpstr>Enquête sur le Harcèlement Sexuel - Ressources Humaines</vt:lpstr>
      <vt:lpstr>Ce que les Ressources Humaines devraient faire</vt:lpstr>
      <vt:lpstr>Je vous remercie!</vt:lpstr>
    </vt:vector>
  </TitlesOfParts>
  <Company>Maha El-Sheikh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USAID Health Systems Assessment Approach</dc:title>
  <dc:creator>Maha El-Sheikh</dc:creator>
  <cp:lastModifiedBy>Judit Fehervari</cp:lastModifiedBy>
  <cp:revision>626</cp:revision>
  <cp:lastPrinted>2017-12-14T21:57:03Z</cp:lastPrinted>
  <dcterms:created xsi:type="dcterms:W3CDTF">2008-10-21T13:23:14Z</dcterms:created>
  <dcterms:modified xsi:type="dcterms:W3CDTF">2018-03-06T16:45:41Z</dcterms:modified>
</cp:coreProperties>
</file>