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hours_per_week when country is fixed to 'Europe' and work is fixed to 'With-Pay'.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country to be equal to 'Europe', and work to be equal to 'With-Pay'. We report on Avg of hours_per_week grouped by country at level 0, and work at level 1 .
You can observe the results in this table. We highlight the largest value with red and the lowest value with blue color. 
Column has 0 of the 0 highest values.
Column Gov has 0 of the 0 highest values.
Column Private has 0 of the 0 highest values.
Column Self-emp has 0 of the 0 highest values.
Column has 0 of the 0 lowest values.
Column Gov has 0 of the 0 lowest values.
Column Private has 0 of the 0 lowest values.
Column Self-emp has 0 of the 0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'With-Pay' for work at level 2 with its sibling values. We highlight the reference cells with bold, the highest value with red and the lowest value with blue color. We calculate the Avg of hours_per_week while fixing country at level 1 to be equal to ''Europe'', and work at level 3 to be equal to ''ALL''.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has 0 of the 0 highest values.
Column Gov has 0 of the 0 highest values.
Column Private has 0 of the 0 highest values.
Column Self-emp has 0 of the 0 highest values.
Column has 0 of the 0 lowest values.
Column Gov has 0 of the 0 lowest values.
Column Private has 0 of the 0 lowest values.
Column Self-emp has 0 of the 0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M69BKUN.wav"/>
  <Relationship Id="rId4" Type="http://schemas.openxmlformats.org/officeDocument/2006/relationships/audio" Target="../media/M69BKUN.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YDS9RXIN3.wav"/>
  <Relationship Id="rId4" Type="http://schemas.openxmlformats.org/officeDocument/2006/relationships/audio" Target="../media/YDS9RXIN3.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GQB8DNPH3.wav"/>
  <Relationship Id="rId4" Type="http://schemas.openxmlformats.org/officeDocument/2006/relationships/audio" Target="../media/GQB8DNPH3.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8JC1RGIHL.wav"/>
  <Relationship Id="rId4" Type="http://schemas.openxmlformats.org/officeDocument/2006/relationships/audio" Target="../media/8JC1RGIHL.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microsoft.com/office/2007/relationships/media" Target="../media/X4ABDE4U5.wav"/>
  <Relationship Id="rId4" Type="http://schemas.openxmlformats.org/officeDocument/2006/relationships/audio" Target="../media/X4ABDE4U5.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hours_per_week when country is fixed to 'Europe' and work is fixed to 'With-Pay'.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M69BKUN.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Gov</a:t>
                      </a:r>
                    </a:p>
                  </a:txBody>
                  <a:tcPr marT="0" marL="0" marR="0" marB="0">
                    <a:lnL>
                      <a:noFill/>
                    </a:lnL>
                    <a:lnR>
                      <a:noFill/>
                    </a:lnR>
                    <a:lnT>
                      <a:noFill/>
                    </a:lnT>
                    <a:lnB>
                      <a:noFill/>
                    </a:lnB>
                  </a:tcPr>
                </a:tc>
                <a:tc>
                  <a:txBody>
                    <a:bodyPr/>
                    <a:lstStyle/>
                    <a:p>
                      <a:pPr algn="ctr"/>
                      <a:r>
                        <a:rPr lang="en-US" sz="1200">
                          <a:solidFill>
                            <a:srgbClr val="000000"/>
                          </a:solidFill>
                        </a:rPr>
                        <a:t>Private</a:t>
                      </a:r>
                    </a:p>
                  </a:txBody>
                  <a:tcPr marT="0" marL="0" marR="0" marB="0">
                    <a:lnL>
                      <a:noFill/>
                    </a:lnL>
                    <a:lnR>
                      <a:noFill/>
                    </a:lnR>
                    <a:lnT>
                      <a:noFill/>
                    </a:lnT>
                    <a:lnB>
                      <a:noFill/>
                    </a:lnB>
                  </a:tcPr>
                </a:tc>
                <a:tc>
                  <a:txBody>
                    <a:bodyPr/>
                    <a:lstStyle/>
                    <a:p>
                      <a:pPr algn="ctr"/>
                      <a:r>
                        <a:rPr lang="en-US" sz="1200">
                          <a:solidFill>
                            <a:srgbClr val="000000"/>
                          </a:solidFill>
                        </a:rPr>
                        <a:t>Self-emp</a:t>
                      </a:r>
                    </a:p>
                  </a:txBody>
                  <a:tcPr marT="0" marL="0" marR="0" marB="0">
                    <a:lnL>
                      <a:noFill/>
                    </a:lnL>
                    <a:lnR>
                      <a:noFill/>
                    </a:lnR>
                    <a:lnT>
                      <a:noFill/>
                    </a:lnT>
                    <a:lnB>
                      <a:noFill/>
                    </a:lnB>
                  </a:tcPr>
                </a:tc>
              </a:tr>
              <a:tr h="254000">
                <a:tc>
                  <a:txBody>
                    <a:bodyPr/>
                    <a:lstStyle/>
                    <a:p>
                      <a:pPr algn="r"/>
                      <a:r>
                        <a:rPr lang="en-US" sz="1200">
                          <a:solidFill>
                            <a:srgbClr val="000000"/>
                          </a:solidFill>
                        </a:rPr>
                        <a:t>40.2509</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22286.00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40.4824</a:t>
                      </a:r>
                    </a:p>
                  </a:txBody>
                  <a:tcPr marT="0" marL="6350" marR="0" marB="0">
                    <a:lnL>
                      <a:noFill/>
                    </a:lnL>
                    <a:lnR>
                      <a:noFill/>
                    </a:lnR>
                    <a:lnT>
                      <a:noFill/>
                    </a:lnT>
                    <a:lnB>
                      <a:noFill/>
                    </a:lnB>
                  </a:tcPr>
                </a:tc>
                <a:tc>
                  <a:txBody>
                    <a:bodyPr/>
                    <a:lstStyle/>
                    <a:p>
                      <a:pPr algn="ctr"/>
                      <a:r>
                        <a:rPr lang="en-US" sz="1200">
                          <a:solidFill>
                            <a:srgbClr val="000000"/>
                          </a:solidFill>
                        </a:rPr>
                        <a:t>4289.00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45.7459</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3573.00</a:t>
                      </a:r>
                    </a:p>
                  </a:txBody>
                  <a:tcPr marT="0" marL="0" marR="0" marB="0">
                    <a:lnL>
                      <a:noFill/>
                    </a:lnL>
                    <a:lnR>
                      <a:noFill/>
                    </a:lnR>
                    <a:lnT>
                      <a:noFill/>
                    </a:lnT>
                    <a:lnB>
                      <a:noFill/>
                    </a:lnB>
                  </a:tcPr>
                </a:tc>
              </a:tr>
            </a:tbl>
          </a:graphicData>
        </a:graphic>
      </p:graphicFrame>
      <p:pic>
        <p:nvPicPr>
          <p:cNvPr id="4" name="YDS9RXIN3.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GQB8DNPH3.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work</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work</a:t>
                      </a:r>
                    </a:p>
                  </a:txBody>
                  <a:tcPr marT="0" marL="6350" marR="0" marB="0">
                    <a:lnL>
                      <a:noFill/>
                    </a:lnL>
                    <a:lnR>
                      <a:noFill/>
                    </a:lnR>
                    <a:lnT>
                      <a:noFill/>
                    </a:lnT>
                    <a:lnB>
                      <a:noFill/>
                    </a:lnB>
                  </a:tcPr>
                </a:tc>
                <a:tc>
                  <a:txBody>
                    <a:bodyPr/>
                    <a:lstStyle/>
                    <a:p>
                      <a:pPr algn="ctr"/>
                      <a:r>
                        <a:rPr lang="en-US" sz="1200" b="true">
                          <a:solidFill>
                            <a:srgbClr val="000000"/>
                          </a:solidFill>
                        </a:rPr>
                        <a:t>With-Pay</a:t>
                      </a:r>
                    </a:p>
                  </a:txBody>
                  <a:tcPr marT="0" marL="0" marR="0" marB="0">
                    <a:lnL>
                      <a:noFill/>
                    </a:lnL>
                    <a:lnR>
                      <a:noFill/>
                    </a:lnR>
                    <a:lnT>
                      <a:noFill/>
                    </a:lnT>
                    <a:lnB>
                      <a:noFill/>
                    </a:lnB>
                  </a:tcPr>
                </a:tc>
                <a:tc>
                  <a:txBody>
                    <a:bodyPr/>
                    <a:lstStyle/>
                    <a:p>
                      <a:pPr algn="ctr"/>
                      <a:r>
                        <a:rPr lang="en-US" sz="1200">
                          <a:solidFill>
                            <a:srgbClr val="000000"/>
                          </a:solidFill>
                        </a:rPr>
                        <a:t>Without-pay</a:t>
                      </a:r>
                    </a:p>
                  </a:txBody>
                  <a:tcPr marT="0" marL="0" marR="0" marB="0">
                    <a:lnL>
                      <a:noFill/>
                    </a:lnL>
                    <a:lnR>
                      <a:noFill/>
                    </a:lnR>
                    <a:lnT>
                      <a:noFill/>
                    </a:lnT>
                    <a:lnB>
                      <a:noFill/>
                    </a:lnB>
                  </a:tcPr>
                </a:tc>
              </a:tr>
              <a:tr h="254000">
                <a:tc>
                  <a:txBody>
                    <a:bodyPr/>
                    <a:lstStyle/>
                    <a:p>
                      <a:pPr algn="r"/>
                      <a:r>
                        <a:rPr lang="en-US" sz="1200">
                          <a:solidFill>
                            <a:srgbClr val="000000"/>
                          </a:solidFill>
                        </a:rPr>
                        <a:t>32.7143</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14.00</a:t>
                      </a:r>
                    </a:p>
                  </a:txBody>
                  <a:tcPr marT="0" marL="0" marR="0" marB="0">
                    <a:lnL>
                      <a:noFill/>
                    </a:lnL>
                    <a:lnR>
                      <a:noFill/>
                    </a:lnR>
                    <a:lnT>
                      <a:noFill/>
                    </a:lnT>
                    <a:lnB>
                      <a:noFill/>
                    </a:lnB>
                  </a:tcPr>
                </a:tc>
              </a:tr>
              <a:tr h="254000">
                <a:tc>
                  <a:txBody>
                    <a:bodyPr/>
                    <a:lstStyle/>
                    <a:p>
                      <a:pPr algn="r"/>
                      <a:r>
                        <a:rPr lang="en-US" sz="1200">
                          <a:solidFill>
                            <a:srgbClr val="000000"/>
                          </a:solidFill>
                        </a:rPr>
                        <a:t>40.9351</a:t>
                      </a:r>
                    </a:p>
                  </a:txBody>
                  <a:tcPr marT="0" marL="6350" marR="0" marB="0">
                    <a:lnL>
                      <a:noFill/>
                    </a:lnL>
                    <a:lnR>
                      <a:noFill/>
                    </a:lnR>
                    <a:lnT>
                      <a:noFill/>
                    </a:lnT>
                    <a:lnB>
                      <a:noFill/>
                    </a:lnB>
                  </a:tcPr>
                </a:tc>
                <a:tc>
                  <a:txBody>
                    <a:bodyPr/>
                    <a:lstStyle/>
                    <a:p>
                      <a:pPr algn="ctr"/>
                      <a:r>
                        <a:rPr lang="en-US" sz="1200" b="true">
                          <a:solidFill>
                            <a:srgbClr val="000000"/>
                          </a:solidFill>
                        </a:rPr>
                        <a:t>30148.00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bl>
          </a:graphicData>
        </a:graphic>
      </p:graphicFrame>
      <p:pic>
        <p:nvPicPr>
          <p:cNvPr id="4" name="8JC1RGIHL.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In this slide we summarize our findings.</a:t>
            </a:r>
          </a:p>
          <a:p>
            <a:pPr lvl="1"/>
            <a:r>
              <a:rPr lang="en-US" b="false" sz="1400"/>
              <a:t>Concerning the original query, some interesting findings include:</a:t>
            </a:r>
          </a:p>
          <a:p>
            <a:pPr lvl="1"/>
            <a:r>
              <a:rPr lang="en-US" b="false" sz="1400"/>
              <a:t>Column has 0 of the 0 highest values.</a:t>
            </a:r>
          </a:p>
          <a:p>
            <a:pPr lvl="1"/>
            <a:r>
              <a:rPr lang="en-US" b="false" sz="1400"/>
              <a:t>Column Gov has 0 of the 0 highest values.</a:t>
            </a:r>
          </a:p>
          <a:p>
            <a:pPr lvl="1"/>
            <a:r>
              <a:rPr lang="en-US" b="false" sz="1400"/>
              <a:t>Column Private has 0 of the 0 highest values.</a:t>
            </a:r>
          </a:p>
          <a:p>
            <a:pPr lvl="1"/>
            <a:r>
              <a:rPr lang="en-US" b="false" sz="1400"/>
              <a:t>Column Self-emp has 0 of the 0 highest values.</a:t>
            </a:r>
          </a:p>
          <a:p>
            <a:pPr lvl="1"/>
            <a:r>
              <a:rPr lang="en-US" b="false" sz="1400"/>
              <a:t>Column has 0 of the 0 lowest values.</a:t>
            </a:r>
          </a:p>
          <a:p>
            <a:pPr lvl="1"/>
            <a:r>
              <a:rPr lang="en-US" b="false" sz="1400"/>
              <a:t>Column Gov has 0 of the 0 lowest values.</a:t>
            </a:r>
          </a:p>
          <a:p>
            <a:pPr lvl="1"/>
            <a:r>
              <a:rPr lang="en-US" b="false" sz="1400"/>
              <a:t>Column Private has 0 of the 0 lowest values.</a:t>
            </a:r>
          </a:p>
          <a:p>
            <a:pPr lvl="1"/>
            <a:r>
              <a:rPr lang="en-US" b="false" sz="1400"/>
              <a:t>Column Self-emp has 0 of the 0 lowest values.</a:t>
            </a:r>
          </a:p>
        </p:txBody>
      </p:sp>
      <p:pic>
        <p:nvPicPr>
          <p:cNvPr id="4" name="X4ABDE4U5.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