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17" Type="http://schemas.openxmlformats.org/officeDocument/2006/relationships/slide" Target="slides/slide11.xml"/>
  <Relationship Id="rId18" Type="http://schemas.openxmlformats.org/officeDocument/2006/relationships/slide" Target="slides/slide12.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
	<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
	<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work by drilling down from level 1 to level 0. For each cell we show both the Avg of hours_per_week and the number of tuples that correspond to it in parentheses. We highlight the 6 lowest values in blue and the 6 largest in red color.
Some interesting findings include:
Column Post-grad has 2 of the 6 highest values.
Column University has 2 of the 6 highest values.
Column Post-grad has 3 of the 6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education by drilling down from level 2 to level 1. For each cell we show both the Avg of hours_per_week and the number of tuples that correspond to it in parentheses. We highlight the 5 lowest values in blue and the 5 largest in red color.
Some interesting findings include:
Column Self-emp has 4 of the 5 highest values.
Column Gov has 3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Post-grad has 2 of the 3 lowest values.
Row Self-emp has 3 of the 3 highest values.
Row Gov has 2 of the 3 lowest values.
Row Private has 1 of the 3 lowest values.
First, we tried to put the original result in context, by comparing its defining values with similar ones.
When we compared Post-Secondary to its siblings, grouped by education and work, we observed the following:
In 1 out of 3 cases Post-Secondary has higher value than Without-Post-Secondary.
In 2 out of 3 cases Post-Secondary has lower value than Without-Post-Secondary.
When we compared Blue-collar to its siblings, grouped by occupation and work, we observed the following:
In 1 out of 3 cases Blue-collar has higher value than Other.
In 2 out of 3 cases Blue-collar has lower value than Other.
In 3 out of 3 cases Blue-collar has lower value than white-collar.
When we compared Blue-collar to its siblings, grouped by education and occupation, we observed the following:
In 1 out of 4 cases Blue-collar has a higher value than Other.
In 3 out of 4 cases Blue-collar has a lower value than Other.
In 2 out of 4 cases Blue-collar has a higher value than white-collar.
In 2 out of 4 cases Blue-collar has a lower value than white-collar.
Then we analyzed the results by drilling down one level in the hierarchy.
When we drilled down work, we observed the following facts:
Column Post-grad has 2 of the 6 highest values.
Column University has 2 of the 6 highest values.
Column Post-grad has 3 of the 6 lowest values.
When we drilled down education, we observed the following facts:
Column Self-emp has 4 of the 5 highest values.
Column Gov has 3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hours_per_week when education is fixed to 'Post-Secondary', work is fixed to 'With-Pay' and occupation is fixed to 'Blue-collar'.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education to be equal to 'Post-Secondary', work to be equal to 'With-Pay', and occupation to be equal to 'Blue-collar'. We report on Avg of hours_per_week grouped by education at level 2, and work at level 1 .
You can observe the results in this table. We highlight the largest values with red and the lowest values with blue color. 
Column Post-grad has 2 of the 3 lowest values.
Row Self-emp has 3 of the 3 highest values.
Row Gov has 2 of the 3 lowest values.
Row Private has 1 of the 3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'Post-Secondary' for education at level 3 with its sibling values. We highlight the reference cells with bold, the highest value with red and the lowest value with blue color. We calculate the Avg of hours_per_week while fixing education at level 4 to be equal to ''ALL'', work at level 2 to be equal to ''With-Pay'', and occupation at level 1 to be equal to ''Blue-collar''.
Compared to its sibling we observe that in 1 out of 3 cases Post-Secondary has higher value than Without-Post-Secondary.
In 2 out of 3 cases Post-Secondary has lower value than Without-Post-Secondary.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'With-Pay' for work at level 2 with its sibling values. We highlight the reference cells with bold, the highest value with red and the lowest value with blue color. We calculate the Avg of hours_per_week while fixing education at level 3 to be equal to ''Post-Secondary'', work at level 3 to be equal to ''ALL'', and occupation at level 1 to be equal to ''Blue-collar''.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'Blue-collar' for occupation at level 1 with its sibling values. We highlight the reference cells with bold, the highest values with red and the lowest values with blue color. We calculate the Avg of hours_per_week while fixing education at level 3 to be equal to ''Post-Secondary'', work at level 2 to be equal to ''With-Pay'', and occupation at level 2 to be equal to ''ALL''.
Compared to its sibling we observe the following:
In 1 out of 3 cases Blue-collar has higher value than Other.
In 2 out of 3 cases Blue-collar has lower value than Other.
In 3 out of 3 cases Blue-collar has lower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'Blue-collar' for occupation at level 1 with its sibling values. We highlight the reference cells with bold, the highest values with red and the lowest values with blue color. We calculate the Avg of hours_per_week while fixing education at level 3 to be equal to ''Post-Secondary'', work at level 2 to be equal to ''With-Pay'', and occupation at level 2 to be equal to ''ALL''.
Compared to its sibling we observe the following:
In 1 out of 4 cases Blue-collar has a higher value than Other.
In 3 out of 4 cases Blue-collar has a lower value than Other.
In 2 out of 4 cases Blue-collar has a higher value than white-collar.
In 2 out of 4 cases Blue-collar has a lower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0.xml"/>
  <Relationship Id="rId3" Type="http://schemas.microsoft.com/office/2007/relationships/media" Target="../media/1EP9M.wav"/>
  <Relationship Id="rId4" Type="http://schemas.openxmlformats.org/officeDocument/2006/relationships/audio" Target="../media/1EP9M.wav"/>
  <Relationship Id="rId5" Type="http://schemas.openxmlformats.org/officeDocument/2006/relationships/image" Target="../media/play.png"/>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1.xml"/>
  <Relationship Id="rId3" Type="http://schemas.microsoft.com/office/2007/relationships/media" Target="../media/ZQ7V5VUF.wav"/>
  <Relationship Id="rId4" Type="http://schemas.openxmlformats.org/officeDocument/2006/relationships/audio" Target="../media/ZQ7V5VUF.wav"/>
  <Relationship Id="rId5" Type="http://schemas.openxmlformats.org/officeDocument/2006/relationships/image" Target="../media/play.png"/>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microsoft.com/office/2007/relationships/media" Target="../media/HTC5ZGQMP.wav"/>
  <Relationship Id="rId4" Type="http://schemas.openxmlformats.org/officeDocument/2006/relationships/audio" Target="../media/HTC5ZGQMP.wav"/>
  <Relationship Id="rId5" Type="http://schemas.openxmlformats.org/officeDocument/2006/relationships/image" Target="../media/play.png"/>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microsoft.com/office/2007/relationships/media" Target="../media/SED32.wav"/>
  <Relationship Id="rId4" Type="http://schemas.openxmlformats.org/officeDocument/2006/relationships/audio" Target="../media/SED32.wav"/>
  <Relationship Id="rId5" Type="http://schemas.openxmlformats.org/officeDocument/2006/relationships/image" Target="../media/play.png"/>
  <Relationship Id="rId6" Type="http://schemas.openxmlformats.org/officeDocument/2006/relationships/image" Target="../media/image1.jpeg"/>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 Id="rId3" Type="http://schemas.microsoft.com/office/2007/relationships/media" Target="../media/4KZ45.wav"/>
  <Relationship Id="rId4" Type="http://schemas.openxmlformats.org/officeDocument/2006/relationships/audio" Target="../media/4KZ45.wav"/>
  <Relationship Id="rId5" Type="http://schemas.openxmlformats.org/officeDocument/2006/relationships/image" Target="../media/play.png"/>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microsoft.com/office/2007/relationships/media" Target="../media/DPSCK9OM.wav"/>
  <Relationship Id="rId4" Type="http://schemas.openxmlformats.org/officeDocument/2006/relationships/audio" Target="../media/DPSCK9OM.wav"/>
  <Relationship Id="rId5" Type="http://schemas.openxmlformats.org/officeDocument/2006/relationships/image" Target="../media/play.png"/>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microsoft.com/office/2007/relationships/media" Target="../media/63BOIT.wav"/>
  <Relationship Id="rId4" Type="http://schemas.openxmlformats.org/officeDocument/2006/relationships/audio" Target="../media/63BOIT.wav"/>
  <Relationship Id="rId5" Type="http://schemas.openxmlformats.org/officeDocument/2006/relationships/image" Target="../media/play.png"/>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 Id="rId3" Type="http://schemas.microsoft.com/office/2007/relationships/media" Target="../media/9N4WGA4.wav"/>
  <Relationship Id="rId4" Type="http://schemas.openxmlformats.org/officeDocument/2006/relationships/audio" Target="../media/9N4WGA4.wav"/>
  <Relationship Id="rId5" Type="http://schemas.openxmlformats.org/officeDocument/2006/relationships/image" Target="../media/play.pn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7.xml"/>
  <Relationship Id="rId3" Type="http://schemas.microsoft.com/office/2007/relationships/media" Target="../media/JW34SVT.wav"/>
  <Relationship Id="rId4" Type="http://schemas.openxmlformats.org/officeDocument/2006/relationships/audio" Target="../media/JW34SVT.wav"/>
  <Relationship Id="rId5" Type="http://schemas.openxmlformats.org/officeDocument/2006/relationships/image" Target="../media/play.png"/>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 Id="rId3" Type="http://schemas.microsoft.com/office/2007/relationships/media" Target="../media/VPFNPSNLX.wav"/>
  <Relationship Id="rId4" Type="http://schemas.openxmlformats.org/officeDocument/2006/relationships/audio" Target="../media/VPFNPSNLX.wav"/>
  <Relationship Id="rId5" Type="http://schemas.openxmlformats.org/officeDocument/2006/relationships/image" Target="../media/play.png"/>
</Relationships>

</file>

<file path=ppt\slides\_rels\slide9.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9.xml"/>
  <Relationship Id="rId3" Type="http://schemas.microsoft.com/office/2007/relationships/media" Target="../media/NENTHF.wav"/>
  <Relationship Id="rId4" Type="http://schemas.openxmlformats.org/officeDocument/2006/relationships/audio" Target="../media/NENTHF.wav"/>
  <Relationship Id="rId5" Type="http://schemas.openxmlformats.org/officeDocument/2006/relationships/image" Target="../media/play.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10.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762000" y="1270000"/>
          <a:ext cx="1270000" cy="1270000"/>
        </p:xfrm>
        <a:graphic>
          <a:graphicData uri="http://schemas.openxmlformats.org/drawingml/2006/table">
            <a:tbl>
              <a:tblPr/>
              <a:tblGrid>
                <a:gridCol w="1270000"/>
                <a:gridCol w="1270000"/>
                <a:gridCol w="1270000"/>
                <a:gridCol w="1270000"/>
                <a:gridCol w="1270000"/>
                <a:gridCol w="1270000"/>
              </a:tblGrid>
              <a:tr h="254000">
                <a:tc>
                  <a:txBody>
                    <a:bodyPr/>
                    <a:lstStyle/>
                    <a:p>
                      <a:pPr algn="r"/>
                      <a:r>
                        <a:rPr lang="en-US" sz="1200" i="true">
                          <a:solidFill>
                            <a:srgbClr val="000000"/>
                          </a:solidFill>
                        </a:rPr>
                        <a:t>Gov</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Federal-gov</a:t>
                      </a:r>
                    </a:p>
                  </a:txBody>
                  <a:tcPr marT="0" marL="6350" marR="0" marB="0">
                    <a:lnL>
                      <a:noFill/>
                    </a:lnL>
                    <a:lnR>
                      <a:noFill/>
                    </a:lnR>
                    <a:lnT>
                      <a:noFill/>
                    </a:lnT>
                    <a:lnB>
                      <a:noFill/>
                    </a:lnB>
                  </a:tcPr>
                </a:tc>
                <a:tc>
                  <a:txBody>
                    <a:bodyPr/>
                    <a:lstStyle/>
                    <a:p>
                      <a:pPr algn="ctr"/>
                      <a:r>
                        <a:rPr lang="en-US" sz="1200">
                          <a:solidFill>
                            <a:srgbClr val="000000"/>
                          </a:solidFill>
                        </a:rPr>
                        <a:t>40.46 (26)</a:t>
                      </a:r>
                    </a:p>
                  </a:txBody>
                  <a:tcPr marT="0" marL="0" marR="0" marB="0">
                    <a:lnL>
                      <a:noFill/>
                    </a:lnL>
                    <a:lnR>
                      <a:noFill/>
                    </a:lnR>
                    <a:lnT>
                      <a:noFill/>
                    </a:lnT>
                    <a:lnB>
                      <a:noFill/>
                    </a:lnB>
                  </a:tcPr>
                </a:tc>
                <a:tc>
                  <a:txBody>
                    <a:bodyPr/>
                    <a:lstStyle/>
                    <a:p>
                      <a:pPr algn="ctr"/>
                      <a:r>
                        <a:rPr lang="en-US" sz="1200">
                          <a:solidFill>
                            <a:srgbClr val="0000FF"/>
                          </a:solidFill>
                        </a:rPr>
                        <a:t>35.33 (6)</a:t>
                      </a:r>
                    </a:p>
                  </a:txBody>
                  <a:tcPr marT="0" marL="0" marR="0" marB="0">
                    <a:lnL>
                      <a:noFill/>
                    </a:lnL>
                    <a:lnR>
                      <a:noFill/>
                    </a:lnR>
                    <a:lnT>
                      <a:noFill/>
                    </a:lnT>
                    <a:lnB>
                      <a:noFill/>
                    </a:lnB>
                  </a:tcPr>
                </a:tc>
                <a:tc>
                  <a:txBody>
                    <a:bodyPr/>
                    <a:lstStyle/>
                    <a:p>
                      <a:pPr algn="ctr"/>
                      <a:r>
                        <a:rPr lang="en-US" sz="1200">
                          <a:solidFill>
                            <a:srgbClr val="0000FF"/>
                          </a:solidFill>
                        </a:rPr>
                        <a:t>39.02 (59)</a:t>
                      </a:r>
                    </a:p>
                  </a:txBody>
                  <a:tcPr marT="0" marL="0" marR="0" marB="0">
                    <a:lnL>
                      <a:noFill/>
                    </a:lnL>
                    <a:lnR>
                      <a:noFill/>
                    </a:lnR>
                    <a:lnT>
                      <a:noFill/>
                    </a:lnT>
                    <a:lnB>
                      <a:noFill/>
                    </a:lnB>
                  </a:tcPr>
                </a:tc>
                <a:tc>
                  <a:txBody>
                    <a:bodyPr/>
                    <a:lstStyle/>
                    <a:p>
                      <a:pPr algn="ctr"/>
                      <a:r>
                        <a:rPr lang="en-US" sz="1200">
                          <a:solidFill>
                            <a:srgbClr val="000000"/>
                          </a:solidFill>
                        </a:rPr>
                        <a:t>41.40 (20)</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Local-gov</a:t>
                      </a:r>
                    </a:p>
                  </a:txBody>
                  <a:tcPr marT="0" marL="6350" marR="0" marB="0">
                    <a:lnL>
                      <a:noFill/>
                    </a:lnL>
                    <a:lnR>
                      <a:noFill/>
                    </a:lnR>
                    <a:lnT>
                      <a:noFill/>
                    </a:lnT>
                    <a:lnB>
                      <a:noFill/>
                    </a:lnB>
                  </a:tcPr>
                </a:tc>
                <a:tc>
                  <a:txBody>
                    <a:bodyPr/>
                    <a:lstStyle/>
                    <a:p>
                      <a:pPr algn="ctr"/>
                      <a:r>
                        <a:rPr lang="en-US" sz="1200">
                          <a:solidFill>
                            <a:srgbClr val="000000"/>
                          </a:solidFill>
                        </a:rPr>
                        <a:t>39.88 (34)</a:t>
                      </a:r>
                    </a:p>
                  </a:txBody>
                  <a:tcPr marT="0" marL="0" marR="0" marB="0">
                    <a:lnL>
                      <a:noFill/>
                    </a:lnL>
                    <a:lnR>
                      <a:noFill/>
                    </a:lnR>
                    <a:lnT>
                      <a:noFill/>
                    </a:lnT>
                    <a:lnB>
                      <a:noFill/>
                    </a:lnB>
                  </a:tcPr>
                </a:tc>
                <a:tc>
                  <a:txBody>
                    <a:bodyPr/>
                    <a:lstStyle/>
                    <a:p>
                      <a:pPr algn="ctr"/>
                      <a:r>
                        <a:rPr lang="en-US" sz="1200">
                          <a:solidFill>
                            <a:srgbClr val="FF0000"/>
                          </a:solidFill>
                        </a:rPr>
                        <a:t>47.00 (1)</a:t>
                      </a:r>
                    </a:p>
                  </a:txBody>
                  <a:tcPr marT="0" marL="0" marR="0" marB="0">
                    <a:lnL>
                      <a:noFill/>
                    </a:lnL>
                    <a:lnR>
                      <a:noFill/>
                    </a:lnR>
                    <a:lnT>
                      <a:noFill/>
                    </a:lnT>
                    <a:lnB>
                      <a:noFill/>
                    </a:lnB>
                  </a:tcPr>
                </a:tc>
                <a:tc>
                  <a:txBody>
                    <a:bodyPr/>
                    <a:lstStyle/>
                    <a:p>
                      <a:pPr algn="ctr"/>
                      <a:r>
                        <a:rPr lang="en-US" sz="1200">
                          <a:solidFill>
                            <a:srgbClr val="000000"/>
                          </a:solidFill>
                        </a:rPr>
                        <a:t>41.72 (72)</a:t>
                      </a:r>
                    </a:p>
                  </a:txBody>
                  <a:tcPr marT="0" marL="0" marR="0" marB="0">
                    <a:lnL>
                      <a:noFill/>
                    </a:lnL>
                    <a:lnR>
                      <a:noFill/>
                    </a:lnR>
                    <a:lnT>
                      <a:noFill/>
                    </a:lnT>
                    <a:lnB>
                      <a:noFill/>
                    </a:lnB>
                  </a:tcPr>
                </a:tc>
                <a:tc>
                  <a:txBody>
                    <a:bodyPr/>
                    <a:lstStyle/>
                    <a:p>
                      <a:pPr algn="ctr"/>
                      <a:r>
                        <a:rPr lang="en-US" sz="1200">
                          <a:solidFill>
                            <a:srgbClr val="000000"/>
                          </a:solidFill>
                        </a:rPr>
                        <a:t>41.26 (27)</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State-gov</a:t>
                      </a:r>
                    </a:p>
                  </a:txBody>
                  <a:tcPr marT="0" marL="6350" marR="0" marB="0">
                    <a:lnL>
                      <a:noFill/>
                    </a:lnL>
                    <a:lnR>
                      <a:noFill/>
                    </a:lnR>
                    <a:lnT>
                      <a:noFill/>
                    </a:lnT>
                    <a:lnB>
                      <a:noFill/>
                    </a:lnB>
                  </a:tcPr>
                </a:tc>
                <a:tc>
                  <a:txBody>
                    <a:bodyPr/>
                    <a:lstStyle/>
                    <a:p>
                      <a:pPr algn="ctr"/>
                      <a:r>
                        <a:rPr lang="en-US" sz="1200">
                          <a:solidFill>
                            <a:srgbClr val="000000"/>
                          </a:solidFill>
                        </a:rPr>
                        <a:t>40.89 (18)</a:t>
                      </a:r>
                    </a:p>
                  </a:txBody>
                  <a:tcPr marT="0" marL="0" marR="0" marB="0">
                    <a:lnL>
                      <a:noFill/>
                    </a:lnL>
                    <a:lnR>
                      <a:noFill/>
                    </a:lnR>
                    <a:lnT>
                      <a:noFill/>
                    </a:lnT>
                    <a:lnB>
                      <a:noFill/>
                    </a:lnB>
                  </a:tcPr>
                </a:tc>
                <a:tc>
                  <a:txBody>
                    <a:bodyPr/>
                    <a:lstStyle/>
                    <a:p>
                      <a:pPr algn="ctr"/>
                      <a:r>
                        <a:rPr lang="en-US" sz="1200">
                          <a:solidFill>
                            <a:srgbClr val="0000FF"/>
                          </a:solidFill>
                        </a:rPr>
                        <a:t>28.75 (4)</a:t>
                      </a:r>
                    </a:p>
                  </a:txBody>
                  <a:tcPr marT="0" marL="0" marR="0" marB="0">
                    <a:lnL>
                      <a:noFill/>
                    </a:lnL>
                    <a:lnR>
                      <a:noFill/>
                    </a:lnR>
                    <a:lnT>
                      <a:noFill/>
                    </a:lnT>
                    <a:lnB>
                      <a:noFill/>
                    </a:lnB>
                  </a:tcPr>
                </a:tc>
                <a:tc>
                  <a:txBody>
                    <a:bodyPr/>
                    <a:lstStyle/>
                    <a:p>
                      <a:pPr algn="ctr"/>
                      <a:r>
                        <a:rPr lang="en-US" sz="1200">
                          <a:solidFill>
                            <a:srgbClr val="0000FF"/>
                          </a:solidFill>
                        </a:rPr>
                        <a:t>34.23 (47)</a:t>
                      </a:r>
                    </a:p>
                  </a:txBody>
                  <a:tcPr marT="0" marL="0" marR="0" marB="0">
                    <a:lnL>
                      <a:noFill/>
                    </a:lnL>
                    <a:lnR>
                      <a:noFill/>
                    </a:lnR>
                    <a:lnT>
                      <a:noFill/>
                    </a:lnT>
                    <a:lnB>
                      <a:noFill/>
                    </a:lnB>
                  </a:tcPr>
                </a:tc>
                <a:tc>
                  <a:txBody>
                    <a:bodyPr/>
                    <a:lstStyle/>
                    <a:p>
                      <a:pPr algn="ctr"/>
                      <a:r>
                        <a:rPr lang="en-US" sz="1200">
                          <a:solidFill>
                            <a:srgbClr val="0000FF"/>
                          </a:solidFill>
                        </a:rPr>
                        <a:t>32.73 (15)</a:t>
                      </a:r>
                    </a:p>
                  </a:txBody>
                  <a:tcPr marT="0" marL="0" marR="0" marB="0">
                    <a:lnL>
                      <a:noFill/>
                    </a:lnL>
                    <a:lnR>
                      <a:noFill/>
                    </a:lnR>
                    <a:lnT>
                      <a:noFill/>
                    </a:lnT>
                    <a:lnB>
                      <a:noFill/>
                    </a:lnB>
                  </a:tcPr>
                </a:tc>
              </a:tr>
              <a:tr h="254000">
                <a:tc>
                  <a:txBody>
                    <a:bodyPr/>
                    <a:lstStyle/>
                    <a:p>
                      <a:pPr algn="r"/>
                      <a:r>
                        <a:rPr lang="en-US" sz="1200" i="true">
                          <a:solidFill>
                            <a:srgbClr val="000000"/>
                          </a:solidFill>
                        </a:rPr>
                        <a:t>Private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41.89 (642)</a:t>
                      </a:r>
                    </a:p>
                  </a:txBody>
                  <a:tcPr marT="0" marL="0" marR="0" marB="0">
                    <a:lnL>
                      <a:noFill/>
                    </a:lnL>
                    <a:lnR>
                      <a:noFill/>
                    </a:lnR>
                    <a:lnT>
                      <a:noFill/>
                    </a:lnT>
                    <a:lnB>
                      <a:noFill/>
                    </a:lnB>
                  </a:tcPr>
                </a:tc>
                <a:tc>
                  <a:txBody>
                    <a:bodyPr/>
                    <a:lstStyle/>
                    <a:p>
                      <a:pPr algn="ctr"/>
                      <a:r>
                        <a:rPr lang="en-US" sz="1200">
                          <a:solidFill>
                            <a:srgbClr val="0000FF"/>
                          </a:solidFill>
                        </a:rPr>
                        <a:t>39.05 (56)</a:t>
                      </a:r>
                    </a:p>
                  </a:txBody>
                  <a:tcPr marT="0" marL="0" marR="0" marB="0">
                    <a:lnL>
                      <a:noFill/>
                    </a:lnL>
                    <a:lnR>
                      <a:noFill/>
                    </a:lnR>
                    <a:lnT>
                      <a:noFill/>
                    </a:lnT>
                    <a:lnB>
                      <a:noFill/>
                    </a:lnB>
                  </a:tcPr>
                </a:tc>
                <a:tc>
                  <a:txBody>
                    <a:bodyPr/>
                    <a:lstStyle/>
                    <a:p>
                      <a:pPr algn="ctr"/>
                      <a:r>
                        <a:rPr lang="en-US" sz="1200">
                          <a:solidFill>
                            <a:srgbClr val="000000"/>
                          </a:solidFill>
                        </a:rPr>
                        <a:t>41.28 (1622)</a:t>
                      </a:r>
                    </a:p>
                  </a:txBody>
                  <a:tcPr marT="0" marL="0" marR="0" marB="0">
                    <a:lnL>
                      <a:noFill/>
                    </a:lnL>
                    <a:lnR>
                      <a:noFill/>
                    </a:lnR>
                    <a:lnT>
                      <a:noFill/>
                    </a:lnT>
                    <a:lnB>
                      <a:noFill/>
                    </a:lnB>
                  </a:tcPr>
                </a:tc>
                <a:tc>
                  <a:txBody>
                    <a:bodyPr/>
                    <a:lstStyle/>
                    <a:p>
                      <a:pPr algn="ctr"/>
                      <a:r>
                        <a:rPr lang="en-US" sz="1200">
                          <a:solidFill>
                            <a:srgbClr val="000000"/>
                          </a:solidFill>
                        </a:rPr>
                        <a:t>40.99 (492)</a:t>
                      </a:r>
                    </a:p>
                  </a:txBody>
                  <a:tcPr marT="0" marL="0" marR="0" marB="0">
                    <a:lnL>
                      <a:noFill/>
                    </a:lnL>
                    <a:lnR>
                      <a:noFill/>
                    </a:lnR>
                    <a:lnT>
                      <a:noFill/>
                    </a:lnT>
                    <a:lnB>
                      <a:noFill/>
                    </a:lnB>
                  </a:tcPr>
                </a:tc>
              </a:tr>
              <a:tr h="254000">
                <a:tc>
                  <a:txBody>
                    <a:bodyPr/>
                    <a:lstStyle/>
                    <a:p>
                      <a:pPr algn="r"/>
                      <a:r>
                        <a:rPr lang="en-US" sz="1200" i="true">
                          <a:solidFill>
                            <a:srgbClr val="000000"/>
                          </a:solidFill>
                        </a:rPr>
                        <a:t>Self-emp</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Self-emp-inc</a:t>
                      </a:r>
                    </a:p>
                  </a:txBody>
                  <a:tcPr marT="0" marL="6350" marR="0" marB="0">
                    <a:lnL>
                      <a:noFill/>
                    </a:lnL>
                    <a:lnR>
                      <a:noFill/>
                    </a:lnR>
                    <a:lnT>
                      <a:noFill/>
                    </a:lnT>
                    <a:lnB>
                      <a:noFill/>
                    </a:lnB>
                  </a:tcPr>
                </a:tc>
                <a:tc>
                  <a:txBody>
                    <a:bodyPr/>
                    <a:lstStyle/>
                    <a:p>
                      <a:pPr algn="ctr"/>
                      <a:r>
                        <a:rPr lang="en-US" sz="1200">
                          <a:solidFill>
                            <a:srgbClr val="FF0000"/>
                          </a:solidFill>
                        </a:rPr>
                        <a:t>46.11 (9)</a:t>
                      </a:r>
                    </a:p>
                  </a:txBody>
                  <a:tcPr marT="0" marL="0" marR="0" marB="0">
                    <a:lnL>
                      <a:noFill/>
                    </a:lnL>
                    <a:lnR>
                      <a:noFill/>
                    </a:lnR>
                    <a:lnT>
                      <a:noFill/>
                    </a:lnT>
                    <a:lnB>
                      <a:noFill/>
                    </a:lnB>
                  </a:tcPr>
                </a:tc>
                <a:tc>
                  <a:txBody>
                    <a:bodyPr/>
                    <a:lstStyle/>
                    <a:p>
                      <a:pPr algn="ctr"/>
                      <a:r>
                        <a:rPr lang="en-US" sz="1200">
                          <a:solidFill>
                            <a:srgbClr val="FF0000"/>
                          </a:solidFill>
                        </a:rPr>
                        <a:t>43.33 (3)</a:t>
                      </a:r>
                    </a:p>
                  </a:txBody>
                  <a:tcPr marT="0" marL="0" marR="0" marB="0">
                    <a:lnL>
                      <a:noFill/>
                    </a:lnL>
                    <a:lnR>
                      <a:noFill/>
                    </a:lnR>
                    <a:lnT>
                      <a:noFill/>
                    </a:lnT>
                    <a:lnB>
                      <a:noFill/>
                    </a:lnB>
                  </a:tcPr>
                </a:tc>
                <a:tc>
                  <a:txBody>
                    <a:bodyPr/>
                    <a:lstStyle/>
                    <a:p>
                      <a:pPr algn="ctr"/>
                      <a:r>
                        <a:rPr lang="en-US" sz="1200">
                          <a:solidFill>
                            <a:srgbClr val="FF0000"/>
                          </a:solidFill>
                        </a:rPr>
                        <a:t>50.84 (31)</a:t>
                      </a:r>
                    </a:p>
                  </a:txBody>
                  <a:tcPr marT="0" marL="0" marR="0" marB="0">
                    <a:lnL>
                      <a:noFill/>
                    </a:lnL>
                    <a:lnR>
                      <a:noFill/>
                    </a:lnR>
                    <a:lnT>
                      <a:noFill/>
                    </a:lnT>
                    <a:lnB>
                      <a:noFill/>
                    </a:lnB>
                  </a:tcPr>
                </a:tc>
                <a:tc>
                  <a:txBody>
                    <a:bodyPr/>
                    <a:lstStyle/>
                    <a:p>
                      <a:pPr algn="ctr"/>
                      <a:r>
                        <a:rPr lang="en-US" sz="1200">
                          <a:solidFill>
                            <a:srgbClr val="FF0000"/>
                          </a:solidFill>
                        </a:rPr>
                        <a:t>47.11 (19)</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Self-emp-not-inc</a:t>
                      </a:r>
                    </a:p>
                  </a:txBody>
                  <a:tcPr marT="0" marL="6350" marR="0" marB="0">
                    <a:lnL>
                      <a:noFill/>
                    </a:lnL>
                    <a:lnR>
                      <a:noFill/>
                    </a:lnR>
                    <a:lnT>
                      <a:noFill/>
                    </a:lnT>
                    <a:lnB>
                      <a:noFill/>
                    </a:lnB>
                  </a:tcPr>
                </a:tc>
                <a:tc>
                  <a:txBody>
                    <a:bodyPr/>
                    <a:lstStyle/>
                    <a:p>
                      <a:pPr algn="ctr"/>
                      <a:r>
                        <a:rPr lang="en-US" sz="1200">
                          <a:solidFill>
                            <a:srgbClr val="000000"/>
                          </a:solidFill>
                        </a:rPr>
                        <a:t>42.73 (49)</a:t>
                      </a:r>
                    </a:p>
                  </a:txBody>
                  <a:tcPr marT="0" marL="0" marR="0" marB="0">
                    <a:lnL>
                      <a:noFill/>
                    </a:lnL>
                    <a:lnR>
                      <a:noFill/>
                    </a:lnR>
                    <a:lnT>
                      <a:noFill/>
                    </a:lnT>
                    <a:lnB>
                      <a:noFill/>
                    </a:lnB>
                  </a:tcPr>
                </a:tc>
                <a:tc>
                  <a:txBody>
                    <a:bodyPr/>
                    <a:lstStyle/>
                    <a:p>
                      <a:pPr algn="ctr"/>
                      <a:r>
                        <a:rPr lang="en-US" sz="1200">
                          <a:solidFill>
                            <a:srgbClr val="000000"/>
                          </a:solidFill>
                        </a:rPr>
                        <a:t>41.38 (13)</a:t>
                      </a:r>
                    </a:p>
                  </a:txBody>
                  <a:tcPr marT="0" marL="0" marR="0" marB="0">
                    <a:lnL>
                      <a:noFill/>
                    </a:lnL>
                    <a:lnR>
                      <a:noFill/>
                    </a:lnR>
                    <a:lnT>
                      <a:noFill/>
                    </a:lnT>
                    <a:lnB>
                      <a:noFill/>
                    </a:lnB>
                  </a:tcPr>
                </a:tc>
                <a:tc>
                  <a:txBody>
                    <a:bodyPr/>
                    <a:lstStyle/>
                    <a:p>
                      <a:pPr algn="ctr"/>
                      <a:r>
                        <a:rPr lang="en-US" sz="1200">
                          <a:solidFill>
                            <a:srgbClr val="000000"/>
                          </a:solidFill>
                        </a:rPr>
                        <a:t>41.71 (156)</a:t>
                      </a:r>
                    </a:p>
                  </a:txBody>
                  <a:tcPr marT="0" marL="0" marR="0" marB="0">
                    <a:lnL>
                      <a:noFill/>
                    </a:lnL>
                    <a:lnR>
                      <a:noFill/>
                    </a:lnR>
                    <a:lnT>
                      <a:noFill/>
                    </a:lnT>
                    <a:lnB>
                      <a:noFill/>
                    </a:lnB>
                  </a:tcPr>
                </a:tc>
                <a:tc>
                  <a:txBody>
                    <a:bodyPr/>
                    <a:lstStyle/>
                    <a:p>
                      <a:pPr algn="ctr"/>
                      <a:r>
                        <a:rPr lang="en-US" sz="1200">
                          <a:solidFill>
                            <a:srgbClr val="FF0000"/>
                          </a:solidFill>
                        </a:rPr>
                        <a:t>45.49 (55)</a:t>
                      </a:r>
                    </a:p>
                  </a:txBody>
                  <a:tcPr marT="0" marL="0" marR="0" marB="0">
                    <a:lnL>
                      <a:noFill/>
                    </a:lnL>
                    <a:lnR>
                      <a:noFill/>
                    </a:lnR>
                    <a:lnT>
                      <a:noFill/>
                    </a:lnT>
                    <a:lnB>
                      <a:noFill/>
                    </a:lnB>
                  </a:tcPr>
                </a:tc>
              </a:tr>
            </a:tbl>
          </a:graphicData>
        </a:graphic>
      </p:graphicFrame>
      <p:pic>
        <p:nvPicPr>
          <p:cNvPr id="4" name="1EP9M.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Columns of the Original Result</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r"/>
                      <a:r>
                        <a:rPr lang="en-US" sz="1200" i="true">
                          <a:solidFill>
                            <a:srgbClr val="000000"/>
                          </a:solidFill>
                        </a:rPr>
                        <a:t>Assoc</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Gov</a:t>
                      </a:r>
                    </a:p>
                  </a:txBody>
                  <a:tcPr marT="0" marL="0" marR="0" marB="0">
                    <a:lnL>
                      <a:noFill/>
                    </a:lnL>
                    <a:lnR>
                      <a:noFill/>
                    </a:lnR>
                    <a:lnT>
                      <a:noFill/>
                    </a:lnT>
                    <a:lnB>
                      <a:noFill/>
                    </a:lnB>
                  </a:tcPr>
                </a:tc>
                <a:tc>
                  <a:txBody>
                    <a:bodyPr/>
                    <a:lstStyle/>
                    <a:p>
                      <a:pPr algn="ctr"/>
                      <a:r>
                        <a:rPr lang="en-US" sz="1200">
                          <a:solidFill>
                            <a:srgbClr val="000000"/>
                          </a:solidFill>
                        </a:rPr>
                        <a:t>Private</a:t>
                      </a:r>
                    </a:p>
                  </a:txBody>
                  <a:tcPr marT="0" marL="0" marR="0" marB="0">
                    <a:lnL>
                      <a:noFill/>
                    </a:lnL>
                    <a:lnR>
                      <a:noFill/>
                    </a:lnR>
                    <a:lnT>
                      <a:noFill/>
                    </a:lnT>
                    <a:lnB>
                      <a:noFill/>
                    </a:lnB>
                  </a:tcPr>
                </a:tc>
                <a:tc>
                  <a:txBody>
                    <a:bodyPr/>
                    <a:lstStyle/>
                    <a:p>
                      <a:pPr algn="ctr"/>
                      <a:r>
                        <a:rPr lang="en-US" sz="1200">
                          <a:solidFill>
                            <a:srgbClr val="000000"/>
                          </a:solidFill>
                        </a:rPr>
                        <a:t>Self-emp</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Assoc-acdm</a:t>
                      </a:r>
                    </a:p>
                  </a:txBody>
                  <a:tcPr marT="0" marL="6350" marR="0" marB="0">
                    <a:lnL>
                      <a:noFill/>
                    </a:lnL>
                    <a:lnR>
                      <a:noFill/>
                    </a:lnR>
                    <a:lnT>
                      <a:noFill/>
                    </a:lnT>
                    <a:lnB>
                      <a:noFill/>
                    </a:lnB>
                  </a:tcPr>
                </a:tc>
                <a:tc>
                  <a:txBody>
                    <a:bodyPr/>
                    <a:lstStyle/>
                    <a:p>
                      <a:pPr algn="ctr"/>
                      <a:r>
                        <a:rPr lang="en-US" sz="1200">
                          <a:solidFill>
                            <a:srgbClr val="0000FF"/>
                          </a:solidFill>
                        </a:rPr>
                        <a:t>38.36 (25)</a:t>
                      </a:r>
                    </a:p>
                  </a:txBody>
                  <a:tcPr marT="0" marL="0" marR="0" marB="0">
                    <a:lnL>
                      <a:noFill/>
                    </a:lnL>
                    <a:lnR>
                      <a:noFill/>
                    </a:lnR>
                    <a:lnT>
                      <a:noFill/>
                    </a:lnT>
                    <a:lnB>
                      <a:noFill/>
                    </a:lnB>
                  </a:tcPr>
                </a:tc>
                <a:tc>
                  <a:txBody>
                    <a:bodyPr/>
                    <a:lstStyle/>
                    <a:p>
                      <a:pPr algn="ctr"/>
                      <a:r>
                        <a:rPr lang="en-US" sz="1200">
                          <a:solidFill>
                            <a:srgbClr val="000000"/>
                          </a:solidFill>
                        </a:rPr>
                        <a:t>41.97 (219)</a:t>
                      </a:r>
                    </a:p>
                  </a:txBody>
                  <a:tcPr marT="0" marL="0" marR="0" marB="0">
                    <a:lnL>
                      <a:noFill/>
                    </a:lnL>
                    <a:lnR>
                      <a:noFill/>
                    </a:lnR>
                    <a:lnT>
                      <a:noFill/>
                    </a:lnT>
                    <a:lnB>
                      <a:noFill/>
                    </a:lnB>
                  </a:tcPr>
                </a:tc>
                <a:tc>
                  <a:txBody>
                    <a:bodyPr/>
                    <a:lstStyle/>
                    <a:p>
                      <a:pPr algn="ctr"/>
                      <a:r>
                        <a:rPr lang="en-US" sz="1200">
                          <a:solidFill>
                            <a:srgbClr val="000000"/>
                          </a:solidFill>
                        </a:rPr>
                        <a:t>42.31 (26)</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Assoc-voc</a:t>
                      </a:r>
                    </a:p>
                  </a:txBody>
                  <a:tcPr marT="0" marL="6350" marR="0" marB="0">
                    <a:lnL>
                      <a:noFill/>
                    </a:lnL>
                    <a:lnR>
                      <a:noFill/>
                    </a:lnR>
                    <a:lnT>
                      <a:noFill/>
                    </a:lnT>
                    <a:lnB>
                      <a:noFill/>
                    </a:lnB>
                  </a:tcPr>
                </a:tc>
                <a:tc>
                  <a:txBody>
                    <a:bodyPr/>
                    <a:lstStyle/>
                    <a:p>
                      <a:pPr algn="ctr"/>
                      <a:r>
                        <a:rPr lang="en-US" sz="1200">
                          <a:solidFill>
                            <a:srgbClr val="000000"/>
                          </a:solidFill>
                        </a:rPr>
                        <a:t>41.23 (53)</a:t>
                      </a:r>
                    </a:p>
                  </a:txBody>
                  <a:tcPr marT="0" marL="0" marR="0" marB="0">
                    <a:lnL>
                      <a:noFill/>
                    </a:lnL>
                    <a:lnR>
                      <a:noFill/>
                    </a:lnR>
                    <a:lnT>
                      <a:noFill/>
                    </a:lnT>
                    <a:lnB>
                      <a:noFill/>
                    </a:lnB>
                  </a:tcPr>
                </a:tc>
                <a:tc>
                  <a:txBody>
                    <a:bodyPr/>
                    <a:lstStyle/>
                    <a:p>
                      <a:pPr algn="ctr"/>
                      <a:r>
                        <a:rPr lang="en-US" sz="1200">
                          <a:solidFill>
                            <a:srgbClr val="000000"/>
                          </a:solidFill>
                        </a:rPr>
                        <a:t>41.85 (423)</a:t>
                      </a:r>
                    </a:p>
                  </a:txBody>
                  <a:tcPr marT="0" marL="0" marR="0" marB="0">
                    <a:lnL>
                      <a:noFill/>
                    </a:lnL>
                    <a:lnR>
                      <a:noFill/>
                    </a:lnR>
                    <a:lnT>
                      <a:noFill/>
                    </a:lnT>
                    <a:lnB>
                      <a:noFill/>
                    </a:lnB>
                  </a:tcPr>
                </a:tc>
                <a:tc>
                  <a:txBody>
                    <a:bodyPr/>
                    <a:lstStyle/>
                    <a:p>
                      <a:pPr algn="ctr"/>
                      <a:r>
                        <a:rPr lang="en-US" sz="1200">
                          <a:solidFill>
                            <a:srgbClr val="FF0000"/>
                          </a:solidFill>
                        </a:rPr>
                        <a:t>44.03 (32)</a:t>
                      </a:r>
                    </a:p>
                  </a:txBody>
                  <a:tcPr marT="0" marL="0" marR="0" marB="0">
                    <a:lnL>
                      <a:noFill/>
                    </a:lnL>
                    <a:lnR>
                      <a:noFill/>
                    </a:lnR>
                    <a:lnT>
                      <a:noFill/>
                    </a:lnT>
                    <a:lnB>
                      <a:noFill/>
                    </a:lnB>
                  </a:tcPr>
                </a:tc>
              </a:tr>
              <a:tr h="254000">
                <a:tc>
                  <a:txBody>
                    <a:bodyPr/>
                    <a:lstStyle/>
                    <a:p>
                      <a:pPr algn="r"/>
                      <a:r>
                        <a:rPr lang="en-US" sz="1200" i="true">
                          <a:solidFill>
                            <a:srgbClr val="000000"/>
                          </a:solidFill>
                        </a:rPr>
                        <a:t>Post-grad</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Doctorate</a:t>
                      </a:r>
                    </a:p>
                  </a:txBody>
                  <a:tcPr marT="0" marL="6350" marR="0" marB="0">
                    <a:lnL>
                      <a:noFill/>
                    </a:lnL>
                    <a:lnR>
                      <a:noFill/>
                    </a:lnR>
                    <a:lnT>
                      <a:noFill/>
                    </a:lnT>
                    <a:lnB>
                      <a:noFill/>
                    </a:lnB>
                  </a:tcPr>
                </a:tc>
                <a:tc>
                  <a:txBody>
                    <a:bodyPr/>
                    <a:lstStyle/>
                    <a:p>
                      <a:pPr algn="ctr"/>
                      <a:r>
                        <a:rPr lang="en-US" sz="1200">
                          <a:solidFill>
                            <a:srgbClr val="0000FF"/>
                          </a:solidFill>
                        </a:rPr>
                        <a:t>20.00 (1)</a:t>
                      </a:r>
                    </a:p>
                  </a:txBody>
                  <a:tcPr marT="0" marL="0" marR="0" marB="0">
                    <a:lnL>
                      <a:noFill/>
                    </a:lnL>
                    <a:lnR>
                      <a:noFill/>
                    </a:lnR>
                    <a:lnT>
                      <a:noFill/>
                    </a:lnT>
                    <a:lnB>
                      <a:noFill/>
                    </a:lnB>
                  </a:tcPr>
                </a:tc>
                <a:tc>
                  <a:txBody>
                    <a:bodyPr/>
                    <a:lstStyle/>
                    <a:p>
                      <a:pPr algn="ctr"/>
                      <a:r>
                        <a:rPr lang="en-US" sz="1200">
                          <a:solidFill>
                            <a:srgbClr val="FF0000"/>
                          </a:solidFill>
                        </a:rPr>
                        <a:t>46.67 (3)</a:t>
                      </a:r>
                    </a:p>
                  </a:txBody>
                  <a:tcPr marT="0" marL="0" marR="0" marB="0">
                    <a:lnL>
                      <a:noFill/>
                    </a:lnL>
                    <a:lnR>
                      <a:noFill/>
                    </a:lnR>
                    <a:lnT>
                      <a:noFill/>
                    </a:lnT>
                    <a:lnB>
                      <a:noFill/>
                    </a:lnB>
                  </a:tcPr>
                </a:tc>
                <a:tc>
                  <a:txBody>
                    <a:bodyPr/>
                    <a:lstStyle/>
                    <a:p>
                      <a:pPr algn="ctr"/>
                      <a:r>
                        <a:rPr lang="en-US" sz="1200">
                          <a:solidFill>
                            <a:srgbClr val="FF0000"/>
                          </a:solidFill>
                        </a:rPr>
                        <a:t>47.50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Masters</a:t>
                      </a:r>
                    </a:p>
                  </a:txBody>
                  <a:tcPr marT="0" marL="6350" marR="0" marB="0">
                    <a:lnL>
                      <a:noFill/>
                    </a:lnL>
                    <a:lnR>
                      <a:noFill/>
                    </a:lnR>
                    <a:lnT>
                      <a:noFill/>
                    </a:lnT>
                    <a:lnB>
                      <a:noFill/>
                    </a:lnB>
                  </a:tcPr>
                </a:tc>
                <a:tc>
                  <a:txBody>
                    <a:bodyPr/>
                    <a:lstStyle/>
                    <a:p>
                      <a:pPr algn="ctr"/>
                      <a:r>
                        <a:rPr lang="en-US" sz="1200">
                          <a:solidFill>
                            <a:srgbClr val="0000FF"/>
                          </a:solidFill>
                        </a:rPr>
                        <a:t>35.40 (10)</a:t>
                      </a:r>
                    </a:p>
                  </a:txBody>
                  <a:tcPr marT="0" marL="0" marR="0" marB="0">
                    <a:lnL>
                      <a:noFill/>
                    </a:lnL>
                    <a:lnR>
                      <a:noFill/>
                    </a:lnR>
                    <a:lnT>
                      <a:noFill/>
                    </a:lnT>
                    <a:lnB>
                      <a:noFill/>
                    </a:lnB>
                  </a:tcPr>
                </a:tc>
                <a:tc>
                  <a:txBody>
                    <a:bodyPr/>
                    <a:lstStyle/>
                    <a:p>
                      <a:pPr algn="ctr"/>
                      <a:r>
                        <a:rPr lang="en-US" sz="1200">
                          <a:solidFill>
                            <a:srgbClr val="0000FF"/>
                          </a:solidFill>
                        </a:rPr>
                        <a:t>38.62 (53)</a:t>
                      </a:r>
                    </a:p>
                  </a:txBody>
                  <a:tcPr marT="0" marL="0" marR="0" marB="0">
                    <a:lnL>
                      <a:noFill/>
                    </a:lnL>
                    <a:lnR>
                      <a:noFill/>
                    </a:lnR>
                    <a:lnT>
                      <a:noFill/>
                    </a:lnT>
                    <a:lnB>
                      <a:noFill/>
                    </a:lnB>
                  </a:tcPr>
                </a:tc>
                <a:tc>
                  <a:txBody>
                    <a:bodyPr/>
                    <a:lstStyle/>
                    <a:p>
                      <a:pPr algn="ctr"/>
                      <a:r>
                        <a:rPr lang="en-US" sz="1200">
                          <a:solidFill>
                            <a:srgbClr val="000000"/>
                          </a:solidFill>
                        </a:rPr>
                        <a:t>40.93 (14)</a:t>
                      </a:r>
                    </a:p>
                  </a:txBody>
                  <a:tcPr marT="0" marL="0" marR="0" marB="0">
                    <a:lnL>
                      <a:noFill/>
                    </a:lnL>
                    <a:lnR>
                      <a:noFill/>
                    </a:lnR>
                    <a:lnT>
                      <a:noFill/>
                    </a:lnT>
                    <a:lnB>
                      <a:noFill/>
                    </a:lnB>
                  </a:tcPr>
                </a:tc>
              </a:tr>
              <a:tr h="254000">
                <a:tc>
                  <a:txBody>
                    <a:bodyPr/>
                    <a:lstStyle/>
                    <a:p>
                      <a:pPr algn="r"/>
                      <a:r>
                        <a:rPr lang="en-US" sz="1200" i="true">
                          <a:solidFill>
                            <a:srgbClr val="000000"/>
                          </a:solidFill>
                        </a:rPr>
                        <a:t>Some-college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00"/>
                          </a:solidFill>
                        </a:rPr>
                        <a:t>38.85 (178)</a:t>
                      </a:r>
                    </a:p>
                  </a:txBody>
                  <a:tcPr marT="0" marL="0" marR="0" marB="0">
                    <a:lnL>
                      <a:noFill/>
                    </a:lnL>
                    <a:lnR>
                      <a:noFill/>
                    </a:lnR>
                    <a:lnT>
                      <a:noFill/>
                    </a:lnT>
                    <a:lnB>
                      <a:noFill/>
                    </a:lnB>
                  </a:tcPr>
                </a:tc>
                <a:tc>
                  <a:txBody>
                    <a:bodyPr/>
                    <a:lstStyle/>
                    <a:p>
                      <a:pPr algn="ctr"/>
                      <a:r>
                        <a:rPr lang="en-US" sz="1200">
                          <a:solidFill>
                            <a:srgbClr val="000000"/>
                          </a:solidFill>
                        </a:rPr>
                        <a:t>41.28 (1622)</a:t>
                      </a:r>
                    </a:p>
                  </a:txBody>
                  <a:tcPr marT="0" marL="0" marR="0" marB="0">
                    <a:lnL>
                      <a:noFill/>
                    </a:lnL>
                    <a:lnR>
                      <a:noFill/>
                    </a:lnR>
                    <a:lnT>
                      <a:noFill/>
                    </a:lnT>
                    <a:lnB>
                      <a:noFill/>
                    </a:lnB>
                  </a:tcPr>
                </a:tc>
                <a:tc>
                  <a:txBody>
                    <a:bodyPr/>
                    <a:lstStyle/>
                    <a:p>
                      <a:pPr algn="ctr"/>
                      <a:r>
                        <a:rPr lang="en-US" sz="1200">
                          <a:solidFill>
                            <a:srgbClr val="000000"/>
                          </a:solidFill>
                        </a:rPr>
                        <a:t>43.22 (187)</a:t>
                      </a:r>
                    </a:p>
                  </a:txBody>
                  <a:tcPr marT="0" marL="0" marR="0" marB="0">
                    <a:lnL>
                      <a:noFill/>
                    </a:lnL>
                    <a:lnR>
                      <a:noFill/>
                    </a:lnR>
                    <a:lnT>
                      <a:noFill/>
                    </a:lnT>
                    <a:lnB>
                      <a:noFill/>
                    </a:lnB>
                  </a:tcPr>
                </a:tc>
              </a:tr>
              <a:tr h="254000">
                <a:tc>
                  <a:txBody>
                    <a:bodyPr/>
                    <a:lstStyle/>
                    <a:p>
                      <a:pPr algn="r"/>
                      <a:r>
                        <a:rPr lang="en-US" sz="1200" i="true">
                          <a:solidFill>
                            <a:srgbClr val="000000"/>
                          </a:solidFill>
                        </a:rPr>
                        <a:t>University</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Bachelors</a:t>
                      </a:r>
                    </a:p>
                  </a:txBody>
                  <a:tcPr marT="0" marL="6350" marR="0" marB="0">
                    <a:lnL>
                      <a:noFill/>
                    </a:lnL>
                    <a:lnR>
                      <a:noFill/>
                    </a:lnR>
                    <a:lnT>
                      <a:noFill/>
                    </a:lnT>
                    <a:lnB>
                      <a:noFill/>
                    </a:lnB>
                  </a:tcPr>
                </a:tc>
                <a:tc>
                  <a:txBody>
                    <a:bodyPr/>
                    <a:lstStyle/>
                    <a:p>
                      <a:pPr algn="ctr"/>
                      <a:r>
                        <a:rPr lang="en-US" sz="1200">
                          <a:solidFill>
                            <a:srgbClr val="000000"/>
                          </a:solidFill>
                        </a:rPr>
                        <a:t>39.24 (62)</a:t>
                      </a:r>
                    </a:p>
                  </a:txBody>
                  <a:tcPr marT="0" marL="0" marR="0" marB="0">
                    <a:lnL>
                      <a:noFill/>
                    </a:lnL>
                    <a:lnR>
                      <a:noFill/>
                    </a:lnR>
                    <a:lnT>
                      <a:noFill/>
                    </a:lnT>
                    <a:lnB>
                      <a:noFill/>
                    </a:lnB>
                  </a:tcPr>
                </a:tc>
                <a:tc>
                  <a:txBody>
                    <a:bodyPr/>
                    <a:lstStyle/>
                    <a:p>
                      <a:pPr algn="ctr"/>
                      <a:r>
                        <a:rPr lang="en-US" sz="1200">
                          <a:solidFill>
                            <a:srgbClr val="000000"/>
                          </a:solidFill>
                        </a:rPr>
                        <a:t>41.05 (479)</a:t>
                      </a:r>
                    </a:p>
                  </a:txBody>
                  <a:tcPr marT="0" marL="0" marR="0" marB="0">
                    <a:lnL>
                      <a:noFill/>
                    </a:lnL>
                    <a:lnR>
                      <a:noFill/>
                    </a:lnR>
                    <a:lnT>
                      <a:noFill/>
                    </a:lnT>
                    <a:lnB>
                      <a:noFill/>
                    </a:lnB>
                  </a:tcPr>
                </a:tc>
                <a:tc>
                  <a:txBody>
                    <a:bodyPr/>
                    <a:lstStyle/>
                    <a:p>
                      <a:pPr algn="ctr"/>
                      <a:r>
                        <a:rPr lang="en-US" sz="1200">
                          <a:solidFill>
                            <a:srgbClr val="FF0000"/>
                          </a:solidFill>
                        </a:rPr>
                        <a:t>45.39 (70)</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Prof-school</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38.77 (13)</a:t>
                      </a:r>
                    </a:p>
                  </a:txBody>
                  <a:tcPr marT="0" marL="0" marR="0" marB="0">
                    <a:lnL>
                      <a:noFill/>
                    </a:lnL>
                    <a:lnR>
                      <a:noFill/>
                    </a:lnR>
                    <a:lnT>
                      <a:noFill/>
                    </a:lnT>
                    <a:lnB>
                      <a:noFill/>
                    </a:lnB>
                  </a:tcPr>
                </a:tc>
                <a:tc>
                  <a:txBody>
                    <a:bodyPr/>
                    <a:lstStyle/>
                    <a:p>
                      <a:pPr algn="ctr"/>
                      <a:r>
                        <a:rPr lang="en-US" sz="1200">
                          <a:solidFill>
                            <a:srgbClr val="FF0000"/>
                          </a:solidFill>
                        </a:rPr>
                        <a:t>55.00 (4)</a:t>
                      </a:r>
                    </a:p>
                  </a:txBody>
                  <a:tcPr marT="0" marL="0" marR="0" marB="0">
                    <a:lnL>
                      <a:noFill/>
                    </a:lnL>
                    <a:lnR>
                      <a:noFill/>
                    </a:lnR>
                    <a:lnT>
                      <a:noFill/>
                    </a:lnT>
                    <a:lnB>
                      <a:noFill/>
                    </a:lnB>
                  </a:tcPr>
                </a:tc>
              </a:tr>
            </a:tbl>
          </a:graphicData>
        </a:graphic>
      </p:graphicFrame>
      <p:pic>
        <p:nvPicPr>
          <p:cNvPr id="4" name="ZQ7V5VUF.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In this slide we summarize our findings.</a:t>
            </a:r>
          </a:p>
          <a:p>
            <a:pPr lvl="1"/>
            <a:r>
              <a:rPr lang="en-US" b="false" sz="1400"/>
              <a:t>Concerning the original query, some interesting findings include:</a:t>
            </a:r>
          </a:p>
          <a:p>
            <a:pPr lvl="1"/>
            <a:r>
              <a:rPr lang="en-US" b="false" sz="1400"/>
              <a:t>Column Post-grad has 2 of the 3 lowest values.</a:t>
            </a:r>
          </a:p>
          <a:p>
            <a:pPr lvl="1"/>
            <a:r>
              <a:rPr lang="en-US" b="false" sz="1400"/>
              <a:t>Row Self-emp has 3 of the 3 highest values.</a:t>
            </a:r>
          </a:p>
          <a:p>
            <a:pPr lvl="1"/>
            <a:r>
              <a:rPr lang="en-US" b="false" sz="1400"/>
              <a:t>Row Gov has 2 of the 3 lowest values.</a:t>
            </a:r>
          </a:p>
          <a:p>
            <a:pPr lvl="1"/>
            <a:r>
              <a:rPr lang="en-US" b="false" sz="1400"/>
              <a:t>Row Private has 1 of the 3 lowest values.</a:t>
            </a:r>
          </a:p>
          <a:p>
            <a:pPr lvl="1"/>
            <a:r>
              <a:rPr lang="en-US" b="false" sz="1400"/>
              <a:t/>
            </a:r>
          </a:p>
          <a:p>
            <a:pPr lvl="1"/>
            <a:r>
              <a:rPr lang="en-US" b="false" sz="1400"/>
              <a:t/>
            </a:r>
          </a:p>
          <a:p>
            <a:pPr lvl="1"/>
            <a:r>
              <a:rPr lang="en-US" b="false" sz="1400"/>
              <a:t>First, we tried to put the original result in context, by comparing its defining values with similar ones.</a:t>
            </a:r>
          </a:p>
          <a:p>
            <a:pPr lvl="1"/>
            <a:r>
              <a:rPr lang="en-US" b="false" sz="1400"/>
              <a:t>When we compared Post-Secondary to its siblings, grouped by education and work, we observed the following:</a:t>
            </a:r>
          </a:p>
          <a:p>
            <a:pPr lvl="1"/>
            <a:r>
              <a:rPr lang="en-US" b="false" sz="1400"/>
              <a:t>In 1 out of 3 cases Post-Secondary has higher value than Without-Post-Secondary.</a:t>
            </a:r>
          </a:p>
          <a:p>
            <a:pPr lvl="1"/>
            <a:r>
              <a:rPr lang="en-US" b="false" sz="1400"/>
              <a:t>In 2 out of 3 cases Post-Secondary has lower value than Without-Post-Secondary.</a:t>
            </a:r>
          </a:p>
          <a:p>
            <a:pPr lvl="1"/>
            <a:r>
              <a:rPr lang="en-US" b="false" sz="1400"/>
              <a:t>When we compared Blue-collar to its siblings, grouped by occupation and work, we observed the following:</a:t>
            </a:r>
          </a:p>
          <a:p>
            <a:pPr lvl="1"/>
            <a:r>
              <a:rPr lang="en-US" b="false" sz="1400"/>
              <a:t/>
            </a:r>
          </a:p>
          <a:p>
            <a:pPr lvl="1"/>
            <a:r>
              <a:rPr lang="en-US" b="false" sz="1400"/>
              <a:t>In 1 out of 3 cases Blue-collar has higher value than Other.</a:t>
            </a:r>
          </a:p>
          <a:p>
            <a:pPr lvl="1"/>
            <a:r>
              <a:rPr lang="en-US" b="false" sz="1400"/>
              <a:t>In 2 out of 3 cases Blue-collar has lower value than Other.</a:t>
            </a:r>
          </a:p>
          <a:p>
            <a:pPr lvl="1"/>
            <a:r>
              <a:rPr lang="en-US" b="false" sz="1400"/>
              <a:t>In 3 out of 3 cases Blue-collar has lower value than white-collar.</a:t>
            </a:r>
          </a:p>
          <a:p>
            <a:pPr lvl="1"/>
            <a:r>
              <a:rPr lang="en-US" b="false" sz="1400"/>
              <a:t>When we compared Blue-collar to its siblings, grouped by education and occupation, we observed the following:</a:t>
            </a:r>
          </a:p>
          <a:p>
            <a:pPr lvl="1"/>
            <a:r>
              <a:rPr lang="en-US" b="false" sz="1400"/>
              <a:t/>
            </a:r>
          </a:p>
          <a:p>
            <a:pPr lvl="1"/>
            <a:r>
              <a:rPr lang="en-US" b="false" sz="1400"/>
              <a:t>In 1 out of 4 cases Blue-collar has a higher value than Other.</a:t>
            </a:r>
          </a:p>
          <a:p>
            <a:pPr lvl="1"/>
            <a:r>
              <a:rPr lang="en-US" b="false" sz="1400"/>
              <a:t>In 3 out of 4 cases Blue-collar has a lower value than Other.</a:t>
            </a:r>
          </a:p>
          <a:p>
            <a:pPr lvl="1"/>
            <a:r>
              <a:rPr lang="en-US" b="false" sz="1400"/>
              <a:t>In 2 out of 4 cases Blue-collar has a higher value than white-collar.</a:t>
            </a:r>
          </a:p>
          <a:p>
            <a:pPr lvl="1"/>
            <a:r>
              <a:rPr lang="en-US" b="false" sz="1400"/>
              <a:t>In 2 out of 4 cases Blue-collar has a lower value than white-collar.</a:t>
            </a:r>
          </a:p>
          <a:p>
            <a:pPr lvl="1"/>
            <a:r>
              <a:rPr lang="en-US" b="false" sz="1400"/>
              <a:t/>
            </a:r>
          </a:p>
          <a:p>
            <a:pPr lvl="1"/>
            <a:r>
              <a:rPr lang="en-US" b="false" sz="1400"/>
              <a:t>Then we analyzed the results by drilling down one level in the hierarchy.</a:t>
            </a:r>
          </a:p>
          <a:p>
            <a:pPr lvl="1"/>
            <a:r>
              <a:rPr lang="en-US" b="false" sz="1400"/>
              <a:t>When we drilled down work, we observed the following facts:</a:t>
            </a:r>
          </a:p>
          <a:p>
            <a:pPr lvl="1"/>
            <a:r>
              <a:rPr lang="en-US" b="false" sz="1400"/>
              <a:t/>
            </a:r>
          </a:p>
          <a:p>
            <a:pPr lvl="1"/>
            <a:r>
              <a:rPr lang="en-US" b="false" sz="1400"/>
              <a:t>Column Post-grad has 2 of the 6 highest values.</a:t>
            </a:r>
          </a:p>
          <a:p>
            <a:pPr lvl="1"/>
            <a:r>
              <a:rPr lang="en-US" b="false" sz="1400"/>
              <a:t>Column University has 2 of the 6 highest values.</a:t>
            </a:r>
          </a:p>
          <a:p>
            <a:pPr lvl="1"/>
            <a:r>
              <a:rPr lang="en-US" b="false" sz="1400"/>
              <a:t>Column Post-grad has 3 of the 6 lowest values.</a:t>
            </a:r>
          </a:p>
          <a:p>
            <a:pPr lvl="1"/>
            <a:r>
              <a:rPr lang="en-US" b="false" sz="1400"/>
              <a:t>When we drilled down education, we observed the following facts:</a:t>
            </a:r>
          </a:p>
          <a:p>
            <a:pPr lvl="1"/>
            <a:r>
              <a:rPr lang="en-US" b="false" sz="1400"/>
              <a:t/>
            </a:r>
          </a:p>
          <a:p>
            <a:pPr lvl="1"/>
            <a:r>
              <a:rPr lang="en-US" b="false" sz="1400"/>
              <a:t>Column Self-emp has 4 of the 5 highest values.</a:t>
            </a:r>
          </a:p>
          <a:p>
            <a:pPr lvl="1"/>
            <a:r>
              <a:rPr lang="en-US" b="false" sz="1400"/>
              <a:t>Column Gov has 3 of the 5 lowest values.</a:t>
            </a:r>
          </a:p>
        </p:txBody>
      </p:sp>
      <p:pic>
        <p:nvPicPr>
          <p:cNvPr id="4" name="HTC5ZGQMP.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hours_per_week when education is fixed to 'Post-Secondary', work is fixed to 'With-Pay' and occupation is fixed to 'Blue-collar'. We will start by answering the original query and we complement the result with contextualization and detailed analyses.</a:t>
            </a:r>
          </a:p>
        </p:txBody>
      </p:sp>
      <p:pic>
        <p:nvPicPr>
          <p:cNvPr name="Picture 3" id="4"/>
          <p:cNvPicPr>
            <a:picLocks noChangeAspect="true"/>
          </p:cNvPicPr>
          <p:nvPr/>
        </p:nvPicPr>
        <p:blipFill>
          <a:blip r:embed="rId6"/>
          <a:stretch>
            <a:fillRect/>
          </a:stretch>
        </p:blipFill>
        <p:spPr>
          <a:xfrm>
            <a:off x="5334000" y="0"/>
            <a:ext cx="3810000" cy="3810000"/>
          </a:xfrm>
          <a:prstGeom prst="rect">
            <a:avLst/>
          </a:prstGeom>
        </p:spPr>
      </p:pic>
      <p:pic>
        <p:nvPicPr>
          <p:cNvPr id="4" name="SED32.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00"/>
                          </a:solidFill>
                        </a:rPr>
                        <a:t>40.31</a:t>
                      </a:r>
                    </a:p>
                  </a:txBody>
                  <a:tcPr marT="0" marL="0" marR="0" marB="0">
                    <a:lnL>
                      <a:noFill/>
                    </a:lnL>
                    <a:lnR>
                      <a:noFill/>
                    </a:lnR>
                    <a:lnT>
                      <a:noFill/>
                    </a:lnT>
                    <a:lnB>
                      <a:noFill/>
                    </a:lnB>
                  </a:tcPr>
                </a:tc>
                <a:tc>
                  <a:txBody>
                    <a:bodyPr/>
                    <a:lstStyle/>
                    <a:p>
                      <a:pPr algn="ctr"/>
                      <a:r>
                        <a:rPr lang="en-US" sz="1200">
                          <a:solidFill>
                            <a:srgbClr val="0000FF"/>
                          </a:solidFill>
                        </a:rPr>
                        <a:t>34.00</a:t>
                      </a:r>
                    </a:p>
                  </a:txBody>
                  <a:tcPr marT="0" marL="0" marR="0" marB="0">
                    <a:lnL>
                      <a:noFill/>
                    </a:lnL>
                    <a:lnR>
                      <a:noFill/>
                    </a:lnR>
                    <a:lnT>
                      <a:noFill/>
                    </a:lnT>
                    <a:lnB>
                      <a:noFill/>
                    </a:lnB>
                  </a:tcPr>
                </a:tc>
                <a:tc>
                  <a:txBody>
                    <a:bodyPr/>
                    <a:lstStyle/>
                    <a:p>
                      <a:pPr algn="ctr"/>
                      <a:r>
                        <a:rPr lang="en-US" sz="1200">
                          <a:solidFill>
                            <a:srgbClr val="0000FF"/>
                          </a:solidFill>
                        </a:rPr>
                        <a:t>38.85</a:t>
                      </a:r>
                    </a:p>
                  </a:txBody>
                  <a:tcPr marT="0" marL="0" marR="0" marB="0">
                    <a:lnL>
                      <a:noFill/>
                    </a:lnL>
                    <a:lnR>
                      <a:noFill/>
                    </a:lnR>
                    <a:lnT>
                      <a:noFill/>
                    </a:lnT>
                    <a:lnB>
                      <a:noFill/>
                    </a:lnB>
                  </a:tcPr>
                </a:tc>
                <a:tc>
                  <a:txBody>
                    <a:bodyPr/>
                    <a:lstStyle/>
                    <a:p>
                      <a:pPr algn="ctr"/>
                      <a:r>
                        <a:rPr lang="en-US" sz="1200">
                          <a:solidFill>
                            <a:srgbClr val="000000"/>
                          </a:solidFill>
                        </a:rPr>
                        <a:t>39.24</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41.89</a:t>
                      </a:r>
                    </a:p>
                  </a:txBody>
                  <a:tcPr marT="0" marL="0" marR="0" marB="0">
                    <a:lnL>
                      <a:noFill/>
                    </a:lnL>
                    <a:lnR>
                      <a:noFill/>
                    </a:lnR>
                    <a:lnT>
                      <a:noFill/>
                    </a:lnT>
                    <a:lnB>
                      <a:noFill/>
                    </a:lnB>
                  </a:tcPr>
                </a:tc>
                <a:tc>
                  <a:txBody>
                    <a:bodyPr/>
                    <a:lstStyle/>
                    <a:p>
                      <a:pPr algn="ctr"/>
                      <a:r>
                        <a:rPr lang="en-US" sz="1200">
                          <a:solidFill>
                            <a:srgbClr val="0000FF"/>
                          </a:solidFill>
                        </a:rPr>
                        <a:t>39.05</a:t>
                      </a:r>
                    </a:p>
                  </a:txBody>
                  <a:tcPr marT="0" marL="0" marR="0" marB="0">
                    <a:lnL>
                      <a:noFill/>
                    </a:lnL>
                    <a:lnR>
                      <a:noFill/>
                    </a:lnR>
                    <a:lnT>
                      <a:noFill/>
                    </a:lnT>
                    <a:lnB>
                      <a:noFill/>
                    </a:lnB>
                  </a:tcPr>
                </a:tc>
                <a:tc>
                  <a:txBody>
                    <a:bodyPr/>
                    <a:lstStyle/>
                    <a:p>
                      <a:pPr algn="ctr"/>
                      <a:r>
                        <a:rPr lang="en-US" sz="1200">
                          <a:solidFill>
                            <a:srgbClr val="000000"/>
                          </a:solidFill>
                        </a:rPr>
                        <a:t>41.28</a:t>
                      </a:r>
                    </a:p>
                  </a:txBody>
                  <a:tcPr marT="0" marL="0" marR="0" marB="0">
                    <a:lnL>
                      <a:noFill/>
                    </a:lnL>
                    <a:lnR>
                      <a:noFill/>
                    </a:lnR>
                    <a:lnT>
                      <a:noFill/>
                    </a:lnT>
                    <a:lnB>
                      <a:noFill/>
                    </a:lnB>
                  </a:tcPr>
                </a:tc>
                <a:tc>
                  <a:txBody>
                    <a:bodyPr/>
                    <a:lstStyle/>
                    <a:p>
                      <a:pPr algn="ctr"/>
                      <a:r>
                        <a:rPr lang="en-US" sz="1200">
                          <a:solidFill>
                            <a:srgbClr val="000000"/>
                          </a:solidFill>
                        </a:rPr>
                        <a:t>40.99</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FF0000"/>
                          </a:solidFill>
                        </a:rPr>
                        <a:t>43.26</a:t>
                      </a:r>
                    </a:p>
                  </a:txBody>
                  <a:tcPr marT="0" marL="0" marR="0" marB="0">
                    <a:lnL>
                      <a:noFill/>
                    </a:lnL>
                    <a:lnR>
                      <a:noFill/>
                    </a:lnR>
                    <a:lnT>
                      <a:noFill/>
                    </a:lnT>
                    <a:lnB>
                      <a:noFill/>
                    </a:lnB>
                  </a:tcPr>
                </a:tc>
                <a:tc>
                  <a:txBody>
                    <a:bodyPr/>
                    <a:lstStyle/>
                    <a:p>
                      <a:pPr algn="ctr"/>
                      <a:r>
                        <a:rPr lang="en-US" sz="1200">
                          <a:solidFill>
                            <a:srgbClr val="000000"/>
                          </a:solidFill>
                        </a:rPr>
                        <a:t>41.75</a:t>
                      </a:r>
                    </a:p>
                  </a:txBody>
                  <a:tcPr marT="0" marL="0" marR="0" marB="0">
                    <a:lnL>
                      <a:noFill/>
                    </a:lnL>
                    <a:lnR>
                      <a:noFill/>
                    </a:lnR>
                    <a:lnT>
                      <a:noFill/>
                    </a:lnT>
                    <a:lnB>
                      <a:noFill/>
                    </a:lnB>
                  </a:tcPr>
                </a:tc>
                <a:tc>
                  <a:txBody>
                    <a:bodyPr/>
                    <a:lstStyle/>
                    <a:p>
                      <a:pPr algn="ctr"/>
                      <a:r>
                        <a:rPr lang="en-US" sz="1200">
                          <a:solidFill>
                            <a:srgbClr val="FF0000"/>
                          </a:solidFill>
                        </a:rPr>
                        <a:t>43.22</a:t>
                      </a:r>
                    </a:p>
                  </a:txBody>
                  <a:tcPr marT="0" marL="0" marR="0" marB="0">
                    <a:lnL>
                      <a:noFill/>
                    </a:lnL>
                    <a:lnR>
                      <a:noFill/>
                    </a:lnR>
                    <a:lnT>
                      <a:noFill/>
                    </a:lnT>
                    <a:lnB>
                      <a:noFill/>
                    </a:lnB>
                  </a:tcPr>
                </a:tc>
                <a:tc>
                  <a:txBody>
                    <a:bodyPr/>
                    <a:lstStyle/>
                    <a:p>
                      <a:pPr algn="ctr"/>
                      <a:r>
                        <a:rPr lang="en-US" sz="1200">
                          <a:solidFill>
                            <a:srgbClr val="FF0000"/>
                          </a:solidFill>
                        </a:rPr>
                        <a:t>45.91</a:t>
                      </a:r>
                    </a:p>
                  </a:txBody>
                  <a:tcPr marT="0" marL="0" marR="0" marB="0">
                    <a:lnL>
                      <a:noFill/>
                    </a:lnL>
                    <a:lnR>
                      <a:noFill/>
                    </a:lnR>
                    <a:lnT>
                      <a:noFill/>
                    </a:lnT>
                    <a:lnB>
                      <a:noFill/>
                    </a:lnB>
                  </a:tcPr>
                </a:tc>
              </a:tr>
            </a:tbl>
          </a:graphicData>
        </a:graphic>
      </p:graphicFrame>
      <p:pic>
        <p:nvPicPr>
          <p:cNvPr id="4" name="4KZ45.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pic>
        <p:nvPicPr>
          <p:cNvPr id="4" name="DPSCK9OM.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education</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education</a:t>
                      </a:r>
                    </a:p>
                  </a:txBody>
                  <a:tcPr marT="0" marL="6350" marR="0" marB="0">
                    <a:lnL>
                      <a:noFill/>
                    </a:lnL>
                    <a:lnR>
                      <a:noFill/>
                    </a:lnR>
                    <a:lnT>
                      <a:noFill/>
                    </a:lnT>
                    <a:lnB>
                      <a:noFill/>
                    </a:lnB>
                  </a:tcPr>
                </a:tc>
                <a:tc>
                  <a:txBody>
                    <a:bodyPr/>
                    <a:lstStyle/>
                    <a:p>
                      <a:pPr algn="ctr"/>
                      <a:r>
                        <a:rPr lang="en-US" sz="1200" b="true">
                          <a:solidFill>
                            <a:srgbClr val="000000"/>
                          </a:solidFill>
                        </a:rPr>
                        <a:t>Post-Secondary</a:t>
                      </a:r>
                    </a:p>
                  </a:txBody>
                  <a:tcPr marT="0" marL="0" marR="0" marB="0">
                    <a:lnL>
                      <a:noFill/>
                    </a:lnL>
                    <a:lnR>
                      <a:noFill/>
                    </a:lnR>
                    <a:lnT>
                      <a:noFill/>
                    </a:lnT>
                    <a:lnB>
                      <a:noFill/>
                    </a:lnB>
                  </a:tcPr>
                </a:tc>
                <a:tc>
                  <a:txBody>
                    <a:bodyPr/>
                    <a:lstStyle/>
                    <a:p>
                      <a:pPr algn="ctr"/>
                      <a:r>
                        <a:rPr lang="en-US" sz="1200">
                          <a:solidFill>
                            <a:srgbClr val="000000"/>
                          </a:solidFill>
                        </a:rPr>
                        <a:t>Without-Post-Secondary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FF"/>
                          </a:solidFill>
                        </a:rPr>
                        <a:t>39.11</a:t>
                      </a:r>
                    </a:p>
                  </a:txBody>
                  <a:tcPr marT="0" marL="0" marR="0" marB="0">
                    <a:lnL>
                      <a:noFill/>
                    </a:lnL>
                    <a:lnR>
                      <a:noFill/>
                    </a:lnR>
                    <a:lnT>
                      <a:noFill/>
                    </a:lnT>
                    <a:lnB>
                      <a:noFill/>
                    </a:lnB>
                  </a:tcPr>
                </a:tc>
                <a:tc>
                  <a:txBody>
                    <a:bodyPr/>
                    <a:lstStyle/>
                    <a:p>
                      <a:pPr algn="ctr"/>
                      <a:r>
                        <a:rPr lang="en-US" sz="1200">
                          <a:solidFill>
                            <a:srgbClr val="000000"/>
                          </a:solidFill>
                        </a:rPr>
                        <a:t>40.08</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41.33</a:t>
                      </a:r>
                    </a:p>
                  </a:txBody>
                  <a:tcPr marT="0" marL="0" marR="0" marB="0">
                    <a:lnL>
                      <a:noFill/>
                    </a:lnL>
                    <a:lnR>
                      <a:noFill/>
                    </a:lnR>
                    <a:lnT>
                      <a:noFill/>
                    </a:lnT>
                    <a:lnB>
                      <a:noFill/>
                    </a:lnB>
                  </a:tcPr>
                </a:tc>
                <a:tc>
                  <a:txBody>
                    <a:bodyPr/>
                    <a:lstStyle/>
                    <a:p>
                      <a:pPr algn="ctr"/>
                      <a:r>
                        <a:rPr lang="en-US" sz="1200">
                          <a:solidFill>
                            <a:srgbClr val="000000"/>
                          </a:solidFill>
                        </a:rPr>
                        <a:t>41.24</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000000"/>
                          </a:solidFill>
                        </a:rPr>
                        <a:t>43.75</a:t>
                      </a:r>
                    </a:p>
                  </a:txBody>
                  <a:tcPr marT="0" marL="0" marR="0" marB="0">
                    <a:lnL>
                      <a:noFill/>
                    </a:lnL>
                    <a:lnR>
                      <a:noFill/>
                    </a:lnR>
                    <a:lnT>
                      <a:noFill/>
                    </a:lnT>
                    <a:lnB>
                      <a:noFill/>
                    </a:lnB>
                  </a:tcPr>
                </a:tc>
                <a:tc>
                  <a:txBody>
                    <a:bodyPr/>
                    <a:lstStyle/>
                    <a:p>
                      <a:pPr algn="ctr"/>
                      <a:r>
                        <a:rPr lang="en-US" sz="1200">
                          <a:solidFill>
                            <a:srgbClr val="FF0000"/>
                          </a:solidFill>
                        </a:rPr>
                        <a:t>43.77</a:t>
                      </a:r>
                    </a:p>
                  </a:txBody>
                  <a:tcPr marT="0" marL="0" marR="0" marB="0">
                    <a:lnL>
                      <a:noFill/>
                    </a:lnL>
                    <a:lnR>
                      <a:noFill/>
                    </a:lnR>
                    <a:lnT>
                      <a:noFill/>
                    </a:lnT>
                    <a:lnB>
                      <a:noFill/>
                    </a:lnB>
                  </a:tcPr>
                </a:tc>
              </a:tr>
            </a:tbl>
          </a:graphicData>
        </a:graphic>
      </p:graphicFrame>
      <p:pic>
        <p:nvPicPr>
          <p:cNvPr id="4" name="63BOIT.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work</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work</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With-Pay</a:t>
                      </a:r>
                    </a:p>
                  </a:txBody>
                  <a:tcPr marT="0" marL="6350" marR="0" marB="0">
                    <a:lnL>
                      <a:noFill/>
                    </a:lnL>
                    <a:lnR>
                      <a:noFill/>
                    </a:lnR>
                    <a:lnT>
                      <a:noFill/>
                    </a:lnT>
                    <a:lnB>
                      <a:noFill/>
                    </a:lnB>
                  </a:tcPr>
                </a:tc>
                <a:tc>
                  <a:txBody>
                    <a:bodyPr/>
                    <a:lstStyle/>
                    <a:p>
                      <a:pPr algn="ctr"/>
                      <a:r>
                        <a:rPr lang="en-US" sz="1200" b="true">
                          <a:solidFill>
                            <a:srgbClr val="FF0000"/>
                          </a:solidFill>
                        </a:rPr>
                        <a:t>41.83</a:t>
                      </a:r>
                    </a:p>
                  </a:txBody>
                  <a:tcPr marT="0" marL="0" marR="0" marB="0">
                    <a:lnL>
                      <a:noFill/>
                    </a:lnL>
                    <a:lnR>
                      <a:noFill/>
                    </a:lnR>
                    <a:lnT>
                      <a:noFill/>
                    </a:lnT>
                    <a:lnB>
                      <a:noFill/>
                    </a:lnB>
                  </a:tcPr>
                </a:tc>
                <a:tc>
                  <a:txBody>
                    <a:bodyPr/>
                    <a:lstStyle/>
                    <a:p>
                      <a:pPr algn="ctr"/>
                      <a:r>
                        <a:rPr lang="en-US" sz="1200" b="true">
                          <a:solidFill>
                            <a:srgbClr val="0000FF"/>
                          </a:solidFill>
                        </a:rPr>
                        <a:t>38.90</a:t>
                      </a:r>
                    </a:p>
                  </a:txBody>
                  <a:tcPr marT="0" marL="0" marR="0" marB="0">
                    <a:lnL>
                      <a:noFill/>
                    </a:lnL>
                    <a:lnR>
                      <a:noFill/>
                    </a:lnR>
                    <a:lnT>
                      <a:noFill/>
                    </a:lnT>
                    <a:lnB>
                      <a:noFill/>
                    </a:lnB>
                  </a:tcPr>
                </a:tc>
                <a:tc>
                  <a:txBody>
                    <a:bodyPr/>
                    <a:lstStyle/>
                    <a:p>
                      <a:pPr algn="ctr"/>
                      <a:r>
                        <a:rPr lang="en-US" sz="1200" b="true">
                          <a:solidFill>
                            <a:srgbClr val="000000"/>
                          </a:solidFill>
                        </a:rPr>
                        <a:t>41.25</a:t>
                      </a:r>
                    </a:p>
                  </a:txBody>
                  <a:tcPr marT="0" marL="0" marR="0" marB="0">
                    <a:lnL>
                      <a:noFill/>
                    </a:lnL>
                    <a:lnR>
                      <a:noFill/>
                    </a:lnR>
                    <a:lnT>
                      <a:noFill/>
                    </a:lnT>
                    <a:lnB>
                      <a:noFill/>
                    </a:lnB>
                  </a:tcPr>
                </a:tc>
                <a:tc>
                  <a:txBody>
                    <a:bodyPr/>
                    <a:lstStyle/>
                    <a:p>
                      <a:pPr algn="ctr"/>
                      <a:r>
                        <a:rPr lang="en-US" sz="1200" b="true">
                          <a:solidFill>
                            <a:srgbClr val="000000"/>
                          </a:solidFill>
                        </a:rPr>
                        <a:t>41.39</a:t>
                      </a:r>
                    </a:p>
                  </a:txBody>
                  <a:tcPr marT="0" marL="0" marR="0" marB="0">
                    <a:lnL>
                      <a:noFill/>
                    </a:lnL>
                    <a:lnR>
                      <a:noFill/>
                    </a:lnR>
                    <a:lnT>
                      <a:noFill/>
                    </a:lnT>
                    <a:lnB>
                      <a:noFill/>
                    </a:lnB>
                  </a:tcPr>
                </a:tc>
              </a:tr>
            </a:tbl>
          </a:graphicData>
        </a:graphic>
      </p:graphicFrame>
      <p:pic>
        <p:nvPicPr>
          <p:cNvPr id="4" name="9N4WGA4.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b="true">
                          <a:solidFill>
                            <a:srgbClr val="000000"/>
                          </a:solidFill>
                        </a:rPr>
                        <a:t>Blue-collar</a:t>
                      </a:r>
                    </a:p>
                  </a:txBody>
                  <a:tcPr marT="0" marL="0" marR="0" marB="0">
                    <a:lnL>
                      <a:noFill/>
                    </a:lnL>
                    <a:lnR>
                      <a:noFill/>
                    </a:lnR>
                    <a:lnT>
                      <a:noFill/>
                    </a:lnT>
                    <a:lnB>
                      <a:noFill/>
                    </a:lnB>
                  </a:tcPr>
                </a:tc>
                <a:tc>
                  <a:txBody>
                    <a:bodyPr/>
                    <a:lstStyle/>
                    <a:p>
                      <a:pPr algn="ctr"/>
                      <a:r>
                        <a:rPr lang="en-US" sz="1200">
                          <a:solidFill>
                            <a:srgbClr val="000000"/>
                          </a:solidFill>
                        </a:rPr>
                        <a:t>Other</a:t>
                      </a:r>
                    </a:p>
                  </a:txBody>
                  <a:tcPr marT="0" marL="0" marR="0" marB="0">
                    <a:lnL>
                      <a:noFill/>
                    </a:lnL>
                    <a:lnR>
                      <a:noFill/>
                    </a:lnR>
                    <a:lnT>
                      <a:noFill/>
                    </a:lnT>
                    <a:lnB>
                      <a:noFill/>
                    </a:lnB>
                  </a:tcPr>
                </a:tc>
                <a:tc>
                  <a:txBody>
                    <a:bodyPr/>
                    <a:lstStyle/>
                    <a:p>
                      <a:pPr algn="ctr"/>
                      <a:r>
                        <a:rPr lang="en-US" sz="1200">
                          <a:solidFill>
                            <a:srgbClr val="000000"/>
                          </a:solidFill>
                        </a:rPr>
                        <a:t>white-collar</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FF"/>
                          </a:solidFill>
                        </a:rPr>
                        <a:t>39.11</a:t>
                      </a:r>
                    </a:p>
                  </a:txBody>
                  <a:tcPr marT="0" marL="0" marR="0" marB="0">
                    <a:lnL>
                      <a:noFill/>
                    </a:lnL>
                    <a:lnR>
                      <a:noFill/>
                    </a:lnR>
                    <a:lnT>
                      <a:noFill/>
                    </a:lnT>
                    <a:lnB>
                      <a:noFill/>
                    </a:lnB>
                  </a:tcPr>
                </a:tc>
                <a:tc>
                  <a:txBody>
                    <a:bodyPr/>
                    <a:lstStyle/>
                    <a:p>
                      <a:pPr algn="ctr"/>
                      <a:r>
                        <a:rPr lang="en-US" sz="1200">
                          <a:solidFill>
                            <a:srgbClr val="000000"/>
                          </a:solidFill>
                        </a:rPr>
                        <a:t>42.23</a:t>
                      </a:r>
                    </a:p>
                  </a:txBody>
                  <a:tcPr marT="0" marL="0" marR="0" marB="0">
                    <a:lnL>
                      <a:noFill/>
                    </a:lnL>
                    <a:lnR>
                      <a:noFill/>
                    </a:lnR>
                    <a:lnT>
                      <a:noFill/>
                    </a:lnT>
                    <a:lnB>
                      <a:noFill/>
                    </a:lnB>
                  </a:tcPr>
                </a:tc>
                <a:tc>
                  <a:txBody>
                    <a:bodyPr/>
                    <a:lstStyle/>
                    <a:p>
                      <a:pPr algn="ctr"/>
                      <a:r>
                        <a:rPr lang="en-US" sz="1200">
                          <a:solidFill>
                            <a:srgbClr val="000000"/>
                          </a:solidFill>
                        </a:rPr>
                        <a:t>41.19</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41.33</a:t>
                      </a:r>
                    </a:p>
                  </a:txBody>
                  <a:tcPr marT="0" marL="0" marR="0" marB="0">
                    <a:lnL>
                      <a:noFill/>
                    </a:lnL>
                    <a:lnR>
                      <a:noFill/>
                    </a:lnR>
                    <a:lnT>
                      <a:noFill/>
                    </a:lnT>
                    <a:lnB>
                      <a:noFill/>
                    </a:lnB>
                  </a:tcPr>
                </a:tc>
                <a:tc>
                  <a:txBody>
                    <a:bodyPr/>
                    <a:lstStyle/>
                    <a:p>
                      <a:pPr algn="ctr"/>
                      <a:r>
                        <a:rPr lang="en-US" sz="1200">
                          <a:solidFill>
                            <a:srgbClr val="0000FF"/>
                          </a:solidFill>
                        </a:rPr>
                        <a:t>35.52</a:t>
                      </a:r>
                    </a:p>
                  </a:txBody>
                  <a:tcPr marT="0" marL="0" marR="0" marB="0">
                    <a:lnL>
                      <a:noFill/>
                    </a:lnL>
                    <a:lnR>
                      <a:noFill/>
                    </a:lnR>
                    <a:lnT>
                      <a:noFill/>
                    </a:lnT>
                    <a:lnB>
                      <a:noFill/>
                    </a:lnB>
                  </a:tcPr>
                </a:tc>
                <a:tc>
                  <a:txBody>
                    <a:bodyPr/>
                    <a:lstStyle/>
                    <a:p>
                      <a:pPr algn="ctr"/>
                      <a:r>
                        <a:rPr lang="en-US" sz="1200">
                          <a:solidFill>
                            <a:srgbClr val="000000"/>
                          </a:solidFill>
                        </a:rPr>
                        <a:t>41.81</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000000"/>
                          </a:solidFill>
                        </a:rPr>
                        <a:t>43.75</a:t>
                      </a:r>
                    </a:p>
                  </a:txBody>
                  <a:tcPr marT="0" marL="0" marR="0" marB="0">
                    <a:lnL>
                      <a:noFill/>
                    </a:lnL>
                    <a:lnR>
                      <a:noFill/>
                    </a:lnR>
                    <a:lnT>
                      <a:noFill/>
                    </a:lnT>
                    <a:lnB>
                      <a:noFill/>
                    </a:lnB>
                  </a:tcPr>
                </a:tc>
                <a:tc>
                  <a:txBody>
                    <a:bodyPr/>
                    <a:lstStyle/>
                    <a:p>
                      <a:pPr algn="ctr"/>
                      <a:r>
                        <a:rPr lang="en-US" sz="1200">
                          <a:solidFill>
                            <a:srgbClr val="FF0000"/>
                          </a:solidFill>
                        </a:rPr>
                        <a:t>50.03</a:t>
                      </a:r>
                    </a:p>
                  </a:txBody>
                  <a:tcPr marT="0" marL="0" marR="0" marB="0">
                    <a:lnL>
                      <a:noFill/>
                    </a:lnL>
                    <a:lnR>
                      <a:noFill/>
                    </a:lnR>
                    <a:lnT>
                      <a:noFill/>
                    </a:lnT>
                    <a:lnB>
                      <a:noFill/>
                    </a:lnB>
                  </a:tcPr>
                </a:tc>
                <a:tc>
                  <a:txBody>
                    <a:bodyPr/>
                    <a:lstStyle/>
                    <a:p>
                      <a:pPr algn="ctr"/>
                      <a:r>
                        <a:rPr lang="en-US" sz="1200">
                          <a:solidFill>
                            <a:srgbClr val="FF0000"/>
                          </a:solidFill>
                        </a:rPr>
                        <a:t>46.32</a:t>
                      </a:r>
                    </a:p>
                  </a:txBody>
                  <a:tcPr marT="0" marL="0" marR="0" marB="0">
                    <a:lnL>
                      <a:noFill/>
                    </a:lnL>
                    <a:lnR>
                      <a:noFill/>
                    </a:lnR>
                    <a:lnT>
                      <a:noFill/>
                    </a:lnT>
                    <a:lnB>
                      <a:noFill/>
                    </a:lnB>
                  </a:tcPr>
                </a:tc>
              </a:tr>
            </a:tbl>
          </a:graphicData>
        </a:graphic>
      </p:graphicFrame>
      <p:pic>
        <p:nvPicPr>
          <p:cNvPr id="4" name="JW34SVT.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Blue-collar</a:t>
                      </a:r>
                    </a:p>
                  </a:txBody>
                  <a:tcPr marT="0" marL="6350" marR="0" marB="0">
                    <a:lnL>
                      <a:noFill/>
                    </a:lnL>
                    <a:lnR>
                      <a:noFill/>
                    </a:lnR>
                    <a:lnT>
                      <a:noFill/>
                    </a:lnT>
                    <a:lnB>
                      <a:noFill/>
                    </a:lnB>
                  </a:tcPr>
                </a:tc>
                <a:tc>
                  <a:txBody>
                    <a:bodyPr/>
                    <a:lstStyle/>
                    <a:p>
                      <a:pPr algn="ctr"/>
                      <a:r>
                        <a:rPr lang="en-US" sz="1200" b="true">
                          <a:solidFill>
                            <a:srgbClr val="000000"/>
                          </a:solidFill>
                        </a:rPr>
                        <a:t>41.83</a:t>
                      </a:r>
                    </a:p>
                  </a:txBody>
                  <a:tcPr marT="0" marL="0" marR="0" marB="0">
                    <a:lnL>
                      <a:noFill/>
                    </a:lnL>
                    <a:lnR>
                      <a:noFill/>
                    </a:lnR>
                    <a:lnT>
                      <a:noFill/>
                    </a:lnT>
                    <a:lnB>
                      <a:noFill/>
                    </a:lnB>
                  </a:tcPr>
                </a:tc>
                <a:tc>
                  <a:txBody>
                    <a:bodyPr/>
                    <a:lstStyle/>
                    <a:p>
                      <a:pPr algn="ctr"/>
                      <a:r>
                        <a:rPr lang="en-US" sz="1200" b="true">
                          <a:solidFill>
                            <a:srgbClr val="0000FF"/>
                          </a:solidFill>
                        </a:rPr>
                        <a:t>38.90</a:t>
                      </a:r>
                    </a:p>
                  </a:txBody>
                  <a:tcPr marT="0" marL="0" marR="0" marB="0">
                    <a:lnL>
                      <a:noFill/>
                    </a:lnL>
                    <a:lnR>
                      <a:noFill/>
                    </a:lnR>
                    <a:lnT>
                      <a:noFill/>
                    </a:lnT>
                    <a:lnB>
                      <a:noFill/>
                    </a:lnB>
                  </a:tcPr>
                </a:tc>
                <a:tc>
                  <a:txBody>
                    <a:bodyPr/>
                    <a:lstStyle/>
                    <a:p>
                      <a:pPr algn="ctr"/>
                      <a:r>
                        <a:rPr lang="en-US" sz="1200" b="true">
                          <a:solidFill>
                            <a:srgbClr val="000000"/>
                          </a:solidFill>
                        </a:rPr>
                        <a:t>41.25</a:t>
                      </a:r>
                    </a:p>
                  </a:txBody>
                  <a:tcPr marT="0" marL="0" marR="0" marB="0">
                    <a:lnL>
                      <a:noFill/>
                    </a:lnL>
                    <a:lnR>
                      <a:noFill/>
                    </a:lnR>
                    <a:lnT>
                      <a:noFill/>
                    </a:lnT>
                    <a:lnB>
                      <a:noFill/>
                    </a:lnB>
                  </a:tcPr>
                </a:tc>
                <a:tc>
                  <a:txBody>
                    <a:bodyPr/>
                    <a:lstStyle/>
                    <a:p>
                      <a:pPr algn="ctr"/>
                      <a:r>
                        <a:rPr lang="en-US" sz="1200" b="true">
                          <a:solidFill>
                            <a:srgbClr val="000000"/>
                          </a:solidFill>
                        </a:rPr>
                        <a:t>41.39</a:t>
                      </a:r>
                    </a:p>
                  </a:txBody>
                  <a:tcPr marT="0" marL="0" marR="0" marB="0">
                    <a:lnL>
                      <a:noFill/>
                    </a:lnL>
                    <a:lnR>
                      <a:noFill/>
                    </a:lnR>
                    <a:lnT>
                      <a:noFill/>
                    </a:lnT>
                    <a:lnB>
                      <a:noFill/>
                    </a:lnB>
                  </a:tcPr>
                </a:tc>
              </a:tr>
              <a:tr h="254000">
                <a:tc>
                  <a:txBody>
                    <a:bodyPr/>
                    <a:lstStyle/>
                    <a:p>
                      <a:pPr algn="r"/>
                      <a:r>
                        <a:rPr lang="en-US" sz="1200">
                          <a:solidFill>
                            <a:srgbClr val="000000"/>
                          </a:solidFill>
                        </a:rPr>
                        <a:t>Other</a:t>
                      </a:r>
                    </a:p>
                  </a:txBody>
                  <a:tcPr marT="0" marL="6350" marR="0" marB="0">
                    <a:lnL>
                      <a:noFill/>
                    </a:lnL>
                    <a:lnR>
                      <a:noFill/>
                    </a:lnR>
                    <a:lnT>
                      <a:noFill/>
                    </a:lnT>
                    <a:lnB>
                      <a:noFill/>
                    </a:lnB>
                  </a:tcPr>
                </a:tc>
                <a:tc>
                  <a:txBody>
                    <a:bodyPr/>
                    <a:lstStyle/>
                    <a:p>
                      <a:pPr algn="ctr"/>
                      <a:r>
                        <a:rPr lang="en-US" sz="1200">
                          <a:solidFill>
                            <a:srgbClr val="000000"/>
                          </a:solidFill>
                        </a:rPr>
                        <a:t>42.02</a:t>
                      </a:r>
                    </a:p>
                  </a:txBody>
                  <a:tcPr marT="0" marL="0" marR="0" marB="0">
                    <a:lnL>
                      <a:noFill/>
                    </a:lnL>
                    <a:lnR>
                      <a:noFill/>
                    </a:lnR>
                    <a:lnT>
                      <a:noFill/>
                    </a:lnT>
                    <a:lnB>
                      <a:noFill/>
                    </a:lnB>
                  </a:tcPr>
                </a:tc>
                <a:tc>
                  <a:txBody>
                    <a:bodyPr/>
                    <a:lstStyle/>
                    <a:p>
                      <a:pPr algn="ctr"/>
                      <a:r>
                        <a:rPr lang="en-US" sz="1200">
                          <a:solidFill>
                            <a:srgbClr val="FF0000"/>
                          </a:solidFill>
                        </a:rPr>
                        <a:t>45.36</a:t>
                      </a:r>
                    </a:p>
                  </a:txBody>
                  <a:tcPr marT="0" marL="0" marR="0" marB="0">
                    <a:lnL>
                      <a:noFill/>
                    </a:lnL>
                    <a:lnR>
                      <a:noFill/>
                    </a:lnR>
                    <a:lnT>
                      <a:noFill/>
                    </a:lnT>
                    <a:lnB>
                      <a:noFill/>
                    </a:lnB>
                  </a:tcPr>
                </a:tc>
                <a:tc>
                  <a:txBody>
                    <a:bodyPr/>
                    <a:lstStyle/>
                    <a:p>
                      <a:pPr algn="ctr"/>
                      <a:r>
                        <a:rPr lang="en-US" sz="1200">
                          <a:solidFill>
                            <a:srgbClr val="0000FF"/>
                          </a:solidFill>
                        </a:rPr>
                        <a:t>37.30</a:t>
                      </a:r>
                    </a:p>
                  </a:txBody>
                  <a:tcPr marT="0" marL="0" marR="0" marB="0">
                    <a:lnL>
                      <a:noFill/>
                    </a:lnL>
                    <a:lnR>
                      <a:noFill/>
                    </a:lnR>
                    <a:lnT>
                      <a:noFill/>
                    </a:lnT>
                    <a:lnB>
                      <a:noFill/>
                    </a:lnB>
                  </a:tcPr>
                </a:tc>
                <a:tc>
                  <a:txBody>
                    <a:bodyPr/>
                    <a:lstStyle/>
                    <a:p>
                      <a:pPr algn="ctr"/>
                      <a:r>
                        <a:rPr lang="en-US" sz="1200">
                          <a:solidFill>
                            <a:srgbClr val="000000"/>
                          </a:solidFill>
                        </a:rPr>
                        <a:t>42.11</a:t>
                      </a:r>
                    </a:p>
                  </a:txBody>
                  <a:tcPr marT="0" marL="0" marR="0" marB="0">
                    <a:lnL>
                      <a:noFill/>
                    </a:lnL>
                    <a:lnR>
                      <a:noFill/>
                    </a:lnR>
                    <a:lnT>
                      <a:noFill/>
                    </a:lnT>
                    <a:lnB>
                      <a:noFill/>
                    </a:lnB>
                  </a:tcPr>
                </a:tc>
              </a:tr>
              <a:tr h="254000">
                <a:tc>
                  <a:txBody>
                    <a:bodyPr/>
                    <a:lstStyle/>
                    <a:p>
                      <a:pPr algn="r"/>
                      <a:r>
                        <a:rPr lang="en-US" sz="1200">
                          <a:solidFill>
                            <a:srgbClr val="000000"/>
                          </a:solidFill>
                        </a:rPr>
                        <a:t>white-collar</a:t>
                      </a:r>
                    </a:p>
                  </a:txBody>
                  <a:tcPr marT="0" marL="6350" marR="0" marB="0">
                    <a:lnL>
                      <a:noFill/>
                    </a:lnL>
                    <a:lnR>
                      <a:noFill/>
                    </a:lnR>
                    <a:lnT>
                      <a:noFill/>
                    </a:lnT>
                    <a:lnB>
                      <a:noFill/>
                    </a:lnB>
                  </a:tcPr>
                </a:tc>
                <a:tc>
                  <a:txBody>
                    <a:bodyPr/>
                    <a:lstStyle/>
                    <a:p>
                      <a:pPr algn="ctr"/>
                      <a:r>
                        <a:rPr lang="en-US" sz="1200">
                          <a:solidFill>
                            <a:srgbClr val="000000"/>
                          </a:solidFill>
                        </a:rPr>
                        <a:t>41.36</a:t>
                      </a:r>
                    </a:p>
                  </a:txBody>
                  <a:tcPr marT="0" marL="0" marR="0" marB="0">
                    <a:lnL>
                      <a:noFill/>
                    </a:lnL>
                    <a:lnR>
                      <a:noFill/>
                    </a:lnR>
                    <a:lnT>
                      <a:noFill/>
                    </a:lnT>
                    <a:lnB>
                      <a:noFill/>
                    </a:lnB>
                  </a:tcPr>
                </a:tc>
                <a:tc>
                  <a:txBody>
                    <a:bodyPr/>
                    <a:lstStyle/>
                    <a:p>
                      <a:pPr algn="ctr"/>
                      <a:r>
                        <a:rPr lang="en-US" sz="1200">
                          <a:solidFill>
                            <a:srgbClr val="FF0000"/>
                          </a:solidFill>
                        </a:rPr>
                        <a:t>45.17</a:t>
                      </a:r>
                    </a:p>
                  </a:txBody>
                  <a:tcPr marT="0" marL="0" marR="0" marB="0">
                    <a:lnL>
                      <a:noFill/>
                    </a:lnL>
                    <a:lnR>
                      <a:noFill/>
                    </a:lnR>
                    <a:lnT>
                      <a:noFill/>
                    </a:lnT>
                    <a:lnB>
                      <a:noFill/>
                    </a:lnB>
                  </a:tcPr>
                </a:tc>
                <a:tc>
                  <a:txBody>
                    <a:bodyPr/>
                    <a:lstStyle/>
                    <a:p>
                      <a:pPr algn="ctr"/>
                      <a:r>
                        <a:rPr lang="en-US" sz="1200">
                          <a:solidFill>
                            <a:srgbClr val="0000FF"/>
                          </a:solidFill>
                        </a:rPr>
                        <a:t>39.06</a:t>
                      </a:r>
                    </a:p>
                  </a:txBody>
                  <a:tcPr marT="0" marL="0" marR="0" marB="0">
                    <a:lnL>
                      <a:noFill/>
                    </a:lnL>
                    <a:lnR>
                      <a:noFill/>
                    </a:lnR>
                    <a:lnT>
                      <a:noFill/>
                    </a:lnT>
                    <a:lnB>
                      <a:noFill/>
                    </a:lnB>
                  </a:tcPr>
                </a:tc>
                <a:tc>
                  <a:txBody>
                    <a:bodyPr/>
                    <a:lstStyle/>
                    <a:p>
                      <a:pPr algn="ctr"/>
                      <a:r>
                        <a:rPr lang="en-US" sz="1200">
                          <a:solidFill>
                            <a:srgbClr val="FF0000"/>
                          </a:solidFill>
                        </a:rPr>
                        <a:t>43.82</a:t>
                      </a:r>
                    </a:p>
                  </a:txBody>
                  <a:tcPr marT="0" marL="0" marR="0" marB="0">
                    <a:lnL>
                      <a:noFill/>
                    </a:lnL>
                    <a:lnR>
                      <a:noFill/>
                    </a:lnR>
                    <a:lnT>
                      <a:noFill/>
                    </a:lnT>
                    <a:lnB>
                      <a:noFill/>
                    </a:lnB>
                  </a:tcPr>
                </a:tc>
              </a:tr>
            </a:tbl>
          </a:graphicData>
        </a:graphic>
      </p:graphicFrame>
      <p:pic>
        <p:nvPicPr>
          <p:cNvPr id="4" name="VPFNPSNLX.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pic>
        <p:nvPicPr>
          <p:cNvPr id="4" name="NENTHF.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