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work hours per week when country is fixed to 'Europe' and work is fixed to 'With-Pay'.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country to be equal to 'Europe', and work to be equal to 'With-Pay'. We report on Avg of work hours per week grouped by country at level 0, and work at level 1 .
You can observe the results in this table. We highlight the largest value with red and the lowest value with blue color. 
Column has 0 of the 0 highest values.
Column Gov has 0 of the 0 highest values.
Column Private has 0 of the 0 highest values.
Column Self-emp has 0 of the 0 highest values.
Column has 0 of the 0 lowest values.
Column Gov has 0 of the 0 lowest values.
Column Private has 0 of the 0 lowest values.
Column Self-emp has 0 of the 0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'With-Pay' for work at level 2 with its sibling values. We highlight the reference cells with bold, the highest value with red and the lowest value with blue color. We calculate the Avg of work hours per week while fixing country at level 1 to be equal to ''Europe'', and work at level 3 to be equal to ''ALL''.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has 0 of the 0 highest values.
Column Gov has 0 of the 0 highest values.
Column Private has 0 of the 0 highest values.
Column Self-emp has 0 of the 0 highest values.
Column has 0 of the 0 lowest values.
Column Gov has 0 of the 0 lowest values.
Column Private has 0 of the 0 lowest values.
Column Self-emp has 0 of the 0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microsoft.com/office/2007/relationships/media" Target="../media/IJZ0Z0X6.wav"/>
  <Relationship Id="rId4" Type="http://schemas.openxmlformats.org/officeDocument/2006/relationships/audio" Target="../media/IJZ0Z0X6.wav"/>
  <Relationship Id="rId5" Type="http://schemas.openxmlformats.org/officeDocument/2006/relationships/image" Target="../media/play.png"/>
  <Relationship Id="rId6" Type="http://schemas.openxmlformats.org/officeDocument/2006/relationships/image" Target="../media/image1.jpeg"/>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 Id="rId3" Type="http://schemas.microsoft.com/office/2007/relationships/media" Target="../media/MCDE04P.wav"/>
  <Relationship Id="rId4" Type="http://schemas.openxmlformats.org/officeDocument/2006/relationships/audio" Target="../media/MCDE04P.wav"/>
  <Relationship Id="rId5" Type="http://schemas.openxmlformats.org/officeDocument/2006/relationships/image" Target="../media/play.png"/>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microsoft.com/office/2007/relationships/media" Target="../media/4BT0EZ93T.wav"/>
  <Relationship Id="rId4" Type="http://schemas.openxmlformats.org/officeDocument/2006/relationships/audio" Target="../media/4BT0EZ93T.wav"/>
  <Relationship Id="rId5" Type="http://schemas.openxmlformats.org/officeDocument/2006/relationships/image" Target="../media/play.png"/>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 Id="rId3" Type="http://schemas.microsoft.com/office/2007/relationships/media" Target="../media/4GCUQ4.wav"/>
  <Relationship Id="rId4" Type="http://schemas.openxmlformats.org/officeDocument/2006/relationships/audio" Target="../media/4GCUQ4.wav"/>
  <Relationship Id="rId5" Type="http://schemas.openxmlformats.org/officeDocument/2006/relationships/image" Target="../media/play.png"/>
</Relationships>

</file>

<file path=ppt\slides\_rels\slide6.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microsoft.com/office/2007/relationships/media" Target="../media/SZ7B7JX.wav"/>
  <Relationship Id="rId4" Type="http://schemas.openxmlformats.org/officeDocument/2006/relationships/audio" Target="../media/SZ7B7JX.wav"/>
  <Relationship Id="rId5" Type="http://schemas.openxmlformats.org/officeDocument/2006/relationships/image" Target="../media/play.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work hours per week when country is fixed to 'Europe' and work is fixed to 'With-Pay'. We will start by answering the original query and we complement the result with contextualization and detailed analyses.</a:t>
            </a:r>
          </a:p>
        </p:txBody>
      </p:sp>
      <p:pic>
        <p:nvPicPr>
          <p:cNvPr name="Picture 3" id="4"/>
          <p:cNvPicPr>
            <a:picLocks noChangeAspect="true"/>
          </p:cNvPicPr>
          <p:nvPr/>
        </p:nvPicPr>
        <p:blipFill>
          <a:blip r:embed="rId6"/>
          <a:stretch>
            <a:fillRect/>
          </a:stretch>
        </p:blipFill>
        <p:spPr>
          <a:xfrm>
            <a:off x="5334000" y="0"/>
            <a:ext cx="3810000" cy="3810000"/>
          </a:xfrm>
          <a:prstGeom prst="rect">
            <a:avLst/>
          </a:prstGeom>
        </p:spPr>
      </p:pic>
      <p:pic>
        <p:nvPicPr>
          <p:cNvPr id="4" name="IJZ0Z0X6.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Gov</a:t>
                      </a:r>
                    </a:p>
                  </a:txBody>
                  <a:tcPr marT="0" marL="0" marR="0" marB="0">
                    <a:lnL>
                      <a:noFill/>
                    </a:lnL>
                    <a:lnR>
                      <a:noFill/>
                    </a:lnR>
                    <a:lnT>
                      <a:noFill/>
                    </a:lnT>
                    <a:lnB>
                      <a:noFill/>
                    </a:lnB>
                  </a:tcPr>
                </a:tc>
                <a:tc>
                  <a:txBody>
                    <a:bodyPr/>
                    <a:lstStyle/>
                    <a:p>
                      <a:pPr algn="ctr"/>
                      <a:r>
                        <a:rPr lang="en-US" sz="1200">
                          <a:solidFill>
                            <a:srgbClr val="000000"/>
                          </a:solidFill>
                        </a:rPr>
                        <a:t>Private</a:t>
                      </a:r>
                    </a:p>
                  </a:txBody>
                  <a:tcPr marT="0" marL="0" marR="0" marB="0">
                    <a:lnL>
                      <a:noFill/>
                    </a:lnL>
                    <a:lnR>
                      <a:noFill/>
                    </a:lnR>
                    <a:lnT>
                      <a:noFill/>
                    </a:lnT>
                    <a:lnB>
                      <a:noFill/>
                    </a:lnB>
                  </a:tcPr>
                </a:tc>
                <a:tc>
                  <a:txBody>
                    <a:bodyPr/>
                    <a:lstStyle/>
                    <a:p>
                      <a:pPr algn="ctr"/>
                      <a:r>
                        <a:rPr lang="en-US" sz="1200">
                          <a:solidFill>
                            <a:srgbClr val="000000"/>
                          </a:solidFill>
                        </a:rPr>
                        <a:t>Self-emp</a:t>
                      </a:r>
                    </a:p>
                  </a:txBody>
                  <a:tcPr marT="0" marL="0" marR="0" marB="0">
                    <a:lnL>
                      <a:noFill/>
                    </a:lnL>
                    <a:lnR>
                      <a:noFill/>
                    </a:lnR>
                    <a:lnT>
                      <a:noFill/>
                    </a:lnT>
                    <a:lnB>
                      <a:noFill/>
                    </a:lnB>
                  </a:tcPr>
                </a:tc>
              </a:tr>
              <a:tr h="254000">
                <a:tc>
                  <a:txBody>
                    <a:bodyPr/>
                    <a:lstStyle/>
                    <a:p>
                      <a:pPr algn="r"/>
                      <a:r>
                        <a:rPr lang="en-US" sz="1200">
                          <a:solidFill>
                            <a:srgbClr val="000000"/>
                          </a:solidFill>
                        </a:rPr>
                        <a:t>40.2509</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22286.00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40.4824</a:t>
                      </a:r>
                    </a:p>
                  </a:txBody>
                  <a:tcPr marT="0" marL="6350" marR="0" marB="0">
                    <a:lnL>
                      <a:noFill/>
                    </a:lnL>
                    <a:lnR>
                      <a:noFill/>
                    </a:lnR>
                    <a:lnT>
                      <a:noFill/>
                    </a:lnT>
                    <a:lnB>
                      <a:noFill/>
                    </a:lnB>
                  </a:tcPr>
                </a:tc>
                <a:tc>
                  <a:txBody>
                    <a:bodyPr/>
                    <a:lstStyle/>
                    <a:p>
                      <a:pPr algn="ctr"/>
                      <a:r>
                        <a:rPr lang="en-US" sz="1200">
                          <a:solidFill>
                            <a:srgbClr val="000000"/>
                          </a:solidFill>
                        </a:rPr>
                        <a:t>4289.00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r h="254000">
                <a:tc>
                  <a:txBody>
                    <a:bodyPr/>
                    <a:lstStyle/>
                    <a:p>
                      <a:pPr algn="r"/>
                      <a:r>
                        <a:rPr lang="en-US" sz="1200">
                          <a:solidFill>
                            <a:srgbClr val="000000"/>
                          </a:solidFill>
                        </a:rPr>
                        <a:t>45.7459</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3573.00</a:t>
                      </a:r>
                    </a:p>
                  </a:txBody>
                  <a:tcPr marT="0" marL="0" marR="0" marB="0">
                    <a:lnL>
                      <a:noFill/>
                    </a:lnL>
                    <a:lnR>
                      <a:noFill/>
                    </a:lnR>
                    <a:lnT>
                      <a:noFill/>
                    </a:lnT>
                    <a:lnB>
                      <a:noFill/>
                    </a:lnB>
                  </a:tcPr>
                </a:tc>
              </a:tr>
            </a:tbl>
          </a:graphicData>
        </a:graphic>
      </p:graphicFrame>
      <p:pic>
        <p:nvPicPr>
          <p:cNvPr id="4" name="MCDE04P.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pic>
        <p:nvPicPr>
          <p:cNvPr id="4" name="4BT0EZ93T.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work</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work</a:t>
                      </a:r>
                    </a:p>
                  </a:txBody>
                  <a:tcPr marT="0" marL="6350" marR="0" marB="0">
                    <a:lnL>
                      <a:noFill/>
                    </a:lnL>
                    <a:lnR>
                      <a:noFill/>
                    </a:lnR>
                    <a:lnT>
                      <a:noFill/>
                    </a:lnT>
                    <a:lnB>
                      <a:noFill/>
                    </a:lnB>
                  </a:tcPr>
                </a:tc>
                <a:tc>
                  <a:txBody>
                    <a:bodyPr/>
                    <a:lstStyle/>
                    <a:p>
                      <a:pPr algn="ctr"/>
                      <a:r>
                        <a:rPr lang="en-US" sz="1200" b="true">
                          <a:solidFill>
                            <a:srgbClr val="000000"/>
                          </a:solidFill>
                        </a:rPr>
                        <a:t>With-Pay</a:t>
                      </a:r>
                    </a:p>
                  </a:txBody>
                  <a:tcPr marT="0" marL="0" marR="0" marB="0">
                    <a:lnL>
                      <a:noFill/>
                    </a:lnL>
                    <a:lnR>
                      <a:noFill/>
                    </a:lnR>
                    <a:lnT>
                      <a:noFill/>
                    </a:lnT>
                    <a:lnB>
                      <a:noFill/>
                    </a:lnB>
                  </a:tcPr>
                </a:tc>
                <a:tc>
                  <a:txBody>
                    <a:bodyPr/>
                    <a:lstStyle/>
                    <a:p>
                      <a:pPr algn="ctr"/>
                      <a:r>
                        <a:rPr lang="en-US" sz="1200">
                          <a:solidFill>
                            <a:srgbClr val="000000"/>
                          </a:solidFill>
                        </a:rPr>
                        <a:t>Without-pay</a:t>
                      </a:r>
                    </a:p>
                  </a:txBody>
                  <a:tcPr marT="0" marL="0" marR="0" marB="0">
                    <a:lnL>
                      <a:noFill/>
                    </a:lnL>
                    <a:lnR>
                      <a:noFill/>
                    </a:lnR>
                    <a:lnT>
                      <a:noFill/>
                    </a:lnT>
                    <a:lnB>
                      <a:noFill/>
                    </a:lnB>
                  </a:tcPr>
                </a:tc>
              </a:tr>
              <a:tr h="254000">
                <a:tc>
                  <a:txBody>
                    <a:bodyPr/>
                    <a:lstStyle/>
                    <a:p>
                      <a:pPr algn="r"/>
                      <a:r>
                        <a:rPr lang="en-US" sz="1200">
                          <a:solidFill>
                            <a:srgbClr val="000000"/>
                          </a:solidFill>
                        </a:rPr>
                        <a:t>32.7143</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14.00</a:t>
                      </a:r>
                    </a:p>
                  </a:txBody>
                  <a:tcPr marT="0" marL="0" marR="0" marB="0">
                    <a:lnL>
                      <a:noFill/>
                    </a:lnL>
                    <a:lnR>
                      <a:noFill/>
                    </a:lnR>
                    <a:lnT>
                      <a:noFill/>
                    </a:lnT>
                    <a:lnB>
                      <a:noFill/>
                    </a:lnB>
                  </a:tcPr>
                </a:tc>
              </a:tr>
              <a:tr h="254000">
                <a:tc>
                  <a:txBody>
                    <a:bodyPr/>
                    <a:lstStyle/>
                    <a:p>
                      <a:pPr algn="r"/>
                      <a:r>
                        <a:rPr lang="en-US" sz="1200">
                          <a:solidFill>
                            <a:srgbClr val="000000"/>
                          </a:solidFill>
                        </a:rPr>
                        <a:t>40.9351</a:t>
                      </a:r>
                    </a:p>
                  </a:txBody>
                  <a:tcPr marT="0" marL="6350" marR="0" marB="0">
                    <a:lnL>
                      <a:noFill/>
                    </a:lnL>
                    <a:lnR>
                      <a:noFill/>
                    </a:lnR>
                    <a:lnT>
                      <a:noFill/>
                    </a:lnT>
                    <a:lnB>
                      <a:noFill/>
                    </a:lnB>
                  </a:tcPr>
                </a:tc>
                <a:tc>
                  <a:txBody>
                    <a:bodyPr/>
                    <a:lstStyle/>
                    <a:p>
                      <a:pPr algn="ctr"/>
                      <a:r>
                        <a:rPr lang="en-US" sz="1200" b="true">
                          <a:solidFill>
                            <a:srgbClr val="000000"/>
                          </a:solidFill>
                        </a:rPr>
                        <a:t>30148.00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r>
            </a:tbl>
          </a:graphicData>
        </a:graphic>
      </p:graphicFrame>
      <p:pic>
        <p:nvPicPr>
          <p:cNvPr id="4" name="4GCUQ4.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Concerning the original query, some interesting findings include:</a:t>
            </a:r>
          </a:p>
          <a:p>
            <a:pPr lvl="1"/>
            <a:r>
              <a:rPr lang="en-US" b="false" sz="1400"/>
              <a:t>Column has 0 of the 0 highest values.</a:t>
            </a:r>
          </a:p>
          <a:p>
            <a:pPr lvl="1"/>
            <a:r>
              <a:rPr lang="en-US" b="false" sz="1400"/>
              <a:t>Column Gov has 0 of the 0 highest values.</a:t>
            </a:r>
          </a:p>
          <a:p>
            <a:pPr lvl="1"/>
            <a:r>
              <a:rPr lang="en-US" b="false" sz="1400"/>
              <a:t>Column Private has 0 of the 0 highest values.</a:t>
            </a:r>
          </a:p>
          <a:p>
            <a:pPr lvl="1"/>
            <a:r>
              <a:rPr lang="en-US" b="false" sz="1400"/>
              <a:t>Column Self-emp has 0 of the 0 highest values.</a:t>
            </a:r>
          </a:p>
          <a:p>
            <a:pPr lvl="1"/>
            <a:r>
              <a:rPr lang="en-US" b="false" sz="1400"/>
              <a:t>Column has 0 of the 0 lowest values.</a:t>
            </a:r>
          </a:p>
          <a:p>
            <a:pPr lvl="1"/>
            <a:r>
              <a:rPr lang="en-US" b="false" sz="1400"/>
              <a:t>Column Gov has 0 of the 0 lowest values.</a:t>
            </a:r>
          </a:p>
          <a:p>
            <a:pPr lvl="1"/>
            <a:r>
              <a:rPr lang="en-US" b="false" sz="1400"/>
              <a:t>Column Private has 0 of the 0 lowest values.</a:t>
            </a:r>
          </a:p>
          <a:p>
            <a:pPr lvl="1"/>
            <a:r>
              <a:rPr lang="en-US" b="false" sz="1400"/>
              <a:t>Column Self-emp has 0 of the 0 lowest values.</a:t>
            </a:r>
          </a:p>
        </p:txBody>
      </p:sp>
      <p:pic>
        <p:nvPicPr>
          <p:cNvPr id="4" name="SZ7B7JX.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