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work hours per week and the number of tuples that correspond to it in parentheses. We highlight the 6 lowest values in blue and the 6 largest in red color.
Some interesting findings include:
Column Post-grad has 2 of the 6 highest values.
Column University has 2 of the 6 highest values.
Column Post-grad has 3 of the 6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work hours per week and the number of tuples that correspond to it in parentheses. We highlight the 5 lowest values in blue and the 5 largest in red color.
Some interesting findings include:
Column Self-emp has 4 of the 5 highest values.
Column Gov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Post-grad has 2 of the 3 lowest values.
Row Self-emp has 3 of the 3 highest values.
Row Gov has 2 of the 3 lowest values.
Row Private has 1 of the 3 lowest values.
First, we tried to put the original result in context, by comparing its defining values with similar ones.
When we compared Post-Secondary to its siblings, grouped by education and work, we observed the following:
In 1 out of 3 cases Post-Secondary has higher value than Without-Post-Secondary.
In 2 out of 3 cases Post-Secondary has lower value than Without-Post-Secondary.
When we compared Blue-collar to its siblings, grouped by occupation and work, we observed the following:
In 1 out of 3 cases Blue-collar has higher value than Other.
In 2 out of 3 cases Blue-collar has lower value than Other.
In 3 out of 3 cases Blue-collar has lower value than white-collar.
When we compared Blue-collar to its siblings, grouped by education and occupation, we observed the following:
In 1 out of 4 cases Blue-collar has a higher value than Other.
In 3 out of 4 cases Blue-collar has a lower value than Other.
In 2 out of 4 cases Blue-collar has a higher value than white-collar.
In 2 out of 4 cases Blue-collar has a lower value than white-collar.
Then we analyzed the results by drilling down one level in the hierarchy.
When we drilled down work, we observed the following facts:
Column Post-grad has 2 of the 6 highest values.
Column University has 2 of the 6 highest values.
Column Post-grad has 3 of the 6 lowest values.
When we drilled down education, we observed the following facts:
Column Self-emp has 4 of the 5 highest values.
Column Gov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work hours per week when education is fixed to 'Post-Secondary', work is fixed to 'With-Pay' and occupation is fixed to 'Blue-collar'.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education to be equal to 'Post-Secondary', work to be equal to 'With-Pay', and occupation to be equal to 'Blue-collar'. We report on Avg of work hours per week grouped by education at level 2, and work at level 1 .
You can observe the results in this table. We highlight the largest values with red and the lowest values with blue color. 
Column Post-grad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work hours per week while fixing education at level 4 to be equal to ''ALL'', work at level 2 to be equal to ''With-Pay'', and occupation at level 1 to be equal to ''Blue-collar''.
Compared to its sibling we observe that in 1 out of 3 cases Post-Secondary has higher value than Without-Post-Secondary.
In 2 out of 3 cases Post-Secondary has lower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work hours per week while fixing education at level 3 to be equal to ''Post-Secondary'', work at level 3 to be equal to ''ALL'', and occupation at level 1 to be equal to ''Blue-collar''.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work hours per week while fixing education at level 3 to be equal to ''Post-Secondary'', work at level 2 to be equal to ''With-Pay'', and occupation at level 2 to be equal to ''ALL''.
Compared to its sibling we observe the following:
In 1 out of 3 cases Blue-collar has higher value than Other.
In 2 out of 3 cases Blue-collar has lower value than Other.
In 3 out of 3 cases Blue-collar has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work hours per week while fixing education at level 3 to be equal to ''Post-Secondary'', work at level 2 to be equal to ''With-Pay'', and occupation at level 2 to be equal to ''ALL''.
Compared to its sibling we observe the following:
In 1 out of 4 cases Blue-collar has a higher value than Other.
In 3 out of 4 cases Blue-collar has a lower value than Other.
In 2 out of 4 cases Blue-collar has a higher value than white-collar.
In 2 out of 4 cases Blue-collar has a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0.xml"/>
  <Relationship Id="rId3" Type="http://schemas.microsoft.com/office/2007/relationships/media" Target="../media/3S9CMI0.wav"/>
  <Relationship Id="rId4" Type="http://schemas.openxmlformats.org/officeDocument/2006/relationships/audio" Target="../media/3S9CMI0.wav"/>
  <Relationship Id="rId5" Type="http://schemas.openxmlformats.org/officeDocument/2006/relationships/image" Target="../media/play.png"/>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1.xml"/>
  <Relationship Id="rId3" Type="http://schemas.microsoft.com/office/2007/relationships/media" Target="../media/XJ9DA1L.wav"/>
  <Relationship Id="rId4" Type="http://schemas.openxmlformats.org/officeDocument/2006/relationships/audio" Target="../media/XJ9DA1L.wav"/>
  <Relationship Id="rId5" Type="http://schemas.openxmlformats.org/officeDocument/2006/relationships/image" Target="../media/play.png"/>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microsoft.com/office/2007/relationships/media" Target="../media/CBGJ5.wav"/>
  <Relationship Id="rId4" Type="http://schemas.openxmlformats.org/officeDocument/2006/relationships/audio" Target="../media/CBGJ5.wav"/>
  <Relationship Id="rId5" Type="http://schemas.openxmlformats.org/officeDocument/2006/relationships/image" Target="../media/play.png"/>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7W0RD899.wav"/>
  <Relationship Id="rId4" Type="http://schemas.openxmlformats.org/officeDocument/2006/relationships/audio" Target="../media/7W0RD899.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445BJ.wav"/>
  <Relationship Id="rId4" Type="http://schemas.openxmlformats.org/officeDocument/2006/relationships/audio" Target="../media/445BJ.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FW2JIV.wav"/>
  <Relationship Id="rId4" Type="http://schemas.openxmlformats.org/officeDocument/2006/relationships/audio" Target="../media/FW2JIV.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MA8BL44.wav"/>
  <Relationship Id="rId4" Type="http://schemas.openxmlformats.org/officeDocument/2006/relationships/audio" Target="../media/MA8BL44.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43LGL.wav"/>
  <Relationship Id="rId4" Type="http://schemas.openxmlformats.org/officeDocument/2006/relationships/audio" Target="../media/43LGL.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 Id="rId3" Type="http://schemas.microsoft.com/office/2007/relationships/media" Target="../media/RT4YNMF.wav"/>
  <Relationship Id="rId4" Type="http://schemas.openxmlformats.org/officeDocument/2006/relationships/audio" Target="../media/RT4YNMF.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Z3U7AX3.wav"/>
  <Relationship Id="rId4" Type="http://schemas.openxmlformats.org/officeDocument/2006/relationships/audio" Target="../media/Z3U7AX3.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9.xml"/>
  <Relationship Id="rId3" Type="http://schemas.microsoft.com/office/2007/relationships/media" Target="../media/A3A8PI7.wav"/>
  <Relationship Id="rId4" Type="http://schemas.openxmlformats.org/officeDocument/2006/relationships/audio" Target="../media/A3A8PI7.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00"/>
                          </a:solidFill>
                        </a:rPr>
                        <a:t>40.46 (26)</a:t>
                      </a:r>
                    </a:p>
                  </a:txBody>
                  <a:tcPr marT="0" marL="0" marR="0" marB="0">
                    <a:lnL>
                      <a:noFill/>
                    </a:lnL>
                    <a:lnR>
                      <a:noFill/>
                    </a:lnR>
                    <a:lnT>
                      <a:noFill/>
                    </a:lnT>
                    <a:lnB>
                      <a:noFill/>
                    </a:lnB>
                  </a:tcPr>
                </a:tc>
                <a:tc>
                  <a:txBody>
                    <a:bodyPr/>
                    <a:lstStyle/>
                    <a:p>
                      <a:pPr algn="ctr"/>
                      <a:r>
                        <a:rPr lang="en-US" sz="1200">
                          <a:solidFill>
                            <a:srgbClr val="0000FF"/>
                          </a:solidFill>
                        </a:rPr>
                        <a:t>35.33 (6)</a:t>
                      </a:r>
                    </a:p>
                  </a:txBody>
                  <a:tcPr marT="0" marL="0" marR="0" marB="0">
                    <a:lnL>
                      <a:noFill/>
                    </a:lnL>
                    <a:lnR>
                      <a:noFill/>
                    </a:lnR>
                    <a:lnT>
                      <a:noFill/>
                    </a:lnT>
                    <a:lnB>
                      <a:noFill/>
                    </a:lnB>
                  </a:tcPr>
                </a:tc>
                <a:tc>
                  <a:txBody>
                    <a:bodyPr/>
                    <a:lstStyle/>
                    <a:p>
                      <a:pPr algn="ctr"/>
                      <a:r>
                        <a:rPr lang="en-US" sz="1200">
                          <a:solidFill>
                            <a:srgbClr val="0000FF"/>
                          </a:solidFill>
                        </a:rPr>
                        <a:t>39.02 (59)</a:t>
                      </a:r>
                    </a:p>
                  </a:txBody>
                  <a:tcPr marT="0" marL="0" marR="0" marB="0">
                    <a:lnL>
                      <a:noFill/>
                    </a:lnL>
                    <a:lnR>
                      <a:noFill/>
                    </a:lnR>
                    <a:lnT>
                      <a:noFill/>
                    </a:lnT>
                    <a:lnB>
                      <a:noFill/>
                    </a:lnB>
                  </a:tcPr>
                </a:tc>
                <a:tc>
                  <a:txBody>
                    <a:bodyPr/>
                    <a:lstStyle/>
                    <a:p>
                      <a:pPr algn="ctr"/>
                      <a:r>
                        <a:rPr lang="en-US" sz="1200">
                          <a:solidFill>
                            <a:srgbClr val="000000"/>
                          </a:solidFill>
                        </a:rPr>
                        <a:t>41.40 (20)</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00"/>
                          </a:solidFill>
                        </a:rPr>
                        <a:t>39.88 (34)</a:t>
                      </a:r>
                    </a:p>
                  </a:txBody>
                  <a:tcPr marT="0" marL="0" marR="0" marB="0">
                    <a:lnL>
                      <a:noFill/>
                    </a:lnL>
                    <a:lnR>
                      <a:noFill/>
                    </a:lnR>
                    <a:lnT>
                      <a:noFill/>
                    </a:lnT>
                    <a:lnB>
                      <a:noFill/>
                    </a:lnB>
                  </a:tcPr>
                </a:tc>
                <a:tc>
                  <a:txBody>
                    <a:bodyPr/>
                    <a:lstStyle/>
                    <a:p>
                      <a:pPr algn="ctr"/>
                      <a:r>
                        <a:rPr lang="en-US" sz="1200">
                          <a:solidFill>
                            <a:srgbClr val="FF0000"/>
                          </a:solidFill>
                        </a:rPr>
                        <a:t>47.00 (1)</a:t>
                      </a:r>
                    </a:p>
                  </a:txBody>
                  <a:tcPr marT="0" marL="0" marR="0" marB="0">
                    <a:lnL>
                      <a:noFill/>
                    </a:lnL>
                    <a:lnR>
                      <a:noFill/>
                    </a:lnR>
                    <a:lnT>
                      <a:noFill/>
                    </a:lnT>
                    <a:lnB>
                      <a:noFill/>
                    </a:lnB>
                  </a:tcPr>
                </a:tc>
                <a:tc>
                  <a:txBody>
                    <a:bodyPr/>
                    <a:lstStyle/>
                    <a:p>
                      <a:pPr algn="ctr"/>
                      <a:r>
                        <a:rPr lang="en-US" sz="1200">
                          <a:solidFill>
                            <a:srgbClr val="000000"/>
                          </a:solidFill>
                        </a:rPr>
                        <a:t>41.72 (72)</a:t>
                      </a:r>
                    </a:p>
                  </a:txBody>
                  <a:tcPr marT="0" marL="0" marR="0" marB="0">
                    <a:lnL>
                      <a:noFill/>
                    </a:lnL>
                    <a:lnR>
                      <a:noFill/>
                    </a:lnR>
                    <a:lnT>
                      <a:noFill/>
                    </a:lnT>
                    <a:lnB>
                      <a:noFill/>
                    </a:lnB>
                  </a:tcPr>
                </a:tc>
                <a:tc>
                  <a:txBody>
                    <a:bodyPr/>
                    <a:lstStyle/>
                    <a:p>
                      <a:pPr algn="ctr"/>
                      <a:r>
                        <a:rPr lang="en-US" sz="1200">
                          <a:solidFill>
                            <a:srgbClr val="000000"/>
                          </a:solidFill>
                        </a:rPr>
                        <a:t>41.26 (27)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00"/>
                          </a:solidFill>
                        </a:rPr>
                        <a:t>40.89 (18)</a:t>
                      </a:r>
                    </a:p>
                  </a:txBody>
                  <a:tcPr marT="0" marL="0" marR="0" marB="0">
                    <a:lnL>
                      <a:noFill/>
                    </a:lnL>
                    <a:lnR>
                      <a:noFill/>
                    </a:lnR>
                    <a:lnT>
                      <a:noFill/>
                    </a:lnT>
                    <a:lnB>
                      <a:noFill/>
                    </a:lnB>
                  </a:tcPr>
                </a:tc>
                <a:tc>
                  <a:txBody>
                    <a:bodyPr/>
                    <a:lstStyle/>
                    <a:p>
                      <a:pPr algn="ctr"/>
                      <a:r>
                        <a:rPr lang="en-US" sz="1200">
                          <a:solidFill>
                            <a:srgbClr val="0000FF"/>
                          </a:solidFill>
                        </a:rPr>
                        <a:t>28.75 (4)</a:t>
                      </a:r>
                    </a:p>
                  </a:txBody>
                  <a:tcPr marT="0" marL="0" marR="0" marB="0">
                    <a:lnL>
                      <a:noFill/>
                    </a:lnL>
                    <a:lnR>
                      <a:noFill/>
                    </a:lnR>
                    <a:lnT>
                      <a:noFill/>
                    </a:lnT>
                    <a:lnB>
                      <a:noFill/>
                    </a:lnB>
                  </a:tcPr>
                </a:tc>
                <a:tc>
                  <a:txBody>
                    <a:bodyPr/>
                    <a:lstStyle/>
                    <a:p>
                      <a:pPr algn="ctr"/>
                      <a:r>
                        <a:rPr lang="en-US" sz="1200">
                          <a:solidFill>
                            <a:srgbClr val="0000FF"/>
                          </a:solidFill>
                        </a:rPr>
                        <a:t>34.23 (47)</a:t>
                      </a:r>
                    </a:p>
                  </a:txBody>
                  <a:tcPr marT="0" marL="0" marR="0" marB="0">
                    <a:lnL>
                      <a:noFill/>
                    </a:lnL>
                    <a:lnR>
                      <a:noFill/>
                    </a:lnR>
                    <a:lnT>
                      <a:noFill/>
                    </a:lnT>
                    <a:lnB>
                      <a:noFill/>
                    </a:lnB>
                  </a:tcPr>
                </a:tc>
                <a:tc>
                  <a:txBody>
                    <a:bodyPr/>
                    <a:lstStyle/>
                    <a:p>
                      <a:pPr algn="ctr"/>
                      <a:r>
                        <a:rPr lang="en-US" sz="1200">
                          <a:solidFill>
                            <a:srgbClr val="0000FF"/>
                          </a:solidFill>
                        </a:rPr>
                        <a:t>32.73 (15)</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41.89 (642)</a:t>
                      </a:r>
                    </a:p>
                  </a:txBody>
                  <a:tcPr marT="0" marL="0" marR="0" marB="0">
                    <a:lnL>
                      <a:noFill/>
                    </a:lnL>
                    <a:lnR>
                      <a:noFill/>
                    </a:lnR>
                    <a:lnT>
                      <a:noFill/>
                    </a:lnT>
                    <a:lnB>
                      <a:noFill/>
                    </a:lnB>
                  </a:tcPr>
                </a:tc>
                <a:tc>
                  <a:txBody>
                    <a:bodyPr/>
                    <a:lstStyle/>
                    <a:p>
                      <a:pPr algn="ctr"/>
                      <a:r>
                        <a:rPr lang="en-US" sz="1200">
                          <a:solidFill>
                            <a:srgbClr val="0000FF"/>
                          </a:solidFill>
                        </a:rPr>
                        <a:t>39.05 (56)</a:t>
                      </a:r>
                    </a:p>
                  </a:txBody>
                  <a:tcPr marT="0" marL="0" marR="0" marB="0">
                    <a:lnL>
                      <a:noFill/>
                    </a:lnL>
                    <a:lnR>
                      <a:noFill/>
                    </a:lnR>
                    <a:lnT>
                      <a:noFill/>
                    </a:lnT>
                    <a:lnB>
                      <a:noFill/>
                    </a:lnB>
                  </a:tcPr>
                </a:tc>
                <a:tc>
                  <a:txBody>
                    <a:bodyPr/>
                    <a:lstStyle/>
                    <a:p>
                      <a:pPr algn="ctr"/>
                      <a:r>
                        <a:rPr lang="en-US" sz="1200">
                          <a:solidFill>
                            <a:srgbClr val="000000"/>
                          </a:solidFill>
                        </a:rPr>
                        <a:t>41.28 (1622)</a:t>
                      </a:r>
                    </a:p>
                  </a:txBody>
                  <a:tcPr marT="0" marL="0" marR="0" marB="0">
                    <a:lnL>
                      <a:noFill/>
                    </a:lnL>
                    <a:lnR>
                      <a:noFill/>
                    </a:lnR>
                    <a:lnT>
                      <a:noFill/>
                    </a:lnT>
                    <a:lnB>
                      <a:noFill/>
                    </a:lnB>
                  </a:tcPr>
                </a:tc>
                <a:tc>
                  <a:txBody>
                    <a:bodyPr/>
                    <a:lstStyle/>
                    <a:p>
                      <a:pPr algn="ctr"/>
                      <a:r>
                        <a:rPr lang="en-US" sz="1200">
                          <a:solidFill>
                            <a:srgbClr val="000000"/>
                          </a:solidFill>
                        </a:rPr>
                        <a:t>40.99 (492)</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FF0000"/>
                          </a:solidFill>
                        </a:rPr>
                        <a:t>46.11 (9)</a:t>
                      </a:r>
                    </a:p>
                  </a:txBody>
                  <a:tcPr marT="0" marL="0" marR="0" marB="0">
                    <a:lnL>
                      <a:noFill/>
                    </a:lnL>
                    <a:lnR>
                      <a:noFill/>
                    </a:lnR>
                    <a:lnT>
                      <a:noFill/>
                    </a:lnT>
                    <a:lnB>
                      <a:noFill/>
                    </a:lnB>
                  </a:tcPr>
                </a:tc>
                <a:tc>
                  <a:txBody>
                    <a:bodyPr/>
                    <a:lstStyle/>
                    <a:p>
                      <a:pPr algn="ctr"/>
                      <a:r>
                        <a:rPr lang="en-US" sz="1200">
                          <a:solidFill>
                            <a:srgbClr val="FF0000"/>
                          </a:solidFill>
                        </a:rPr>
                        <a:t>43.33 (3)</a:t>
                      </a:r>
                    </a:p>
                  </a:txBody>
                  <a:tcPr marT="0" marL="0" marR="0" marB="0">
                    <a:lnL>
                      <a:noFill/>
                    </a:lnL>
                    <a:lnR>
                      <a:noFill/>
                    </a:lnR>
                    <a:lnT>
                      <a:noFill/>
                    </a:lnT>
                    <a:lnB>
                      <a:noFill/>
                    </a:lnB>
                  </a:tcPr>
                </a:tc>
                <a:tc>
                  <a:txBody>
                    <a:bodyPr/>
                    <a:lstStyle/>
                    <a:p>
                      <a:pPr algn="ctr"/>
                      <a:r>
                        <a:rPr lang="en-US" sz="1200">
                          <a:solidFill>
                            <a:srgbClr val="FF0000"/>
                          </a:solidFill>
                        </a:rPr>
                        <a:t>50.84 (31)</a:t>
                      </a:r>
                    </a:p>
                  </a:txBody>
                  <a:tcPr marT="0" marL="0" marR="0" marB="0">
                    <a:lnL>
                      <a:noFill/>
                    </a:lnL>
                    <a:lnR>
                      <a:noFill/>
                    </a:lnR>
                    <a:lnT>
                      <a:noFill/>
                    </a:lnT>
                    <a:lnB>
                      <a:noFill/>
                    </a:lnB>
                  </a:tcPr>
                </a:tc>
                <a:tc>
                  <a:txBody>
                    <a:bodyPr/>
                    <a:lstStyle/>
                    <a:p>
                      <a:pPr algn="ctr"/>
                      <a:r>
                        <a:rPr lang="en-US" sz="1200">
                          <a:solidFill>
                            <a:srgbClr val="FF0000"/>
                          </a:solidFill>
                        </a:rPr>
                        <a:t>47.11 (19)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000000"/>
                          </a:solidFill>
                        </a:rPr>
                        <a:t>42.73 (49)</a:t>
                      </a:r>
                    </a:p>
                  </a:txBody>
                  <a:tcPr marT="0" marL="0" marR="0" marB="0">
                    <a:lnL>
                      <a:noFill/>
                    </a:lnL>
                    <a:lnR>
                      <a:noFill/>
                    </a:lnR>
                    <a:lnT>
                      <a:noFill/>
                    </a:lnT>
                    <a:lnB>
                      <a:noFill/>
                    </a:lnB>
                  </a:tcPr>
                </a:tc>
                <a:tc>
                  <a:txBody>
                    <a:bodyPr/>
                    <a:lstStyle/>
                    <a:p>
                      <a:pPr algn="ctr"/>
                      <a:r>
                        <a:rPr lang="en-US" sz="1200">
                          <a:solidFill>
                            <a:srgbClr val="000000"/>
                          </a:solidFill>
                        </a:rPr>
                        <a:t>41.38 (13)</a:t>
                      </a:r>
                    </a:p>
                  </a:txBody>
                  <a:tcPr marT="0" marL="0" marR="0" marB="0">
                    <a:lnL>
                      <a:noFill/>
                    </a:lnL>
                    <a:lnR>
                      <a:noFill/>
                    </a:lnR>
                    <a:lnT>
                      <a:noFill/>
                    </a:lnT>
                    <a:lnB>
                      <a:noFill/>
                    </a:lnB>
                  </a:tcPr>
                </a:tc>
                <a:tc>
                  <a:txBody>
                    <a:bodyPr/>
                    <a:lstStyle/>
                    <a:p>
                      <a:pPr algn="ctr"/>
                      <a:r>
                        <a:rPr lang="en-US" sz="1200">
                          <a:solidFill>
                            <a:srgbClr val="000000"/>
                          </a:solidFill>
                        </a:rPr>
                        <a:t>41.71 (156)</a:t>
                      </a:r>
                    </a:p>
                  </a:txBody>
                  <a:tcPr marT="0" marL="0" marR="0" marB="0">
                    <a:lnL>
                      <a:noFill/>
                    </a:lnL>
                    <a:lnR>
                      <a:noFill/>
                    </a:lnR>
                    <a:lnT>
                      <a:noFill/>
                    </a:lnT>
                    <a:lnB>
                      <a:noFill/>
                    </a:lnB>
                  </a:tcPr>
                </a:tc>
                <a:tc>
                  <a:txBody>
                    <a:bodyPr/>
                    <a:lstStyle/>
                    <a:p>
                      <a:pPr algn="ctr"/>
                      <a:r>
                        <a:rPr lang="en-US" sz="1200">
                          <a:solidFill>
                            <a:srgbClr val="FF0000"/>
                          </a:solidFill>
                        </a:rPr>
                        <a:t>45.49 (55)</a:t>
                      </a:r>
                    </a:p>
                  </a:txBody>
                  <a:tcPr marT="0" marL="0" marR="0" marB="0">
                    <a:lnL>
                      <a:noFill/>
                    </a:lnL>
                    <a:lnR>
                      <a:noFill/>
                    </a:lnR>
                    <a:lnT>
                      <a:noFill/>
                    </a:lnT>
                    <a:lnB>
                      <a:noFill/>
                    </a:lnB>
                  </a:tcPr>
                </a:tc>
              </a:tr>
            </a:tbl>
          </a:graphicData>
        </a:graphic>
      </p:graphicFrame>
      <p:pic>
        <p:nvPicPr>
          <p:cNvPr id="4" name="3S9CMI0.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38.36 (25)</a:t>
                      </a:r>
                    </a:p>
                  </a:txBody>
                  <a:tcPr marT="0" marL="0" marR="0" marB="0">
                    <a:lnL>
                      <a:noFill/>
                    </a:lnL>
                    <a:lnR>
                      <a:noFill/>
                    </a:lnR>
                    <a:lnT>
                      <a:noFill/>
                    </a:lnT>
                    <a:lnB>
                      <a:noFill/>
                    </a:lnB>
                  </a:tcPr>
                </a:tc>
                <a:tc>
                  <a:txBody>
                    <a:bodyPr/>
                    <a:lstStyle/>
                    <a:p>
                      <a:pPr algn="ctr"/>
                      <a:r>
                        <a:rPr lang="en-US" sz="1200">
                          <a:solidFill>
                            <a:srgbClr val="000000"/>
                          </a:solidFill>
                        </a:rPr>
                        <a:t>41.97 (219)</a:t>
                      </a:r>
                    </a:p>
                  </a:txBody>
                  <a:tcPr marT="0" marL="0" marR="0" marB="0">
                    <a:lnL>
                      <a:noFill/>
                    </a:lnL>
                    <a:lnR>
                      <a:noFill/>
                    </a:lnR>
                    <a:lnT>
                      <a:noFill/>
                    </a:lnT>
                    <a:lnB>
                      <a:noFill/>
                    </a:lnB>
                  </a:tcPr>
                </a:tc>
                <a:tc>
                  <a:txBody>
                    <a:bodyPr/>
                    <a:lstStyle/>
                    <a:p>
                      <a:pPr algn="ctr"/>
                      <a:r>
                        <a:rPr lang="en-US" sz="1200">
                          <a:solidFill>
                            <a:srgbClr val="000000"/>
                          </a:solidFill>
                        </a:rPr>
                        <a:t>42.31 (26)</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41.23 (53)</a:t>
                      </a:r>
                    </a:p>
                  </a:txBody>
                  <a:tcPr marT="0" marL="0" marR="0" marB="0">
                    <a:lnL>
                      <a:noFill/>
                    </a:lnL>
                    <a:lnR>
                      <a:noFill/>
                    </a:lnR>
                    <a:lnT>
                      <a:noFill/>
                    </a:lnT>
                    <a:lnB>
                      <a:noFill/>
                    </a:lnB>
                  </a:tcPr>
                </a:tc>
                <a:tc>
                  <a:txBody>
                    <a:bodyPr/>
                    <a:lstStyle/>
                    <a:p>
                      <a:pPr algn="ctr"/>
                      <a:r>
                        <a:rPr lang="en-US" sz="1200">
                          <a:solidFill>
                            <a:srgbClr val="000000"/>
                          </a:solidFill>
                        </a:rPr>
                        <a:t>41.85 (423)</a:t>
                      </a:r>
                    </a:p>
                  </a:txBody>
                  <a:tcPr marT="0" marL="0" marR="0" marB="0">
                    <a:lnL>
                      <a:noFill/>
                    </a:lnL>
                    <a:lnR>
                      <a:noFill/>
                    </a:lnR>
                    <a:lnT>
                      <a:noFill/>
                    </a:lnT>
                    <a:lnB>
                      <a:noFill/>
                    </a:lnB>
                  </a:tcPr>
                </a:tc>
                <a:tc>
                  <a:txBody>
                    <a:bodyPr/>
                    <a:lstStyle/>
                    <a:p>
                      <a:pPr algn="ctr"/>
                      <a:r>
                        <a:rPr lang="en-US" sz="1200">
                          <a:solidFill>
                            <a:srgbClr val="FF0000"/>
                          </a:solidFill>
                        </a:rPr>
                        <a:t>44.03 (32)</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FF"/>
                          </a:solidFill>
                        </a:rPr>
                        <a:t>20.00 (1)</a:t>
                      </a:r>
                    </a:p>
                  </a:txBody>
                  <a:tcPr marT="0" marL="0" marR="0" marB="0">
                    <a:lnL>
                      <a:noFill/>
                    </a:lnL>
                    <a:lnR>
                      <a:noFill/>
                    </a:lnR>
                    <a:lnT>
                      <a:noFill/>
                    </a:lnT>
                    <a:lnB>
                      <a:noFill/>
                    </a:lnB>
                  </a:tcPr>
                </a:tc>
                <a:tc>
                  <a:txBody>
                    <a:bodyPr/>
                    <a:lstStyle/>
                    <a:p>
                      <a:pPr algn="ctr"/>
                      <a:r>
                        <a:rPr lang="en-US" sz="1200">
                          <a:solidFill>
                            <a:srgbClr val="FF0000"/>
                          </a:solidFill>
                        </a:rPr>
                        <a:t>46.67 (3)</a:t>
                      </a:r>
                    </a:p>
                  </a:txBody>
                  <a:tcPr marT="0" marL="0" marR="0" marB="0">
                    <a:lnL>
                      <a:noFill/>
                    </a:lnL>
                    <a:lnR>
                      <a:noFill/>
                    </a:lnR>
                    <a:lnT>
                      <a:noFill/>
                    </a:lnT>
                    <a:lnB>
                      <a:noFill/>
                    </a:lnB>
                  </a:tcPr>
                </a:tc>
                <a:tc>
                  <a:txBody>
                    <a:bodyPr/>
                    <a:lstStyle/>
                    <a:p>
                      <a:pPr algn="ctr"/>
                      <a:r>
                        <a:rPr lang="en-US" sz="1200">
                          <a:solidFill>
                            <a:srgbClr val="FF0000"/>
                          </a:solidFill>
                        </a:rPr>
                        <a:t>47.50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FF"/>
                          </a:solidFill>
                        </a:rPr>
                        <a:t>35.40 (10)</a:t>
                      </a:r>
                    </a:p>
                  </a:txBody>
                  <a:tcPr marT="0" marL="0" marR="0" marB="0">
                    <a:lnL>
                      <a:noFill/>
                    </a:lnL>
                    <a:lnR>
                      <a:noFill/>
                    </a:lnR>
                    <a:lnT>
                      <a:noFill/>
                    </a:lnT>
                    <a:lnB>
                      <a:noFill/>
                    </a:lnB>
                  </a:tcPr>
                </a:tc>
                <a:tc>
                  <a:txBody>
                    <a:bodyPr/>
                    <a:lstStyle/>
                    <a:p>
                      <a:pPr algn="ctr"/>
                      <a:r>
                        <a:rPr lang="en-US" sz="1200">
                          <a:solidFill>
                            <a:srgbClr val="0000FF"/>
                          </a:solidFill>
                        </a:rPr>
                        <a:t>38.62 (53)</a:t>
                      </a:r>
                    </a:p>
                  </a:txBody>
                  <a:tcPr marT="0" marL="0" marR="0" marB="0">
                    <a:lnL>
                      <a:noFill/>
                    </a:lnL>
                    <a:lnR>
                      <a:noFill/>
                    </a:lnR>
                    <a:lnT>
                      <a:noFill/>
                    </a:lnT>
                    <a:lnB>
                      <a:noFill/>
                    </a:lnB>
                  </a:tcPr>
                </a:tc>
                <a:tc>
                  <a:txBody>
                    <a:bodyPr/>
                    <a:lstStyle/>
                    <a:p>
                      <a:pPr algn="ctr"/>
                      <a:r>
                        <a:rPr lang="en-US" sz="1200">
                          <a:solidFill>
                            <a:srgbClr val="000000"/>
                          </a:solidFill>
                        </a:rPr>
                        <a:t>40.93 (14)</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00"/>
                          </a:solidFill>
                        </a:rPr>
                        <a:t>38.85 (178)</a:t>
                      </a:r>
                    </a:p>
                  </a:txBody>
                  <a:tcPr marT="0" marL="0" marR="0" marB="0">
                    <a:lnL>
                      <a:noFill/>
                    </a:lnL>
                    <a:lnR>
                      <a:noFill/>
                    </a:lnR>
                    <a:lnT>
                      <a:noFill/>
                    </a:lnT>
                    <a:lnB>
                      <a:noFill/>
                    </a:lnB>
                  </a:tcPr>
                </a:tc>
                <a:tc>
                  <a:txBody>
                    <a:bodyPr/>
                    <a:lstStyle/>
                    <a:p>
                      <a:pPr algn="ctr"/>
                      <a:r>
                        <a:rPr lang="en-US" sz="1200">
                          <a:solidFill>
                            <a:srgbClr val="000000"/>
                          </a:solidFill>
                        </a:rPr>
                        <a:t>41.28 (1622)</a:t>
                      </a:r>
                    </a:p>
                  </a:txBody>
                  <a:tcPr marT="0" marL="0" marR="0" marB="0">
                    <a:lnL>
                      <a:noFill/>
                    </a:lnL>
                    <a:lnR>
                      <a:noFill/>
                    </a:lnR>
                    <a:lnT>
                      <a:noFill/>
                    </a:lnT>
                    <a:lnB>
                      <a:noFill/>
                    </a:lnB>
                  </a:tcPr>
                </a:tc>
                <a:tc>
                  <a:txBody>
                    <a:bodyPr/>
                    <a:lstStyle/>
                    <a:p>
                      <a:pPr algn="ctr"/>
                      <a:r>
                        <a:rPr lang="en-US" sz="1200">
                          <a:solidFill>
                            <a:srgbClr val="000000"/>
                          </a:solidFill>
                        </a:rPr>
                        <a:t>43.22 (187)</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00"/>
                          </a:solidFill>
                        </a:rPr>
                        <a:t>39.24 (62)</a:t>
                      </a:r>
                    </a:p>
                  </a:txBody>
                  <a:tcPr marT="0" marL="0" marR="0" marB="0">
                    <a:lnL>
                      <a:noFill/>
                    </a:lnL>
                    <a:lnR>
                      <a:noFill/>
                    </a:lnR>
                    <a:lnT>
                      <a:noFill/>
                    </a:lnT>
                    <a:lnB>
                      <a:noFill/>
                    </a:lnB>
                  </a:tcPr>
                </a:tc>
                <a:tc>
                  <a:txBody>
                    <a:bodyPr/>
                    <a:lstStyle/>
                    <a:p>
                      <a:pPr algn="ctr"/>
                      <a:r>
                        <a:rPr lang="en-US" sz="1200">
                          <a:solidFill>
                            <a:srgbClr val="000000"/>
                          </a:solidFill>
                        </a:rPr>
                        <a:t>41.05 (479)</a:t>
                      </a:r>
                    </a:p>
                  </a:txBody>
                  <a:tcPr marT="0" marL="0" marR="0" marB="0">
                    <a:lnL>
                      <a:noFill/>
                    </a:lnL>
                    <a:lnR>
                      <a:noFill/>
                    </a:lnR>
                    <a:lnT>
                      <a:noFill/>
                    </a:lnT>
                    <a:lnB>
                      <a:noFill/>
                    </a:lnB>
                  </a:tcPr>
                </a:tc>
                <a:tc>
                  <a:txBody>
                    <a:bodyPr/>
                    <a:lstStyle/>
                    <a:p>
                      <a:pPr algn="ctr"/>
                      <a:r>
                        <a:rPr lang="en-US" sz="1200">
                          <a:solidFill>
                            <a:srgbClr val="FF0000"/>
                          </a:solidFill>
                        </a:rPr>
                        <a:t>45.39 (70)</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38.77 (13)</a:t>
                      </a:r>
                    </a:p>
                  </a:txBody>
                  <a:tcPr marT="0" marL="0" marR="0" marB="0">
                    <a:lnL>
                      <a:noFill/>
                    </a:lnL>
                    <a:lnR>
                      <a:noFill/>
                    </a:lnR>
                    <a:lnT>
                      <a:noFill/>
                    </a:lnT>
                    <a:lnB>
                      <a:noFill/>
                    </a:lnB>
                  </a:tcPr>
                </a:tc>
                <a:tc>
                  <a:txBody>
                    <a:bodyPr/>
                    <a:lstStyle/>
                    <a:p>
                      <a:pPr algn="ctr"/>
                      <a:r>
                        <a:rPr lang="en-US" sz="1200">
                          <a:solidFill>
                            <a:srgbClr val="FF0000"/>
                          </a:solidFill>
                        </a:rPr>
                        <a:t>55.00 (4)</a:t>
                      </a:r>
                    </a:p>
                  </a:txBody>
                  <a:tcPr marT="0" marL="0" marR="0" marB="0">
                    <a:lnL>
                      <a:noFill/>
                    </a:lnL>
                    <a:lnR>
                      <a:noFill/>
                    </a:lnR>
                    <a:lnT>
                      <a:noFill/>
                    </a:lnT>
                    <a:lnB>
                      <a:noFill/>
                    </a:lnB>
                  </a:tcPr>
                </a:tc>
              </a:tr>
            </a:tbl>
          </a:graphicData>
        </a:graphic>
      </p:graphicFrame>
      <p:pic>
        <p:nvPicPr>
          <p:cNvPr id="4" name="XJ9DA1L.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Post-grad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0"/>
            <a:r>
              <a:rPr lang="en-US" b="false" sz="1400"/>
              <a:t>First, we tried to put the original result in context, by comparing its defining values with similar ones.</a:t>
            </a:r>
          </a:p>
          <a:p>
            <a:pPr lvl="1"/>
            <a:r>
              <a:rPr lang="en-US" b="false" sz="1400"/>
              <a:t>When we compared Post-Secondary to its siblings, grouped by education and work, we observed the following:</a:t>
            </a:r>
          </a:p>
          <a:p>
            <a:pPr lvl="2"/>
            <a:r>
              <a:rPr lang="en-US" b="false" sz="1400"/>
              <a:t>In 1 out of 3 cases Post-Secondary has higher value than Without-Post-Secondary.</a:t>
            </a:r>
          </a:p>
          <a:p>
            <a:pPr lvl="2"/>
            <a:r>
              <a:rPr lang="en-US" b="false" sz="1400"/>
              <a:t>In 2 out of 3 cases Post-Secondary has lower value than Without-Post-Secondary.</a:t>
            </a:r>
          </a:p>
          <a:p>
            <a:pPr lvl="1"/>
            <a:r>
              <a:rPr lang="en-US" b="false" sz="1400"/>
              <a:t>When we compared Blue-collar to its siblings, grouped by occupation and work, we observed the following:</a:t>
            </a:r>
          </a:p>
          <a:p>
            <a:pPr lvl="2"/>
            <a:r>
              <a:rPr lang="en-US" b="false" sz="1400"/>
              <a:t>In 1 out of 3 cases Blue-collar has higher value than Other.</a:t>
            </a:r>
          </a:p>
          <a:p>
            <a:pPr lvl="2"/>
            <a:r>
              <a:rPr lang="en-US" b="false" sz="1400"/>
              <a:t>In 2 out of 3 cases Blue-collar has lower value than Other.</a:t>
            </a:r>
          </a:p>
          <a:p>
            <a:pPr lvl="2"/>
            <a:r>
              <a:rPr lang="en-US" b="false" sz="1400"/>
              <a:t>In 3 out of 3 cases Blue-collar has lower value than white-collar.</a:t>
            </a:r>
          </a:p>
          <a:p>
            <a:pPr lvl="1"/>
            <a:r>
              <a:rPr lang="en-US" b="false" sz="1400"/>
              <a:t>When we compared Blue-collar to its siblings, grouped by education and occupation, we observed the following:</a:t>
            </a:r>
          </a:p>
          <a:p>
            <a:pPr lvl="2"/>
            <a:r>
              <a:rPr lang="en-US" b="false" sz="1400"/>
              <a:t>In 1 out of 4 cases Blue-collar has a higher value than Other.</a:t>
            </a:r>
          </a:p>
          <a:p>
            <a:pPr lvl="2"/>
            <a:r>
              <a:rPr lang="en-US" b="false" sz="1400"/>
              <a:t>In 3 out of 4 cases Blue-collar has a lower value than Other.</a:t>
            </a:r>
          </a:p>
          <a:p>
            <a:pPr lvl="2"/>
            <a:r>
              <a:rPr lang="en-US" b="false" sz="1400"/>
              <a:t>In 2 out of 4 cases Blue-collar has a higher value than white-collar.</a:t>
            </a:r>
          </a:p>
          <a:p>
            <a:pPr lvl="2"/>
            <a:r>
              <a:rPr lang="en-US" b="false" sz="1400"/>
              <a:t>In 2 out of 4 cases Blue-collar has a lower value than white-collar.</a:t>
            </a:r>
          </a:p>
          <a:p>
            <a:pPr lvl="0"/>
            <a:r>
              <a:rPr lang="en-US" b="false" sz="1400"/>
              <a:t>Then we analyzed the results by drilling down one level in the hierarchy.</a:t>
            </a:r>
          </a:p>
          <a:p>
            <a:pPr lvl="1"/>
            <a:r>
              <a:rPr lang="en-US" b="false" sz="1400"/>
              <a:t>When we drilled down work, we observed the following facts:</a:t>
            </a:r>
          </a:p>
          <a:p>
            <a:pPr lvl="2"/>
            <a:r>
              <a:rPr lang="en-US" b="false" sz="1400"/>
              <a:t>Column Post-grad has 2 of the 6 highest values.</a:t>
            </a:r>
          </a:p>
          <a:p>
            <a:pPr lvl="2"/>
            <a:r>
              <a:rPr lang="en-US" b="false" sz="1400"/>
              <a:t>Column University has 2 of the 6 highest values.</a:t>
            </a:r>
          </a:p>
          <a:p>
            <a:pPr lvl="2"/>
            <a:r>
              <a:rPr lang="en-US" b="false" sz="1400"/>
              <a:t>Column Post-grad has 3 of the 6 lowest values.</a:t>
            </a:r>
          </a:p>
          <a:p>
            <a:pPr lvl="1"/>
            <a:r>
              <a:rPr lang="en-US" b="false" sz="1400"/>
              <a:t>When we drilled down education, we observed the following facts:</a:t>
            </a:r>
          </a:p>
          <a:p>
            <a:pPr lvl="2"/>
            <a:r>
              <a:rPr lang="en-US" b="false" sz="1400"/>
              <a:t>Column Self-emp has 4 of the 5 highest values.</a:t>
            </a:r>
          </a:p>
          <a:p>
            <a:pPr lvl="2"/>
            <a:r>
              <a:rPr lang="en-US" b="false" sz="1400"/>
              <a:t>Column Gov has 3 of the 5 lowest values.</a:t>
            </a:r>
          </a:p>
        </p:txBody>
      </p:sp>
      <p:pic>
        <p:nvPicPr>
          <p:cNvPr id="4" name="CBGJ5.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work hours per week when education is fixed to 'Post-Secondary', work is fixed to 'With-Pay' and occupation is fixed to 'Blue-collar'.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7W0RD899.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40.31</a:t>
                      </a:r>
                    </a:p>
                  </a:txBody>
                  <a:tcPr marT="0" marL="0" marR="0" marB="0">
                    <a:lnL>
                      <a:noFill/>
                    </a:lnL>
                    <a:lnR>
                      <a:noFill/>
                    </a:lnR>
                    <a:lnT>
                      <a:noFill/>
                    </a:lnT>
                    <a:lnB>
                      <a:noFill/>
                    </a:lnB>
                  </a:tcPr>
                </a:tc>
                <a:tc>
                  <a:txBody>
                    <a:bodyPr/>
                    <a:lstStyle/>
                    <a:p>
                      <a:pPr algn="ctr"/>
                      <a:r>
                        <a:rPr lang="en-US" sz="1200">
                          <a:solidFill>
                            <a:srgbClr val="0000FF"/>
                          </a:solidFill>
                        </a:rPr>
                        <a:t>34.00</a:t>
                      </a:r>
                    </a:p>
                  </a:txBody>
                  <a:tcPr marT="0" marL="0" marR="0" marB="0">
                    <a:lnL>
                      <a:noFill/>
                    </a:lnL>
                    <a:lnR>
                      <a:noFill/>
                    </a:lnR>
                    <a:lnT>
                      <a:noFill/>
                    </a:lnT>
                    <a:lnB>
                      <a:noFill/>
                    </a:lnB>
                  </a:tcPr>
                </a:tc>
                <a:tc>
                  <a:txBody>
                    <a:bodyPr/>
                    <a:lstStyle/>
                    <a:p>
                      <a:pPr algn="ctr"/>
                      <a:r>
                        <a:rPr lang="en-US" sz="1200">
                          <a:solidFill>
                            <a:srgbClr val="0000FF"/>
                          </a:solidFill>
                        </a:rPr>
                        <a:t>38.85</a:t>
                      </a:r>
                    </a:p>
                  </a:txBody>
                  <a:tcPr marT="0" marL="0" marR="0" marB="0">
                    <a:lnL>
                      <a:noFill/>
                    </a:lnL>
                    <a:lnR>
                      <a:noFill/>
                    </a:lnR>
                    <a:lnT>
                      <a:noFill/>
                    </a:lnT>
                    <a:lnB>
                      <a:noFill/>
                    </a:lnB>
                  </a:tcPr>
                </a:tc>
                <a:tc>
                  <a:txBody>
                    <a:bodyPr/>
                    <a:lstStyle/>
                    <a:p>
                      <a:pPr algn="ctr"/>
                      <a:r>
                        <a:rPr lang="en-US" sz="1200">
                          <a:solidFill>
                            <a:srgbClr val="000000"/>
                          </a:solidFill>
                        </a:rPr>
                        <a:t>39.24</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41.89</a:t>
                      </a:r>
                    </a:p>
                  </a:txBody>
                  <a:tcPr marT="0" marL="0" marR="0" marB="0">
                    <a:lnL>
                      <a:noFill/>
                    </a:lnL>
                    <a:lnR>
                      <a:noFill/>
                    </a:lnR>
                    <a:lnT>
                      <a:noFill/>
                    </a:lnT>
                    <a:lnB>
                      <a:noFill/>
                    </a:lnB>
                  </a:tcPr>
                </a:tc>
                <a:tc>
                  <a:txBody>
                    <a:bodyPr/>
                    <a:lstStyle/>
                    <a:p>
                      <a:pPr algn="ctr"/>
                      <a:r>
                        <a:rPr lang="en-US" sz="1200">
                          <a:solidFill>
                            <a:srgbClr val="0000FF"/>
                          </a:solidFill>
                        </a:rPr>
                        <a:t>39.05</a:t>
                      </a:r>
                    </a:p>
                  </a:txBody>
                  <a:tcPr marT="0" marL="0" marR="0" marB="0">
                    <a:lnL>
                      <a:noFill/>
                    </a:lnL>
                    <a:lnR>
                      <a:noFill/>
                    </a:lnR>
                    <a:lnT>
                      <a:noFill/>
                    </a:lnT>
                    <a:lnB>
                      <a:noFill/>
                    </a:lnB>
                  </a:tcPr>
                </a:tc>
                <a:tc>
                  <a:txBody>
                    <a:bodyPr/>
                    <a:lstStyle/>
                    <a:p>
                      <a:pPr algn="ctr"/>
                      <a:r>
                        <a:rPr lang="en-US" sz="1200">
                          <a:solidFill>
                            <a:srgbClr val="000000"/>
                          </a:solidFill>
                        </a:rPr>
                        <a:t>41.28</a:t>
                      </a:r>
                    </a:p>
                  </a:txBody>
                  <a:tcPr marT="0" marL="0" marR="0" marB="0">
                    <a:lnL>
                      <a:noFill/>
                    </a:lnL>
                    <a:lnR>
                      <a:noFill/>
                    </a:lnR>
                    <a:lnT>
                      <a:noFill/>
                    </a:lnT>
                    <a:lnB>
                      <a:noFill/>
                    </a:lnB>
                  </a:tcPr>
                </a:tc>
                <a:tc>
                  <a:txBody>
                    <a:bodyPr/>
                    <a:lstStyle/>
                    <a:p>
                      <a:pPr algn="ctr"/>
                      <a:r>
                        <a:rPr lang="en-US" sz="1200">
                          <a:solidFill>
                            <a:srgbClr val="000000"/>
                          </a:solidFill>
                        </a:rPr>
                        <a:t>40.99</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43.26</a:t>
                      </a:r>
                    </a:p>
                  </a:txBody>
                  <a:tcPr marT="0" marL="0" marR="0" marB="0">
                    <a:lnL>
                      <a:noFill/>
                    </a:lnL>
                    <a:lnR>
                      <a:noFill/>
                    </a:lnR>
                    <a:lnT>
                      <a:noFill/>
                    </a:lnT>
                    <a:lnB>
                      <a:noFill/>
                    </a:lnB>
                  </a:tcPr>
                </a:tc>
                <a:tc>
                  <a:txBody>
                    <a:bodyPr/>
                    <a:lstStyle/>
                    <a:p>
                      <a:pPr algn="ctr"/>
                      <a:r>
                        <a:rPr lang="en-US" sz="1200">
                          <a:solidFill>
                            <a:srgbClr val="000000"/>
                          </a:solidFill>
                        </a:rPr>
                        <a:t>41.75</a:t>
                      </a:r>
                    </a:p>
                  </a:txBody>
                  <a:tcPr marT="0" marL="0" marR="0" marB="0">
                    <a:lnL>
                      <a:noFill/>
                    </a:lnL>
                    <a:lnR>
                      <a:noFill/>
                    </a:lnR>
                    <a:lnT>
                      <a:noFill/>
                    </a:lnT>
                    <a:lnB>
                      <a:noFill/>
                    </a:lnB>
                  </a:tcPr>
                </a:tc>
                <a:tc>
                  <a:txBody>
                    <a:bodyPr/>
                    <a:lstStyle/>
                    <a:p>
                      <a:pPr algn="ctr"/>
                      <a:r>
                        <a:rPr lang="en-US" sz="1200">
                          <a:solidFill>
                            <a:srgbClr val="FF0000"/>
                          </a:solidFill>
                        </a:rPr>
                        <a:t>43.22</a:t>
                      </a:r>
                    </a:p>
                  </a:txBody>
                  <a:tcPr marT="0" marL="0" marR="0" marB="0">
                    <a:lnL>
                      <a:noFill/>
                    </a:lnL>
                    <a:lnR>
                      <a:noFill/>
                    </a:lnR>
                    <a:lnT>
                      <a:noFill/>
                    </a:lnT>
                    <a:lnB>
                      <a:noFill/>
                    </a:lnB>
                  </a:tcPr>
                </a:tc>
                <a:tc>
                  <a:txBody>
                    <a:bodyPr/>
                    <a:lstStyle/>
                    <a:p>
                      <a:pPr algn="ctr"/>
                      <a:r>
                        <a:rPr lang="en-US" sz="1200">
                          <a:solidFill>
                            <a:srgbClr val="FF0000"/>
                          </a:solidFill>
                        </a:rPr>
                        <a:t>45.91</a:t>
                      </a:r>
                    </a:p>
                  </a:txBody>
                  <a:tcPr marT="0" marL="0" marR="0" marB="0">
                    <a:lnL>
                      <a:noFill/>
                    </a:lnL>
                    <a:lnR>
                      <a:noFill/>
                    </a:lnR>
                    <a:lnT>
                      <a:noFill/>
                    </a:lnT>
                    <a:lnB>
                      <a:noFill/>
                    </a:lnB>
                  </a:tcPr>
                </a:tc>
              </a:tr>
            </a:tbl>
          </a:graphicData>
        </a:graphic>
      </p:graphicFrame>
      <p:pic>
        <p:nvPicPr>
          <p:cNvPr id="4" name="445BJ.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FW2JIV.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39.11</a:t>
                      </a:r>
                    </a:p>
                  </a:txBody>
                  <a:tcPr marT="0" marL="0" marR="0" marB="0">
                    <a:lnL>
                      <a:noFill/>
                    </a:lnL>
                    <a:lnR>
                      <a:noFill/>
                    </a:lnR>
                    <a:lnT>
                      <a:noFill/>
                    </a:lnT>
                    <a:lnB>
                      <a:noFill/>
                    </a:lnB>
                  </a:tcPr>
                </a:tc>
                <a:tc>
                  <a:txBody>
                    <a:bodyPr/>
                    <a:lstStyle/>
                    <a:p>
                      <a:pPr algn="ctr"/>
                      <a:r>
                        <a:rPr lang="en-US" sz="1200">
                          <a:solidFill>
                            <a:srgbClr val="000000"/>
                          </a:solidFill>
                        </a:rPr>
                        <a:t>40.08</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41.33</a:t>
                      </a:r>
                    </a:p>
                  </a:txBody>
                  <a:tcPr marT="0" marL="0" marR="0" marB="0">
                    <a:lnL>
                      <a:noFill/>
                    </a:lnL>
                    <a:lnR>
                      <a:noFill/>
                    </a:lnR>
                    <a:lnT>
                      <a:noFill/>
                    </a:lnT>
                    <a:lnB>
                      <a:noFill/>
                    </a:lnB>
                  </a:tcPr>
                </a:tc>
                <a:tc>
                  <a:txBody>
                    <a:bodyPr/>
                    <a:lstStyle/>
                    <a:p>
                      <a:pPr algn="ctr"/>
                      <a:r>
                        <a:rPr lang="en-US" sz="1200">
                          <a:solidFill>
                            <a:srgbClr val="000000"/>
                          </a:solidFill>
                        </a:rPr>
                        <a:t>41.24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000000"/>
                          </a:solidFill>
                        </a:rPr>
                        <a:t>43.75</a:t>
                      </a:r>
                    </a:p>
                  </a:txBody>
                  <a:tcPr marT="0" marL="0" marR="0" marB="0">
                    <a:lnL>
                      <a:noFill/>
                    </a:lnL>
                    <a:lnR>
                      <a:noFill/>
                    </a:lnR>
                    <a:lnT>
                      <a:noFill/>
                    </a:lnT>
                    <a:lnB>
                      <a:noFill/>
                    </a:lnB>
                  </a:tcPr>
                </a:tc>
                <a:tc>
                  <a:txBody>
                    <a:bodyPr/>
                    <a:lstStyle/>
                    <a:p>
                      <a:pPr algn="ctr"/>
                      <a:r>
                        <a:rPr lang="en-US" sz="1200">
                          <a:solidFill>
                            <a:srgbClr val="FF0000"/>
                          </a:solidFill>
                        </a:rPr>
                        <a:t>43.77</a:t>
                      </a:r>
                    </a:p>
                  </a:txBody>
                  <a:tcPr marT="0" marL="0" marR="0" marB="0">
                    <a:lnL>
                      <a:noFill/>
                    </a:lnL>
                    <a:lnR>
                      <a:noFill/>
                    </a:lnR>
                    <a:lnT>
                      <a:noFill/>
                    </a:lnT>
                    <a:lnB>
                      <a:noFill/>
                    </a:lnB>
                  </a:tcPr>
                </a:tc>
              </a:tr>
            </a:tbl>
          </a:graphicData>
        </a:graphic>
      </p:graphicFrame>
      <p:pic>
        <p:nvPicPr>
          <p:cNvPr id="4" name="MA8BL4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FF0000"/>
                          </a:solidFill>
                        </a:rPr>
                        <a:t>41.83</a:t>
                      </a:r>
                    </a:p>
                  </a:txBody>
                  <a:tcPr marT="0" marL="0" marR="0" marB="0">
                    <a:lnL>
                      <a:noFill/>
                    </a:lnL>
                    <a:lnR>
                      <a:noFill/>
                    </a:lnR>
                    <a:lnT>
                      <a:noFill/>
                    </a:lnT>
                    <a:lnB>
                      <a:noFill/>
                    </a:lnB>
                  </a:tcPr>
                </a:tc>
                <a:tc>
                  <a:txBody>
                    <a:bodyPr/>
                    <a:lstStyle/>
                    <a:p>
                      <a:pPr algn="ctr"/>
                      <a:r>
                        <a:rPr lang="en-US" sz="1200" b="true">
                          <a:solidFill>
                            <a:srgbClr val="0000FF"/>
                          </a:solidFill>
                        </a:rPr>
                        <a:t>38.90</a:t>
                      </a:r>
                    </a:p>
                  </a:txBody>
                  <a:tcPr marT="0" marL="0" marR="0" marB="0">
                    <a:lnL>
                      <a:noFill/>
                    </a:lnL>
                    <a:lnR>
                      <a:noFill/>
                    </a:lnR>
                    <a:lnT>
                      <a:noFill/>
                    </a:lnT>
                    <a:lnB>
                      <a:noFill/>
                    </a:lnB>
                  </a:tcPr>
                </a:tc>
                <a:tc>
                  <a:txBody>
                    <a:bodyPr/>
                    <a:lstStyle/>
                    <a:p>
                      <a:pPr algn="ctr"/>
                      <a:r>
                        <a:rPr lang="en-US" sz="1200" b="true">
                          <a:solidFill>
                            <a:srgbClr val="000000"/>
                          </a:solidFill>
                        </a:rPr>
                        <a:t>41.25</a:t>
                      </a:r>
                    </a:p>
                  </a:txBody>
                  <a:tcPr marT="0" marL="0" marR="0" marB="0">
                    <a:lnL>
                      <a:noFill/>
                    </a:lnL>
                    <a:lnR>
                      <a:noFill/>
                    </a:lnR>
                    <a:lnT>
                      <a:noFill/>
                    </a:lnT>
                    <a:lnB>
                      <a:noFill/>
                    </a:lnB>
                  </a:tcPr>
                </a:tc>
                <a:tc>
                  <a:txBody>
                    <a:bodyPr/>
                    <a:lstStyle/>
                    <a:p>
                      <a:pPr algn="ctr"/>
                      <a:r>
                        <a:rPr lang="en-US" sz="1200" b="true">
                          <a:solidFill>
                            <a:srgbClr val="000000"/>
                          </a:solidFill>
                        </a:rPr>
                        <a:t>41.39</a:t>
                      </a:r>
                    </a:p>
                  </a:txBody>
                  <a:tcPr marT="0" marL="0" marR="0" marB="0">
                    <a:lnL>
                      <a:noFill/>
                    </a:lnL>
                    <a:lnR>
                      <a:noFill/>
                    </a:lnR>
                    <a:lnT>
                      <a:noFill/>
                    </a:lnT>
                    <a:lnB>
                      <a:noFill/>
                    </a:lnB>
                  </a:tcPr>
                </a:tc>
              </a:tr>
            </a:tbl>
          </a:graphicData>
        </a:graphic>
      </p:graphicFrame>
      <p:pic>
        <p:nvPicPr>
          <p:cNvPr id="4" name="43LGL.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b="true">
                          <a:solidFill>
                            <a:srgbClr val="000000"/>
                          </a:solidFill>
                        </a:rPr>
                        <a:t>Blue-collar</a:t>
                      </a:r>
                    </a:p>
                  </a:txBody>
                  <a:tcPr marT="0" marL="0" marR="0" marB="0">
                    <a:lnL>
                      <a:noFill/>
                    </a:lnL>
                    <a:lnR>
                      <a:noFill/>
                    </a:lnR>
                    <a:lnT>
                      <a:noFill/>
                    </a:lnT>
                    <a:lnB>
                      <a:noFill/>
                    </a:lnB>
                  </a:tcPr>
                </a:tc>
                <a:tc>
                  <a:txBody>
                    <a:bodyPr/>
                    <a:lstStyle/>
                    <a:p>
                      <a:pPr algn="ctr"/>
                      <a:r>
                        <a:rPr lang="en-US" sz="1200">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39.11</a:t>
                      </a:r>
                    </a:p>
                  </a:txBody>
                  <a:tcPr marT="0" marL="0" marR="0" marB="0">
                    <a:lnL>
                      <a:noFill/>
                    </a:lnL>
                    <a:lnR>
                      <a:noFill/>
                    </a:lnR>
                    <a:lnT>
                      <a:noFill/>
                    </a:lnT>
                    <a:lnB>
                      <a:noFill/>
                    </a:lnB>
                  </a:tcPr>
                </a:tc>
                <a:tc>
                  <a:txBody>
                    <a:bodyPr/>
                    <a:lstStyle/>
                    <a:p>
                      <a:pPr algn="ctr"/>
                      <a:r>
                        <a:rPr lang="en-US" sz="1200">
                          <a:solidFill>
                            <a:srgbClr val="000000"/>
                          </a:solidFill>
                        </a:rPr>
                        <a:t>42.23</a:t>
                      </a:r>
                    </a:p>
                  </a:txBody>
                  <a:tcPr marT="0" marL="0" marR="0" marB="0">
                    <a:lnL>
                      <a:noFill/>
                    </a:lnL>
                    <a:lnR>
                      <a:noFill/>
                    </a:lnR>
                    <a:lnT>
                      <a:noFill/>
                    </a:lnT>
                    <a:lnB>
                      <a:noFill/>
                    </a:lnB>
                  </a:tcPr>
                </a:tc>
                <a:tc>
                  <a:txBody>
                    <a:bodyPr/>
                    <a:lstStyle/>
                    <a:p>
                      <a:pPr algn="ctr"/>
                      <a:r>
                        <a:rPr lang="en-US" sz="1200">
                          <a:solidFill>
                            <a:srgbClr val="000000"/>
                          </a:solidFill>
                        </a:rPr>
                        <a:t>41.19</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41.33</a:t>
                      </a:r>
                    </a:p>
                  </a:txBody>
                  <a:tcPr marT="0" marL="0" marR="0" marB="0">
                    <a:lnL>
                      <a:noFill/>
                    </a:lnL>
                    <a:lnR>
                      <a:noFill/>
                    </a:lnR>
                    <a:lnT>
                      <a:noFill/>
                    </a:lnT>
                    <a:lnB>
                      <a:noFill/>
                    </a:lnB>
                  </a:tcPr>
                </a:tc>
                <a:tc>
                  <a:txBody>
                    <a:bodyPr/>
                    <a:lstStyle/>
                    <a:p>
                      <a:pPr algn="ctr"/>
                      <a:r>
                        <a:rPr lang="en-US" sz="1200">
                          <a:solidFill>
                            <a:srgbClr val="0000FF"/>
                          </a:solidFill>
                        </a:rPr>
                        <a:t>35.52</a:t>
                      </a:r>
                    </a:p>
                  </a:txBody>
                  <a:tcPr marT="0" marL="0" marR="0" marB="0">
                    <a:lnL>
                      <a:noFill/>
                    </a:lnL>
                    <a:lnR>
                      <a:noFill/>
                    </a:lnR>
                    <a:lnT>
                      <a:noFill/>
                    </a:lnT>
                    <a:lnB>
                      <a:noFill/>
                    </a:lnB>
                  </a:tcPr>
                </a:tc>
                <a:tc>
                  <a:txBody>
                    <a:bodyPr/>
                    <a:lstStyle/>
                    <a:p>
                      <a:pPr algn="ctr"/>
                      <a:r>
                        <a:rPr lang="en-US" sz="1200">
                          <a:solidFill>
                            <a:srgbClr val="000000"/>
                          </a:solidFill>
                        </a:rPr>
                        <a:t>41.81</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000000"/>
                          </a:solidFill>
                        </a:rPr>
                        <a:t>43.75</a:t>
                      </a:r>
                    </a:p>
                  </a:txBody>
                  <a:tcPr marT="0" marL="0" marR="0" marB="0">
                    <a:lnL>
                      <a:noFill/>
                    </a:lnL>
                    <a:lnR>
                      <a:noFill/>
                    </a:lnR>
                    <a:lnT>
                      <a:noFill/>
                    </a:lnT>
                    <a:lnB>
                      <a:noFill/>
                    </a:lnB>
                  </a:tcPr>
                </a:tc>
                <a:tc>
                  <a:txBody>
                    <a:bodyPr/>
                    <a:lstStyle/>
                    <a:p>
                      <a:pPr algn="ctr"/>
                      <a:r>
                        <a:rPr lang="en-US" sz="1200">
                          <a:solidFill>
                            <a:srgbClr val="FF0000"/>
                          </a:solidFill>
                        </a:rPr>
                        <a:t>50.03</a:t>
                      </a:r>
                    </a:p>
                  </a:txBody>
                  <a:tcPr marT="0" marL="0" marR="0" marB="0">
                    <a:lnL>
                      <a:noFill/>
                    </a:lnL>
                    <a:lnR>
                      <a:noFill/>
                    </a:lnR>
                    <a:lnT>
                      <a:noFill/>
                    </a:lnT>
                    <a:lnB>
                      <a:noFill/>
                    </a:lnB>
                  </a:tcPr>
                </a:tc>
                <a:tc>
                  <a:txBody>
                    <a:bodyPr/>
                    <a:lstStyle/>
                    <a:p>
                      <a:pPr algn="ctr"/>
                      <a:r>
                        <a:rPr lang="en-US" sz="1200">
                          <a:solidFill>
                            <a:srgbClr val="FF0000"/>
                          </a:solidFill>
                        </a:rPr>
                        <a:t>46.32</a:t>
                      </a:r>
                    </a:p>
                  </a:txBody>
                  <a:tcPr marT="0" marL="0" marR="0" marB="0">
                    <a:lnL>
                      <a:noFill/>
                    </a:lnL>
                    <a:lnR>
                      <a:noFill/>
                    </a:lnR>
                    <a:lnT>
                      <a:noFill/>
                    </a:lnT>
                    <a:lnB>
                      <a:noFill/>
                    </a:lnB>
                  </a:tcPr>
                </a:tc>
              </a:tr>
            </a:tbl>
          </a:graphicData>
        </a:graphic>
      </p:graphicFrame>
      <p:pic>
        <p:nvPicPr>
          <p:cNvPr id="4" name="RT4YNMF.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Blue-collar</a:t>
                      </a:r>
                    </a:p>
                  </a:txBody>
                  <a:tcPr marT="0" marL="6350" marR="0" marB="0">
                    <a:lnL>
                      <a:noFill/>
                    </a:lnL>
                    <a:lnR>
                      <a:noFill/>
                    </a:lnR>
                    <a:lnT>
                      <a:noFill/>
                    </a:lnT>
                    <a:lnB>
                      <a:noFill/>
                    </a:lnB>
                  </a:tcPr>
                </a:tc>
                <a:tc>
                  <a:txBody>
                    <a:bodyPr/>
                    <a:lstStyle/>
                    <a:p>
                      <a:pPr algn="ctr"/>
                      <a:r>
                        <a:rPr lang="en-US" sz="1200" b="true">
                          <a:solidFill>
                            <a:srgbClr val="000000"/>
                          </a:solidFill>
                        </a:rPr>
                        <a:t>41.83</a:t>
                      </a:r>
                    </a:p>
                  </a:txBody>
                  <a:tcPr marT="0" marL="0" marR="0" marB="0">
                    <a:lnL>
                      <a:noFill/>
                    </a:lnL>
                    <a:lnR>
                      <a:noFill/>
                    </a:lnR>
                    <a:lnT>
                      <a:noFill/>
                    </a:lnT>
                    <a:lnB>
                      <a:noFill/>
                    </a:lnB>
                  </a:tcPr>
                </a:tc>
                <a:tc>
                  <a:txBody>
                    <a:bodyPr/>
                    <a:lstStyle/>
                    <a:p>
                      <a:pPr algn="ctr"/>
                      <a:r>
                        <a:rPr lang="en-US" sz="1200" b="true">
                          <a:solidFill>
                            <a:srgbClr val="0000FF"/>
                          </a:solidFill>
                        </a:rPr>
                        <a:t>38.90</a:t>
                      </a:r>
                    </a:p>
                  </a:txBody>
                  <a:tcPr marT="0" marL="0" marR="0" marB="0">
                    <a:lnL>
                      <a:noFill/>
                    </a:lnL>
                    <a:lnR>
                      <a:noFill/>
                    </a:lnR>
                    <a:lnT>
                      <a:noFill/>
                    </a:lnT>
                    <a:lnB>
                      <a:noFill/>
                    </a:lnB>
                  </a:tcPr>
                </a:tc>
                <a:tc>
                  <a:txBody>
                    <a:bodyPr/>
                    <a:lstStyle/>
                    <a:p>
                      <a:pPr algn="ctr"/>
                      <a:r>
                        <a:rPr lang="en-US" sz="1200" b="true">
                          <a:solidFill>
                            <a:srgbClr val="000000"/>
                          </a:solidFill>
                        </a:rPr>
                        <a:t>41.25</a:t>
                      </a:r>
                    </a:p>
                  </a:txBody>
                  <a:tcPr marT="0" marL="0" marR="0" marB="0">
                    <a:lnL>
                      <a:noFill/>
                    </a:lnL>
                    <a:lnR>
                      <a:noFill/>
                    </a:lnR>
                    <a:lnT>
                      <a:noFill/>
                    </a:lnT>
                    <a:lnB>
                      <a:noFill/>
                    </a:lnB>
                  </a:tcPr>
                </a:tc>
                <a:tc>
                  <a:txBody>
                    <a:bodyPr/>
                    <a:lstStyle/>
                    <a:p>
                      <a:pPr algn="ctr"/>
                      <a:r>
                        <a:rPr lang="en-US" sz="1200" b="true">
                          <a:solidFill>
                            <a:srgbClr val="000000"/>
                          </a:solidFill>
                        </a:rPr>
                        <a:t>41.39</a:t>
                      </a:r>
                    </a:p>
                  </a:txBody>
                  <a:tcPr marT="0" marL="0" marR="0" marB="0">
                    <a:lnL>
                      <a:noFill/>
                    </a:lnL>
                    <a:lnR>
                      <a:noFill/>
                    </a:lnR>
                    <a:lnT>
                      <a:noFill/>
                    </a:lnT>
                    <a:lnB>
                      <a:noFill/>
                    </a:lnB>
                  </a:tcPr>
                </a:tc>
              </a:tr>
              <a:tr h="254000">
                <a:tc>
                  <a:txBody>
                    <a:bodyPr/>
                    <a:lstStyle/>
                    <a:p>
                      <a:pPr algn="r"/>
                      <a:r>
                        <a:rPr lang="en-US" sz="1200">
                          <a:solidFill>
                            <a:srgbClr val="000000"/>
                          </a:solidFill>
                        </a:rPr>
                        <a:t>Other</a:t>
                      </a:r>
                    </a:p>
                  </a:txBody>
                  <a:tcPr marT="0" marL="6350" marR="0" marB="0">
                    <a:lnL>
                      <a:noFill/>
                    </a:lnL>
                    <a:lnR>
                      <a:noFill/>
                    </a:lnR>
                    <a:lnT>
                      <a:noFill/>
                    </a:lnT>
                    <a:lnB>
                      <a:noFill/>
                    </a:lnB>
                  </a:tcPr>
                </a:tc>
                <a:tc>
                  <a:txBody>
                    <a:bodyPr/>
                    <a:lstStyle/>
                    <a:p>
                      <a:pPr algn="ctr"/>
                      <a:r>
                        <a:rPr lang="en-US" sz="1200">
                          <a:solidFill>
                            <a:srgbClr val="000000"/>
                          </a:solidFill>
                        </a:rPr>
                        <a:t>42.02</a:t>
                      </a:r>
                    </a:p>
                  </a:txBody>
                  <a:tcPr marT="0" marL="0" marR="0" marB="0">
                    <a:lnL>
                      <a:noFill/>
                    </a:lnL>
                    <a:lnR>
                      <a:noFill/>
                    </a:lnR>
                    <a:lnT>
                      <a:noFill/>
                    </a:lnT>
                    <a:lnB>
                      <a:noFill/>
                    </a:lnB>
                  </a:tcPr>
                </a:tc>
                <a:tc>
                  <a:txBody>
                    <a:bodyPr/>
                    <a:lstStyle/>
                    <a:p>
                      <a:pPr algn="ctr"/>
                      <a:r>
                        <a:rPr lang="en-US" sz="1200">
                          <a:solidFill>
                            <a:srgbClr val="FF0000"/>
                          </a:solidFill>
                        </a:rPr>
                        <a:t>45.36</a:t>
                      </a:r>
                    </a:p>
                  </a:txBody>
                  <a:tcPr marT="0" marL="0" marR="0" marB="0">
                    <a:lnL>
                      <a:noFill/>
                    </a:lnL>
                    <a:lnR>
                      <a:noFill/>
                    </a:lnR>
                    <a:lnT>
                      <a:noFill/>
                    </a:lnT>
                    <a:lnB>
                      <a:noFill/>
                    </a:lnB>
                  </a:tcPr>
                </a:tc>
                <a:tc>
                  <a:txBody>
                    <a:bodyPr/>
                    <a:lstStyle/>
                    <a:p>
                      <a:pPr algn="ctr"/>
                      <a:r>
                        <a:rPr lang="en-US" sz="1200">
                          <a:solidFill>
                            <a:srgbClr val="0000FF"/>
                          </a:solidFill>
                        </a:rPr>
                        <a:t>37.30</a:t>
                      </a:r>
                    </a:p>
                  </a:txBody>
                  <a:tcPr marT="0" marL="0" marR="0" marB="0">
                    <a:lnL>
                      <a:noFill/>
                    </a:lnL>
                    <a:lnR>
                      <a:noFill/>
                    </a:lnR>
                    <a:lnT>
                      <a:noFill/>
                    </a:lnT>
                    <a:lnB>
                      <a:noFill/>
                    </a:lnB>
                  </a:tcPr>
                </a:tc>
                <a:tc>
                  <a:txBody>
                    <a:bodyPr/>
                    <a:lstStyle/>
                    <a:p>
                      <a:pPr algn="ctr"/>
                      <a:r>
                        <a:rPr lang="en-US" sz="1200">
                          <a:solidFill>
                            <a:srgbClr val="000000"/>
                          </a:solidFill>
                        </a:rPr>
                        <a:t>42.11</a:t>
                      </a:r>
                    </a:p>
                  </a:txBody>
                  <a:tcPr marT="0" marL="0" marR="0" marB="0">
                    <a:lnL>
                      <a:noFill/>
                    </a:lnL>
                    <a:lnR>
                      <a:noFill/>
                    </a:lnR>
                    <a:lnT>
                      <a:noFill/>
                    </a:lnT>
                    <a:lnB>
                      <a:noFill/>
                    </a:lnB>
                  </a:tcPr>
                </a:tc>
              </a:tr>
              <a:tr h="254000">
                <a:tc>
                  <a:txBody>
                    <a:bodyPr/>
                    <a:lstStyle/>
                    <a:p>
                      <a:pPr algn="r"/>
                      <a:r>
                        <a:rPr lang="en-US" sz="1200">
                          <a:solidFill>
                            <a:srgbClr val="000000"/>
                          </a:solidFill>
                        </a:rPr>
                        <a:t>white-collar</a:t>
                      </a:r>
                    </a:p>
                  </a:txBody>
                  <a:tcPr marT="0" marL="6350" marR="0" marB="0">
                    <a:lnL>
                      <a:noFill/>
                    </a:lnL>
                    <a:lnR>
                      <a:noFill/>
                    </a:lnR>
                    <a:lnT>
                      <a:noFill/>
                    </a:lnT>
                    <a:lnB>
                      <a:noFill/>
                    </a:lnB>
                  </a:tcPr>
                </a:tc>
                <a:tc>
                  <a:txBody>
                    <a:bodyPr/>
                    <a:lstStyle/>
                    <a:p>
                      <a:pPr algn="ctr"/>
                      <a:r>
                        <a:rPr lang="en-US" sz="1200">
                          <a:solidFill>
                            <a:srgbClr val="000000"/>
                          </a:solidFill>
                        </a:rPr>
                        <a:t>41.36</a:t>
                      </a:r>
                    </a:p>
                  </a:txBody>
                  <a:tcPr marT="0" marL="0" marR="0" marB="0">
                    <a:lnL>
                      <a:noFill/>
                    </a:lnL>
                    <a:lnR>
                      <a:noFill/>
                    </a:lnR>
                    <a:lnT>
                      <a:noFill/>
                    </a:lnT>
                    <a:lnB>
                      <a:noFill/>
                    </a:lnB>
                  </a:tcPr>
                </a:tc>
                <a:tc>
                  <a:txBody>
                    <a:bodyPr/>
                    <a:lstStyle/>
                    <a:p>
                      <a:pPr algn="ctr"/>
                      <a:r>
                        <a:rPr lang="en-US" sz="1200">
                          <a:solidFill>
                            <a:srgbClr val="FF0000"/>
                          </a:solidFill>
                        </a:rPr>
                        <a:t>45.17</a:t>
                      </a:r>
                    </a:p>
                  </a:txBody>
                  <a:tcPr marT="0" marL="0" marR="0" marB="0">
                    <a:lnL>
                      <a:noFill/>
                    </a:lnL>
                    <a:lnR>
                      <a:noFill/>
                    </a:lnR>
                    <a:lnT>
                      <a:noFill/>
                    </a:lnT>
                    <a:lnB>
                      <a:noFill/>
                    </a:lnB>
                  </a:tcPr>
                </a:tc>
                <a:tc>
                  <a:txBody>
                    <a:bodyPr/>
                    <a:lstStyle/>
                    <a:p>
                      <a:pPr algn="ctr"/>
                      <a:r>
                        <a:rPr lang="en-US" sz="1200">
                          <a:solidFill>
                            <a:srgbClr val="0000FF"/>
                          </a:solidFill>
                        </a:rPr>
                        <a:t>39.06</a:t>
                      </a:r>
                    </a:p>
                  </a:txBody>
                  <a:tcPr marT="0" marL="0" marR="0" marB="0">
                    <a:lnL>
                      <a:noFill/>
                    </a:lnL>
                    <a:lnR>
                      <a:noFill/>
                    </a:lnR>
                    <a:lnT>
                      <a:noFill/>
                    </a:lnT>
                    <a:lnB>
                      <a:noFill/>
                    </a:lnB>
                  </a:tcPr>
                </a:tc>
                <a:tc>
                  <a:txBody>
                    <a:bodyPr/>
                    <a:lstStyle/>
                    <a:p>
                      <a:pPr algn="ctr"/>
                      <a:r>
                        <a:rPr lang="en-US" sz="1200">
                          <a:solidFill>
                            <a:srgbClr val="FF0000"/>
                          </a:solidFill>
                        </a:rPr>
                        <a:t>43.82</a:t>
                      </a:r>
                    </a:p>
                  </a:txBody>
                  <a:tcPr marT="0" marL="0" marR="0" marB="0">
                    <a:lnL>
                      <a:noFill/>
                    </a:lnL>
                    <a:lnR>
                      <a:noFill/>
                    </a:lnR>
                    <a:lnT>
                      <a:noFill/>
                    </a:lnT>
                    <a:lnB>
                      <a:noFill/>
                    </a:lnB>
                  </a:tcPr>
                </a:tc>
              </a:tr>
            </a:tbl>
          </a:graphicData>
        </a:graphic>
      </p:graphicFrame>
      <p:pic>
        <p:nvPicPr>
          <p:cNvPr id="4" name="Z3U7AX3.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A3A8PI7.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