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
	<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
	<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values with red and the lowest values with blue color. We calculate the Avg of work hours per week while fixing occupation at level 1 to be equal to ''Blue-collar'', work at level 2 to be equal to ''With-Pay'', education at level 3 to be equal to ''Post-Secondary'', native country at level 2 to be equal to ''North-America'', and marital at level 2 to be equal to ''Married''.
Compared to its sibling we observe that in 2 out of 4 cases USA has a higher value than Canada.
In 2 out of 4 cases USA has a lower value than Canada.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'Married' for marital at level 2 with its sibling values. We highlight the reference cells with bold, the highest value with red and the lowest value with blue color. We calculate the Avg of work hours per week while fixing occupation at level 1 to be equal to ''Blue-collar'', work at level 2 to be equal to ''With-Pay'', education at level 3 to be equal to ''Post-Secondary'', native country at level 1 to be equal to ''USA'', and marital at level 3 to be equal to ''ALL''.
Compared to its sibling we observe that in 3 out of 3 cases Married has higher value than Never-married.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'Married' for marital at level 2 with its sibling values. We highlight the reference cells with bold, the highest values with red and the lowest values with blue color. We calculate the Avg of work hours per week while fixing occupation at level 1 to be equal to ''Blue-collar'', work at level 2 to be equal to ''With-Pay'', education at level 3 to be equal to ''Post-Secondary'', native country at level 1 to be equal to ''USA'', and marital at level 3 to be equal to ''ALL''.
Compared to its sibling we observe that in 4 out of 4 cases Married has a higher value than Never-married.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work hours per week and the number of tuples that correspond to it in parentheses. We highlight the 5 lowest values in blue and the 5 largest in red color.
Some interesting findings include:
Column University has 2 of the 5 highest values.
Column Post-grad has 2 of the 5 lowest values.
Column Some-college has 2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work hours per week and the number of tuples that correspond to it in parentheses. We highlight the 4 lowest values in blue and the 4 largest in red color.
Some interesting findings include:
Column Self-emp has 3 of the 4 highest values.
Column Gov has 2 of the 4 lowest values.
Column Private has 2 of the 4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Post-grad has 2 of the 3 lowest values.
Row Self-emp has 3 of the 3 highest values.
Row Gov has 2 of the 3 lowest values.
Row Private has 1 of the 3 lowest values.
First, we tried to put the original result in context, by comparing its defining values with similar ones.
When we compared Blue-collar to its siblings, grouped by occupation and work, we observed the following:
In 1 out of 3 cases Blue-collar has higher value than Other.
In 2 out of 3 cases Blue-collar has lower value than Other.
In 3 out of 3 cases Blue-collar has lower value than white-collar.
When we compared Blue-collar to its siblings, grouped by education and occupation, we observed the following:
In 4 out of 4 cases Blue-collar has a lower value than Other.
In 2 out of 4 cases Blue-collar has a higher value than white-collar.
In 2 out of 4 cases Blue-collar has a lower value than white-collar.
When we compared Post-Secondary to its siblings, grouped by education and work, we observed the following:
In 2 out of 3 cases Post-Secondary has higher value than Without-Post-Secondary.
In 1 out of 3 cases Post-Secondary has lower value than Without-Post-Secondary.
When we compared USA to its siblings, grouped by native country and work, we observed the following:
In 2 out of 3 cases USA has lower value than Canada.
In 1 out of 3 cases Canada has null value.
When we compared USA to its siblings, grouped by education and native country, we observed the following:
In 2 out of 4 cases USA has a higher value than Canada.
In 2 out of 4 cases USA has a lower value than Canada.
When we compared Married to its siblings, grouped by marital and work, we observed the following:
In 3 out of 3 cases Married has higher value than Never-married.
When we compared Married to its siblings, grouped by education and marital, we observed the following:
In 4 out of 4 cases Married has a higher value than Never-married.
Then we analyzed the results by drilling down one level in the hierarchy.
When we drilled down work, we observed the following facts:
Column University has 2 of the 5 highest values.
Column Post-grad has 2 of the 5 lowest values.
Column Some-college has 2 of the 5 lowest values.
When we drilled down education, we observed the following facts:
Column Self-emp has 3 of the 4 highest values.
Column Gov has 2 of the 4 lowest values.
Column Private has 2 of the 4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work hours per week when occupation is fixed to 'Blue-collar', work is fixed to 'With-Pay', education is fixed to 'Post-Secondary', native country is fixed to 'USA' and marital is fixed to 'Married'.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occupation to be equal to 'Blue-collar', work to be equal to 'With-Pay', education to be equal to 'Post-Secondary', native country to be equal to 'USA', and marital to be equal to 'Married'. We report on Avg of work hours per week grouped by education at level 2, and work at level 1 .
You can observe the results in this table. We highlight the largest values with red and the lowest values with blue color. 
Column Post-grad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work hours per week while fixing occupation at level 2 to be equal to ''ALL'', work at level 2 to be equal to ''With-Pay'', education at level 3 to be equal to ''Post-Secondary'', native country at level 1 to be equal to ''USA'', and marital at level 2 to be equal to ''Married''.
Compared to its sibling we observe the following:
In 1 out of 3 cases Blue-collar has higher value than Other.
In 2 out of 3 cases Blue-collar has lower value than Other.
In 3 out of 3 cases Blue-collar has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work hours per week while fixing occupation at level 2 to be equal to ''ALL'', work at level 2 to be equal to ''With-Pay'', education at level 3 to be equal to ''Post-Secondary'', native country at level 1 to be equal to ''USA'', and marital at level 2 to be equal to ''Married''.
Compared to its sibling we observe the following:
In 4 out of 4 cases Blue-collar has a lower value than Other.
In 2 out of 4 cases Blue-collar has a higher value than white-collar.
In 2 out of 4 cases Blue-collar has a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work hours per week while fixing occupation at level 1 to be equal to ''Blue-collar'', work at level 3 to be equal to ''ALL'', education at level 3 to be equal to ''Post-Secondary'', native country at level 1 to be equal to ''USA'', and marital at level 2 to be equal to ''Married''.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work hours per week while fixing occupation at level 1 to be equal to ''Blue-collar'', work at level 2 to be equal to ''With-Pay'', education at level 4 to be equal to ''ALL'', native country at level 1 to be equal to ''USA'', and marital at level 2 to be equal to ''Married''.
Compared to its sibling we observe that in 2 out of 3 cases Post-Secondary has higher value than Without-Post-Secondary.
In 1 out of 3 cases Post-Secondary has lower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 with red and the lowest value with blue color. We calculate the Avg of work hours per week while fixing occupation at level 1 to be equal to ''Blue-collar'', work at level 2 to be equal to ''With-Pay'', education at level 3 to be equal to ''Post-Secondary'', native country at level 2 to be equal to ''North-America'', and marital at level 2 to be equal to ''Married''.
Compared to its sibling we observe that in 2 out of 3 cases USA has lower value than Canada.
In 1 out of 3 cases Canada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0.xml"/>
  <Relationship Id="rId3" Type="http://schemas.microsoft.com/office/2007/relationships/media" Target="../media/XQHWND6I2.wav"/>
  <Relationship Id="rId4" Type="http://schemas.openxmlformats.org/officeDocument/2006/relationships/audio" Target="../media/XQHWND6I2.wav"/>
  <Relationship Id="rId5" Type="http://schemas.openxmlformats.org/officeDocument/2006/relationships/image" Target="../media/play.png"/>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1.xml"/>
  <Relationship Id="rId3" Type="http://schemas.microsoft.com/office/2007/relationships/media" Target="../media/WQNTNBC8.wav"/>
  <Relationship Id="rId4" Type="http://schemas.openxmlformats.org/officeDocument/2006/relationships/audio" Target="../media/WQNTNBC8.wav"/>
  <Relationship Id="rId5" Type="http://schemas.openxmlformats.org/officeDocument/2006/relationships/image" Target="../media/play.png"/>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2.xml"/>
  <Relationship Id="rId3" Type="http://schemas.microsoft.com/office/2007/relationships/media" Target="../media/R4XEHER9.wav"/>
  <Relationship Id="rId4" Type="http://schemas.openxmlformats.org/officeDocument/2006/relationships/audio" Target="../media/R4XEHER9.wav"/>
  <Relationship Id="rId5" Type="http://schemas.openxmlformats.org/officeDocument/2006/relationships/image" Target="../media/play.png"/>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13.xml"/>
  <Relationship Id="rId3" Type="http://schemas.microsoft.com/office/2007/relationships/media" Target="../media/B4C3VXOCH.wav"/>
  <Relationship Id="rId4" Type="http://schemas.openxmlformats.org/officeDocument/2006/relationships/audio" Target="../media/B4C3VXOCH.wav"/>
  <Relationship Id="rId5" Type="http://schemas.openxmlformats.org/officeDocument/2006/relationships/image" Target="../media/play.png"/>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4.xml"/>
  <Relationship Id="rId3" Type="http://schemas.microsoft.com/office/2007/relationships/media" Target="../media/7IFFW4.wav"/>
  <Relationship Id="rId4" Type="http://schemas.openxmlformats.org/officeDocument/2006/relationships/audio" Target="../media/7IFFW4.wav"/>
  <Relationship Id="rId5" Type="http://schemas.openxmlformats.org/officeDocument/2006/relationships/image" Target="../media/play.png"/>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5.xml"/>
  <Relationship Id="rId3" Type="http://schemas.microsoft.com/office/2007/relationships/media" Target="../media/9SGKE93W.wav"/>
  <Relationship Id="rId4" Type="http://schemas.openxmlformats.org/officeDocument/2006/relationships/audio" Target="../media/9SGKE93W.wav"/>
  <Relationship Id="rId5" Type="http://schemas.openxmlformats.org/officeDocument/2006/relationships/image" Target="../media/play.png"/>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microsoft.com/office/2007/relationships/media" Target="../media/OGLSF2YC.wav"/>
  <Relationship Id="rId4" Type="http://schemas.openxmlformats.org/officeDocument/2006/relationships/audio" Target="../media/OGLSF2YC.wav"/>
  <Relationship Id="rId5" Type="http://schemas.openxmlformats.org/officeDocument/2006/relationships/image" Target="../media/play.png"/>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W2VRN.wav"/>
  <Relationship Id="rId4" Type="http://schemas.openxmlformats.org/officeDocument/2006/relationships/audio" Target="../media/W2VRN.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NI5JHTIZ.wav"/>
  <Relationship Id="rId4" Type="http://schemas.openxmlformats.org/officeDocument/2006/relationships/audio" Target="../media/NI5JHTIZ.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S86JLEE.wav"/>
  <Relationship Id="rId4" Type="http://schemas.openxmlformats.org/officeDocument/2006/relationships/audio" Target="../media/S86JLEE.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ULN9OO6H.wav"/>
  <Relationship Id="rId4" Type="http://schemas.openxmlformats.org/officeDocument/2006/relationships/audio" Target="../media/ULN9OO6H.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0BQXFR.wav"/>
  <Relationship Id="rId4" Type="http://schemas.openxmlformats.org/officeDocument/2006/relationships/audio" Target="../media/0BQXFR.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 Id="rId3" Type="http://schemas.microsoft.com/office/2007/relationships/media" Target="../media/4CBAG.wav"/>
  <Relationship Id="rId4" Type="http://schemas.openxmlformats.org/officeDocument/2006/relationships/audio" Target="../media/4CBAG.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2BQ3GSKK.wav"/>
  <Relationship Id="rId4" Type="http://schemas.openxmlformats.org/officeDocument/2006/relationships/audio" Target="../media/2BQ3GSKK.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 Id="rId3" Type="http://schemas.microsoft.com/office/2007/relationships/media" Target="../media/1C4NVJQX.wav"/>
  <Relationship Id="rId4" Type="http://schemas.openxmlformats.org/officeDocument/2006/relationships/audio" Target="../media/1C4NVJQX.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Canada</a:t>
                      </a:r>
                    </a:p>
                  </a:txBody>
                  <a:tcPr marT="0" marL="6350" marR="0" marB="0">
                    <a:lnL>
                      <a:noFill/>
                    </a:lnL>
                    <a:lnR>
                      <a:noFill/>
                    </a:lnR>
                    <a:lnT>
                      <a:noFill/>
                    </a:lnT>
                    <a:lnB>
                      <a:noFill/>
                    </a:lnB>
                  </a:tcPr>
                </a:tc>
                <a:tc>
                  <a:txBody>
                    <a:bodyPr/>
                    <a:lstStyle/>
                    <a:p>
                      <a:pPr algn="ctr"/>
                      <a:r>
                        <a:rPr lang="en-US" sz="1200">
                          <a:solidFill>
                            <a:srgbClr val="000000"/>
                          </a:solidFill>
                        </a:rPr>
                        <a:t>40.00</a:t>
                      </a:r>
                    </a:p>
                  </a:txBody>
                  <a:tcPr marT="0" marL="0" marR="0" marB="0">
                    <a:lnL>
                      <a:noFill/>
                    </a:lnL>
                    <a:lnR>
                      <a:noFill/>
                    </a:lnR>
                    <a:lnT>
                      <a:noFill/>
                    </a:lnT>
                    <a:lnB>
                      <a:noFill/>
                    </a:lnB>
                  </a:tcPr>
                </a:tc>
                <a:tc>
                  <a:txBody>
                    <a:bodyPr/>
                    <a:lstStyle/>
                    <a:p>
                      <a:pPr algn="ctr"/>
                      <a:r>
                        <a:rPr lang="en-US" sz="1200">
                          <a:solidFill>
                            <a:srgbClr val="0000FF"/>
                          </a:solidFill>
                        </a:rPr>
                        <a:t>20.00</a:t>
                      </a:r>
                    </a:p>
                  </a:txBody>
                  <a:tcPr marT="0" marL="0" marR="0" marB="0">
                    <a:lnL>
                      <a:noFill/>
                    </a:lnL>
                    <a:lnR>
                      <a:noFill/>
                    </a:lnR>
                    <a:lnT>
                      <a:noFill/>
                    </a:lnT>
                    <a:lnB>
                      <a:noFill/>
                    </a:lnB>
                  </a:tcPr>
                </a:tc>
                <a:tc>
                  <a:txBody>
                    <a:bodyPr/>
                    <a:lstStyle/>
                    <a:p>
                      <a:pPr algn="ctr"/>
                      <a:r>
                        <a:rPr lang="en-US" sz="1200">
                          <a:solidFill>
                            <a:srgbClr val="FF0000"/>
                          </a:solidFill>
                        </a:rPr>
                        <a:t>50.00</a:t>
                      </a:r>
                    </a:p>
                  </a:txBody>
                  <a:tcPr marT="0" marL="0" marR="0" marB="0">
                    <a:lnL>
                      <a:noFill/>
                    </a:lnL>
                    <a:lnR>
                      <a:noFill/>
                    </a:lnR>
                    <a:lnT>
                      <a:noFill/>
                    </a:lnT>
                    <a:lnB>
                      <a:noFill/>
                    </a:lnB>
                  </a:tcPr>
                </a:tc>
                <a:tc>
                  <a:txBody>
                    <a:bodyPr/>
                    <a:lstStyle/>
                    <a:p>
                      <a:pPr algn="ctr"/>
                      <a:r>
                        <a:rPr lang="en-US" sz="1200">
                          <a:solidFill>
                            <a:srgbClr val="FF0000"/>
                          </a:solidFill>
                        </a:rPr>
                        <a:t>46.00</a:t>
                      </a:r>
                    </a:p>
                  </a:txBody>
                  <a:tcPr marT="0" marL="0" marR="0" marB="0">
                    <a:lnL>
                      <a:noFill/>
                    </a:lnL>
                    <a:lnR>
                      <a:noFill/>
                    </a:lnR>
                    <a:lnT>
                      <a:noFill/>
                    </a:lnT>
                    <a:lnB>
                      <a:noFill/>
                    </a:lnB>
                  </a:tcPr>
                </a:tc>
              </a:tr>
              <a:tr h="254000">
                <a:tc>
                  <a:txBody>
                    <a:bodyPr/>
                    <a:lstStyle/>
                    <a:p>
                      <a:pPr algn="r"/>
                      <a:r>
                        <a:rPr lang="en-US" sz="1200" b="true">
                          <a:solidFill>
                            <a:srgbClr val="000000"/>
                          </a:solidFill>
                        </a:rPr>
                        <a:t>USA</a:t>
                      </a:r>
                    </a:p>
                  </a:txBody>
                  <a:tcPr marT="0" marL="6350" marR="0" marB="0">
                    <a:lnL>
                      <a:noFill/>
                    </a:lnL>
                    <a:lnR>
                      <a:noFill/>
                    </a:lnR>
                    <a:lnT>
                      <a:noFill/>
                    </a:lnT>
                    <a:lnB>
                      <a:noFill/>
                    </a:lnB>
                  </a:tcPr>
                </a:tc>
                <a:tc>
                  <a:txBody>
                    <a:bodyPr/>
                    <a:lstStyle/>
                    <a:p>
                      <a:pPr algn="ctr"/>
                      <a:r>
                        <a:rPr lang="en-US" sz="1200" b="true">
                          <a:solidFill>
                            <a:srgbClr val="000000"/>
                          </a:solidFill>
                        </a:rPr>
                        <a:t>42.68</a:t>
                      </a:r>
                    </a:p>
                  </a:txBody>
                  <a:tcPr marT="0" marL="0" marR="0" marB="0">
                    <a:lnL>
                      <a:noFill/>
                    </a:lnL>
                    <a:lnR>
                      <a:noFill/>
                    </a:lnR>
                    <a:lnT>
                      <a:noFill/>
                    </a:lnT>
                    <a:lnB>
                      <a:noFill/>
                    </a:lnB>
                  </a:tcPr>
                </a:tc>
                <a:tc>
                  <a:txBody>
                    <a:bodyPr/>
                    <a:lstStyle/>
                    <a:p>
                      <a:pPr algn="ctr"/>
                      <a:r>
                        <a:rPr lang="en-US" sz="1200" b="true">
                          <a:solidFill>
                            <a:srgbClr val="0000FF"/>
                          </a:solidFill>
                        </a:rPr>
                        <a:t>39.88</a:t>
                      </a:r>
                    </a:p>
                  </a:txBody>
                  <a:tcPr marT="0" marL="0" marR="0" marB="0">
                    <a:lnL>
                      <a:noFill/>
                    </a:lnL>
                    <a:lnR>
                      <a:noFill/>
                    </a:lnR>
                    <a:lnT>
                      <a:noFill/>
                    </a:lnT>
                    <a:lnB>
                      <a:noFill/>
                    </a:lnB>
                  </a:tcPr>
                </a:tc>
                <a:tc>
                  <a:txBody>
                    <a:bodyPr/>
                    <a:lstStyle/>
                    <a:p>
                      <a:pPr algn="ctr"/>
                      <a:r>
                        <a:rPr lang="en-US" sz="1200" b="true">
                          <a:solidFill>
                            <a:srgbClr val="00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42.30</a:t>
                      </a:r>
                    </a:p>
                  </a:txBody>
                  <a:tcPr marT="0" marL="0" marR="0" marB="0">
                    <a:lnL>
                      <a:noFill/>
                    </a:lnL>
                    <a:lnR>
                      <a:noFill/>
                    </a:lnR>
                    <a:lnT>
                      <a:noFill/>
                    </a:lnT>
                    <a:lnB>
                      <a:noFill/>
                    </a:lnB>
                  </a:tcPr>
                </a:tc>
              </a:tr>
            </a:tbl>
          </a:graphicData>
        </a:graphic>
      </p:graphicFrame>
      <p:pic>
        <p:nvPicPr>
          <p:cNvPr id="4" name="XQHWND6I2.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marital</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marital</a:t>
                      </a:r>
                    </a:p>
                  </a:txBody>
                  <a:tcPr marT="0" marL="6350" marR="0" marB="0">
                    <a:lnL>
                      <a:noFill/>
                    </a:lnL>
                    <a:lnR>
                      <a:noFill/>
                    </a:lnR>
                    <a:lnT>
                      <a:noFill/>
                    </a:lnT>
                    <a:lnB>
                      <a:noFill/>
                    </a:lnB>
                  </a:tcPr>
                </a:tc>
                <a:tc>
                  <a:txBody>
                    <a:bodyPr/>
                    <a:lstStyle/>
                    <a:p>
                      <a:pPr algn="ctr"/>
                      <a:r>
                        <a:rPr lang="en-US" sz="1200" b="true">
                          <a:solidFill>
                            <a:srgbClr val="000000"/>
                          </a:solidFill>
                        </a:rPr>
                        <a:t>Married</a:t>
                      </a:r>
                    </a:p>
                  </a:txBody>
                  <a:tcPr marT="0" marL="0" marR="0" marB="0">
                    <a:lnL>
                      <a:noFill/>
                    </a:lnL>
                    <a:lnR>
                      <a:noFill/>
                    </a:lnR>
                    <a:lnT>
                      <a:noFill/>
                    </a:lnT>
                    <a:lnB>
                      <a:noFill/>
                    </a:lnB>
                  </a:tcPr>
                </a:tc>
                <a:tc>
                  <a:txBody>
                    <a:bodyPr/>
                    <a:lstStyle/>
                    <a:p>
                      <a:pPr algn="ctr"/>
                      <a:r>
                        <a:rPr lang="en-US" sz="1200">
                          <a:solidFill>
                            <a:srgbClr val="000000"/>
                          </a:solidFill>
                        </a:rPr>
                        <a:t>Never-married</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00"/>
                          </a:solidFill>
                        </a:rPr>
                        <a:t>40.31</a:t>
                      </a:r>
                    </a:p>
                  </a:txBody>
                  <a:tcPr marT="0" marL="0" marR="0" marB="0">
                    <a:lnL>
                      <a:noFill/>
                    </a:lnL>
                    <a:lnR>
                      <a:noFill/>
                    </a:lnR>
                    <a:lnT>
                      <a:noFill/>
                    </a:lnT>
                    <a:lnB>
                      <a:noFill/>
                    </a:lnB>
                  </a:tcPr>
                </a:tc>
                <a:tc>
                  <a:txBody>
                    <a:bodyPr/>
                    <a:lstStyle/>
                    <a:p>
                      <a:pPr algn="ctr"/>
                      <a:r>
                        <a:rPr lang="en-US" sz="1200">
                          <a:solidFill>
                            <a:srgbClr val="0000FF"/>
                          </a:solidFill>
                        </a:rPr>
                        <a:t>36.34</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c>
                  <a:txBody>
                    <a:bodyPr/>
                    <a:lstStyle/>
                    <a:p>
                      <a:pPr algn="ctr"/>
                      <a:r>
                        <a:rPr lang="en-US" sz="1200">
                          <a:solidFill>
                            <a:srgbClr val="000000"/>
                          </a:solidFill>
                        </a:rPr>
                        <a:t>38.24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45.03</a:t>
                      </a:r>
                    </a:p>
                  </a:txBody>
                  <a:tcPr marT="0" marL="0" marR="0" marB="0">
                    <a:lnL>
                      <a:noFill/>
                    </a:lnL>
                    <a:lnR>
                      <a:noFill/>
                    </a:lnR>
                    <a:lnT>
                      <a:noFill/>
                    </a:lnT>
                    <a:lnB>
                      <a:noFill/>
                    </a:lnB>
                  </a:tcPr>
                </a:tc>
                <a:tc>
                  <a:txBody>
                    <a:bodyPr/>
                    <a:lstStyle/>
                    <a:p>
                      <a:pPr algn="ctr"/>
                      <a:r>
                        <a:rPr lang="en-US" sz="1200">
                          <a:solidFill>
                            <a:srgbClr val="000000"/>
                          </a:solidFill>
                        </a:rPr>
                        <a:t>38.85</a:t>
                      </a:r>
                    </a:p>
                  </a:txBody>
                  <a:tcPr marT="0" marL="0" marR="0" marB="0">
                    <a:lnL>
                      <a:noFill/>
                    </a:lnL>
                    <a:lnR>
                      <a:noFill/>
                    </a:lnR>
                    <a:lnT>
                      <a:noFill/>
                    </a:lnT>
                    <a:lnB>
                      <a:noFill/>
                    </a:lnB>
                  </a:tcPr>
                </a:tc>
              </a:tr>
            </a:tbl>
          </a:graphicData>
        </a:graphic>
      </p:graphicFrame>
      <p:pic>
        <p:nvPicPr>
          <p:cNvPr id="4" name="WQNTNBC8.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marital</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marital</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Married</a:t>
                      </a:r>
                    </a:p>
                  </a:txBody>
                  <a:tcPr marT="0" marL="6350" marR="0" marB="0">
                    <a:lnL>
                      <a:noFill/>
                    </a:lnL>
                    <a:lnR>
                      <a:noFill/>
                    </a:lnR>
                    <a:lnT>
                      <a:noFill/>
                    </a:lnT>
                    <a:lnB>
                      <a:noFill/>
                    </a:lnB>
                  </a:tcPr>
                </a:tc>
                <a:tc>
                  <a:txBody>
                    <a:bodyPr/>
                    <a:lstStyle/>
                    <a:p>
                      <a:pPr algn="ctr"/>
                      <a:r>
                        <a:rPr lang="en-US" sz="1200" b="true">
                          <a:solidFill>
                            <a:srgbClr val="FF0000"/>
                          </a:solidFill>
                        </a:rPr>
                        <a:t>42.68</a:t>
                      </a:r>
                    </a:p>
                  </a:txBody>
                  <a:tcPr marT="0" marL="0" marR="0" marB="0">
                    <a:lnL>
                      <a:noFill/>
                    </a:lnL>
                    <a:lnR>
                      <a:noFill/>
                    </a:lnR>
                    <a:lnT>
                      <a:noFill/>
                    </a:lnT>
                    <a:lnB>
                      <a:noFill/>
                    </a:lnB>
                  </a:tcPr>
                </a:tc>
                <a:tc>
                  <a:txBody>
                    <a:bodyPr/>
                    <a:lstStyle/>
                    <a:p>
                      <a:pPr algn="ctr"/>
                      <a:r>
                        <a:rPr lang="en-US" sz="1200" b="true">
                          <a:solidFill>
                            <a:srgbClr val="000000"/>
                          </a:solidFill>
                        </a:rPr>
                        <a:t>39.88</a:t>
                      </a:r>
                    </a:p>
                  </a:txBody>
                  <a:tcPr marT="0" marL="0" marR="0" marB="0">
                    <a:lnL>
                      <a:noFill/>
                    </a:lnL>
                    <a:lnR>
                      <a:noFill/>
                    </a:lnR>
                    <a:lnT>
                      <a:noFill/>
                    </a:lnT>
                    <a:lnB>
                      <a:noFill/>
                    </a:lnB>
                  </a:tcPr>
                </a:tc>
                <a:tc>
                  <a:txBody>
                    <a:bodyPr/>
                    <a:lstStyle/>
                    <a:p>
                      <a:pPr algn="ctr"/>
                      <a:r>
                        <a:rPr lang="en-US" sz="1200" b="true">
                          <a:solidFill>
                            <a:srgbClr val="FF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42.30</a:t>
                      </a:r>
                    </a:p>
                  </a:txBody>
                  <a:tcPr marT="0" marL="0" marR="0" marB="0">
                    <a:lnL>
                      <a:noFill/>
                    </a:lnL>
                    <a:lnR>
                      <a:noFill/>
                    </a:lnR>
                    <a:lnT>
                      <a:noFill/>
                    </a:lnT>
                    <a:lnB>
                      <a:noFill/>
                    </a:lnB>
                  </a:tcPr>
                </a:tc>
              </a:tr>
              <a:tr h="254000">
                <a:tc>
                  <a:txBody>
                    <a:bodyPr/>
                    <a:lstStyle/>
                    <a:p>
                      <a:pPr algn="r"/>
                      <a:r>
                        <a:rPr lang="en-US" sz="1200">
                          <a:solidFill>
                            <a:srgbClr val="000000"/>
                          </a:solidFill>
                        </a:rPr>
                        <a:t>Never-married</a:t>
                      </a:r>
                    </a:p>
                  </a:txBody>
                  <a:tcPr marT="0" marL="6350" marR="0" marB="0">
                    <a:lnL>
                      <a:noFill/>
                    </a:lnL>
                    <a:lnR>
                      <a:noFill/>
                    </a:lnR>
                    <a:lnT>
                      <a:noFill/>
                    </a:lnT>
                    <a:lnB>
                      <a:noFill/>
                    </a:lnB>
                  </a:tcPr>
                </a:tc>
                <a:tc>
                  <a:txBody>
                    <a:bodyPr/>
                    <a:lstStyle/>
                    <a:p>
                      <a:pPr algn="ctr"/>
                      <a:r>
                        <a:rPr lang="en-US" sz="1200">
                          <a:solidFill>
                            <a:srgbClr val="000000"/>
                          </a:solidFill>
                        </a:rPr>
                        <a:t>39.88</a:t>
                      </a:r>
                    </a:p>
                  </a:txBody>
                  <a:tcPr marT="0" marL="0" marR="0" marB="0">
                    <a:lnL>
                      <a:noFill/>
                    </a:lnL>
                    <a:lnR>
                      <a:noFill/>
                    </a:lnR>
                    <a:lnT>
                      <a:noFill/>
                    </a:lnT>
                    <a:lnB>
                      <a:noFill/>
                    </a:lnB>
                  </a:tcPr>
                </a:tc>
                <a:tc>
                  <a:txBody>
                    <a:bodyPr/>
                    <a:lstStyle/>
                    <a:p>
                      <a:pPr algn="ctr"/>
                      <a:r>
                        <a:rPr lang="en-US" sz="1200">
                          <a:solidFill>
                            <a:srgbClr val="0000FF"/>
                          </a:solidFill>
                        </a:rPr>
                        <a:t>38.94</a:t>
                      </a:r>
                    </a:p>
                  </a:txBody>
                  <a:tcPr marT="0" marL="0" marR="0" marB="0">
                    <a:lnL>
                      <a:noFill/>
                    </a:lnL>
                    <a:lnR>
                      <a:noFill/>
                    </a:lnR>
                    <a:lnT>
                      <a:noFill/>
                    </a:lnT>
                    <a:lnB>
                      <a:noFill/>
                    </a:lnB>
                  </a:tcPr>
                </a:tc>
                <a:tc>
                  <a:txBody>
                    <a:bodyPr/>
                    <a:lstStyle/>
                    <a:p>
                      <a:pPr algn="ctr"/>
                      <a:r>
                        <a:rPr lang="en-US" sz="1200">
                          <a:solidFill>
                            <a:srgbClr val="0000FF"/>
                          </a:solidFill>
                        </a:rPr>
                        <a:t>37.05</a:t>
                      </a:r>
                    </a:p>
                  </a:txBody>
                  <a:tcPr marT="0" marL="0" marR="0" marB="0">
                    <a:lnL>
                      <a:noFill/>
                    </a:lnL>
                    <a:lnR>
                      <a:noFill/>
                    </a:lnR>
                    <a:lnT>
                      <a:noFill/>
                    </a:lnT>
                    <a:lnB>
                      <a:noFill/>
                    </a:lnB>
                  </a:tcPr>
                </a:tc>
                <a:tc>
                  <a:txBody>
                    <a:bodyPr/>
                    <a:lstStyle/>
                    <a:p>
                      <a:pPr algn="ctr"/>
                      <a:r>
                        <a:rPr lang="en-US" sz="1200">
                          <a:solidFill>
                            <a:srgbClr val="000000"/>
                          </a:solidFill>
                        </a:rPr>
                        <a:t>39.45</a:t>
                      </a:r>
                    </a:p>
                  </a:txBody>
                  <a:tcPr marT="0" marL="0" marR="0" marB="0">
                    <a:lnL>
                      <a:noFill/>
                    </a:lnL>
                    <a:lnR>
                      <a:noFill/>
                    </a:lnR>
                    <a:lnT>
                      <a:noFill/>
                    </a:lnT>
                    <a:lnB>
                      <a:noFill/>
                    </a:lnB>
                  </a:tcPr>
                </a:tc>
              </a:tr>
            </a:tbl>
          </a:graphicData>
        </a:graphic>
      </p:graphicFrame>
      <p:pic>
        <p:nvPicPr>
          <p:cNvPr id="4" name="R4XEHER9.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B4C3VXOCH.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00"/>
                          </a:solidFill>
                        </a:rPr>
                        <a:t>40.09 (22)</a:t>
                      </a:r>
                    </a:p>
                  </a:txBody>
                  <a:tcPr marT="0" marL="0" marR="0" marB="0">
                    <a:lnL>
                      <a:noFill/>
                    </a:lnL>
                    <a:lnR>
                      <a:noFill/>
                    </a:lnR>
                    <a:lnT>
                      <a:noFill/>
                    </a:lnT>
                    <a:lnB>
                      <a:noFill/>
                    </a:lnB>
                  </a:tcPr>
                </a:tc>
                <a:tc>
                  <a:txBody>
                    <a:bodyPr/>
                    <a:lstStyle/>
                    <a:p>
                      <a:pPr algn="ctr"/>
                      <a:r>
                        <a:rPr lang="en-US" sz="1200">
                          <a:solidFill>
                            <a:srgbClr val="0000FF"/>
                          </a:solidFill>
                        </a:rPr>
                        <a:t>30.67 (3)</a:t>
                      </a:r>
                    </a:p>
                  </a:txBody>
                  <a:tcPr marT="0" marL="0" marR="0" marB="0">
                    <a:lnL>
                      <a:noFill/>
                    </a:lnL>
                    <a:lnR>
                      <a:noFill/>
                    </a:lnR>
                    <a:lnT>
                      <a:noFill/>
                    </a:lnT>
                    <a:lnB>
                      <a:noFill/>
                    </a:lnB>
                  </a:tcPr>
                </a:tc>
                <a:tc>
                  <a:txBody>
                    <a:bodyPr/>
                    <a:lstStyle/>
                    <a:p>
                      <a:pPr algn="ctr"/>
                      <a:r>
                        <a:rPr lang="en-US" sz="1200">
                          <a:solidFill>
                            <a:srgbClr val="0000FF"/>
                          </a:solidFill>
                        </a:rPr>
                        <a:t>39.96 (45)</a:t>
                      </a:r>
                    </a:p>
                  </a:txBody>
                  <a:tcPr marT="0" marL="0" marR="0" marB="0">
                    <a:lnL>
                      <a:noFill/>
                    </a:lnL>
                    <a:lnR>
                      <a:noFill/>
                    </a:lnR>
                    <a:lnT>
                      <a:noFill/>
                    </a:lnT>
                    <a:lnB>
                      <a:noFill/>
                    </a:lnB>
                  </a:tcPr>
                </a:tc>
                <a:tc>
                  <a:txBody>
                    <a:bodyPr/>
                    <a:lstStyle/>
                    <a:p>
                      <a:pPr algn="ctr"/>
                      <a:r>
                        <a:rPr lang="en-US" sz="1200">
                          <a:solidFill>
                            <a:srgbClr val="000000"/>
                          </a:solidFill>
                        </a:rPr>
                        <a:t>40.42 (12)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00"/>
                          </a:solidFill>
                        </a:rPr>
                        <a:t>41.77 (26)</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41.70 (61)</a:t>
                      </a:r>
                    </a:p>
                  </a:txBody>
                  <a:tcPr marT="0" marL="0" marR="0" marB="0">
                    <a:lnL>
                      <a:noFill/>
                    </a:lnL>
                    <a:lnR>
                      <a:noFill/>
                    </a:lnR>
                    <a:lnT>
                      <a:noFill/>
                    </a:lnT>
                    <a:lnB>
                      <a:noFill/>
                    </a:lnB>
                  </a:tcPr>
                </a:tc>
                <a:tc>
                  <a:txBody>
                    <a:bodyPr/>
                    <a:lstStyle/>
                    <a:p>
                      <a:pPr algn="ctr"/>
                      <a:r>
                        <a:rPr lang="en-US" sz="1200">
                          <a:solidFill>
                            <a:srgbClr val="000000"/>
                          </a:solidFill>
                        </a:rPr>
                        <a:t>41.64 (14)</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00"/>
                          </a:solidFill>
                        </a:rPr>
                        <a:t>41.92 (13)</a:t>
                      </a:r>
                    </a:p>
                  </a:txBody>
                  <a:tcPr marT="0" marL="0" marR="0" marB="0">
                    <a:lnL>
                      <a:noFill/>
                    </a:lnL>
                    <a:lnR>
                      <a:noFill/>
                    </a:lnR>
                    <a:lnT>
                      <a:noFill/>
                    </a:lnT>
                    <a:lnB>
                      <a:noFill/>
                    </a:lnB>
                  </a:tcPr>
                </a:tc>
                <a:tc>
                  <a:txBody>
                    <a:bodyPr/>
                    <a:lstStyle/>
                    <a:p>
                      <a:pPr algn="ctr"/>
                      <a:r>
                        <a:rPr lang="en-US" sz="1200">
                          <a:solidFill>
                            <a:srgbClr val="000000"/>
                          </a:solidFill>
                        </a:rPr>
                        <a:t>40.00 (1)</a:t>
                      </a:r>
                    </a:p>
                  </a:txBody>
                  <a:tcPr marT="0" marL="0" marR="0" marB="0">
                    <a:lnL>
                      <a:noFill/>
                    </a:lnL>
                    <a:lnR>
                      <a:noFill/>
                    </a:lnR>
                    <a:lnT>
                      <a:noFill/>
                    </a:lnT>
                    <a:lnB>
                      <a:noFill/>
                    </a:lnB>
                  </a:tcPr>
                </a:tc>
                <a:tc>
                  <a:txBody>
                    <a:bodyPr/>
                    <a:lstStyle/>
                    <a:p>
                      <a:pPr algn="ctr"/>
                      <a:r>
                        <a:rPr lang="en-US" sz="1200">
                          <a:solidFill>
                            <a:srgbClr val="0000FF"/>
                          </a:solidFill>
                        </a:rPr>
                        <a:t>36.05 (22)</a:t>
                      </a:r>
                    </a:p>
                  </a:txBody>
                  <a:tcPr marT="0" marL="0" marR="0" marB="0">
                    <a:lnL>
                      <a:noFill/>
                    </a:lnL>
                    <a:lnR>
                      <a:noFill/>
                    </a:lnR>
                    <a:lnT>
                      <a:noFill/>
                    </a:lnT>
                    <a:lnB>
                      <a:noFill/>
                    </a:lnB>
                  </a:tcPr>
                </a:tc>
                <a:tc>
                  <a:txBody>
                    <a:bodyPr/>
                    <a:lstStyle/>
                    <a:p>
                      <a:pPr algn="ctr"/>
                      <a:r>
                        <a:rPr lang="en-US" sz="1200">
                          <a:solidFill>
                            <a:srgbClr val="0000FF"/>
                          </a:solidFill>
                        </a:rPr>
                        <a:t>37.43 (7)</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42.69 (438)</a:t>
                      </a:r>
                    </a:p>
                  </a:txBody>
                  <a:tcPr marT="0" marL="0" marR="0" marB="0">
                    <a:lnL>
                      <a:noFill/>
                    </a:lnL>
                    <a:lnR>
                      <a:noFill/>
                    </a:lnR>
                    <a:lnT>
                      <a:noFill/>
                    </a:lnT>
                    <a:lnB>
                      <a:noFill/>
                    </a:lnB>
                  </a:tcPr>
                </a:tc>
                <a:tc>
                  <a:txBody>
                    <a:bodyPr/>
                    <a:lstStyle/>
                    <a:p>
                      <a:pPr algn="ctr"/>
                      <a:r>
                        <a:rPr lang="en-US" sz="1200">
                          <a:solidFill>
                            <a:srgbClr val="0000FF"/>
                          </a:solidFill>
                        </a:rPr>
                        <a:t>39.81 (31)</a:t>
                      </a:r>
                    </a:p>
                  </a:txBody>
                  <a:tcPr marT="0" marL="0" marR="0" marB="0">
                    <a:lnL>
                      <a:noFill/>
                    </a:lnL>
                    <a:lnR>
                      <a:noFill/>
                    </a:lnR>
                    <a:lnT>
                      <a:noFill/>
                    </a:lnT>
                    <a:lnB>
                      <a:noFill/>
                    </a:lnB>
                  </a:tcPr>
                </a:tc>
                <a:tc>
                  <a:txBody>
                    <a:bodyPr/>
                    <a:lstStyle/>
                    <a:p>
                      <a:pPr algn="ctr"/>
                      <a:r>
                        <a:rPr lang="en-US" sz="1200">
                          <a:solidFill>
                            <a:srgbClr val="000000"/>
                          </a:solidFill>
                        </a:rPr>
                        <a:t>43.32 (1017)</a:t>
                      </a:r>
                    </a:p>
                  </a:txBody>
                  <a:tcPr marT="0" marL="0" marR="0" marB="0">
                    <a:lnL>
                      <a:noFill/>
                    </a:lnL>
                    <a:lnR>
                      <a:noFill/>
                    </a:lnR>
                    <a:lnT>
                      <a:noFill/>
                    </a:lnT>
                    <a:lnB>
                      <a:noFill/>
                    </a:lnB>
                  </a:tcPr>
                </a:tc>
                <a:tc>
                  <a:txBody>
                    <a:bodyPr/>
                    <a:lstStyle/>
                    <a:p>
                      <a:pPr algn="ctr"/>
                      <a:r>
                        <a:rPr lang="en-US" sz="1200">
                          <a:solidFill>
                            <a:srgbClr val="000000"/>
                          </a:solidFill>
                        </a:rPr>
                        <a:t>41.70 (279)</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000000"/>
                          </a:solidFill>
                        </a:rPr>
                        <a:t>44.29 (7)</a:t>
                      </a:r>
                    </a:p>
                  </a:txBody>
                  <a:tcPr marT="0" marL="0" marR="0" marB="0">
                    <a:lnL>
                      <a:noFill/>
                    </a:lnL>
                    <a:lnR>
                      <a:noFill/>
                    </a:lnR>
                    <a:lnT>
                      <a:noFill/>
                    </a:lnT>
                    <a:lnB>
                      <a:noFill/>
                    </a:lnB>
                  </a:tcPr>
                </a:tc>
                <a:tc>
                  <a:txBody>
                    <a:bodyPr/>
                    <a:lstStyle/>
                    <a:p>
                      <a:pPr algn="ctr"/>
                      <a:r>
                        <a:rPr lang="en-US" sz="1200">
                          <a:solidFill>
                            <a:srgbClr val="FF0000"/>
                          </a:solidFill>
                        </a:rPr>
                        <a:t>45.00 (2)</a:t>
                      </a:r>
                    </a:p>
                  </a:txBody>
                  <a:tcPr marT="0" marL="0" marR="0" marB="0">
                    <a:lnL>
                      <a:noFill/>
                    </a:lnL>
                    <a:lnR>
                      <a:noFill/>
                    </a:lnR>
                    <a:lnT>
                      <a:noFill/>
                    </a:lnT>
                    <a:lnB>
                      <a:noFill/>
                    </a:lnB>
                  </a:tcPr>
                </a:tc>
                <a:tc>
                  <a:txBody>
                    <a:bodyPr/>
                    <a:lstStyle/>
                    <a:p>
                      <a:pPr algn="ctr"/>
                      <a:r>
                        <a:rPr lang="en-US" sz="1200">
                          <a:solidFill>
                            <a:srgbClr val="FF0000"/>
                          </a:solidFill>
                        </a:rPr>
                        <a:t>52.44 (25)</a:t>
                      </a:r>
                    </a:p>
                  </a:txBody>
                  <a:tcPr marT="0" marL="0" marR="0" marB="0">
                    <a:lnL>
                      <a:noFill/>
                    </a:lnL>
                    <a:lnR>
                      <a:noFill/>
                    </a:lnR>
                    <a:lnT>
                      <a:noFill/>
                    </a:lnT>
                    <a:lnB>
                      <a:noFill/>
                    </a:lnB>
                  </a:tcPr>
                </a:tc>
                <a:tc>
                  <a:txBody>
                    <a:bodyPr/>
                    <a:lstStyle/>
                    <a:p>
                      <a:pPr algn="ctr"/>
                      <a:r>
                        <a:rPr lang="en-US" sz="1200">
                          <a:solidFill>
                            <a:srgbClr val="FF0000"/>
                          </a:solidFill>
                        </a:rPr>
                        <a:t>48.00 (15)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FF0000"/>
                          </a:solidFill>
                        </a:rPr>
                        <a:t>44.83 (35)</a:t>
                      </a:r>
                    </a:p>
                  </a:txBody>
                  <a:tcPr marT="0" marL="0" marR="0" marB="0">
                    <a:lnL>
                      <a:noFill/>
                    </a:lnL>
                    <a:lnR>
                      <a:noFill/>
                    </a:lnR>
                    <a:lnT>
                      <a:noFill/>
                    </a:lnT>
                    <a:lnB>
                      <a:noFill/>
                    </a:lnB>
                  </a:tcPr>
                </a:tc>
                <a:tc>
                  <a:txBody>
                    <a:bodyPr/>
                    <a:lstStyle/>
                    <a:p>
                      <a:pPr algn="ctr"/>
                      <a:r>
                        <a:rPr lang="en-US" sz="1200">
                          <a:solidFill>
                            <a:srgbClr val="000000"/>
                          </a:solidFill>
                        </a:rPr>
                        <a:t>41.50 (12)</a:t>
                      </a:r>
                    </a:p>
                  </a:txBody>
                  <a:tcPr marT="0" marL="0" marR="0" marB="0">
                    <a:lnL>
                      <a:noFill/>
                    </a:lnL>
                    <a:lnR>
                      <a:noFill/>
                    </a:lnR>
                    <a:lnT>
                      <a:noFill/>
                    </a:lnT>
                    <a:lnB>
                      <a:noFill/>
                    </a:lnB>
                  </a:tcPr>
                </a:tc>
                <a:tc>
                  <a:txBody>
                    <a:bodyPr/>
                    <a:lstStyle/>
                    <a:p>
                      <a:pPr algn="ctr"/>
                      <a:r>
                        <a:rPr lang="en-US" sz="1200">
                          <a:solidFill>
                            <a:srgbClr val="000000"/>
                          </a:solidFill>
                        </a:rPr>
                        <a:t>43.25 (116)</a:t>
                      </a:r>
                    </a:p>
                  </a:txBody>
                  <a:tcPr marT="0" marL="0" marR="0" marB="0">
                    <a:lnL>
                      <a:noFill/>
                    </a:lnL>
                    <a:lnR>
                      <a:noFill/>
                    </a:lnR>
                    <a:lnT>
                      <a:noFill/>
                    </a:lnT>
                    <a:lnB>
                      <a:noFill/>
                    </a:lnB>
                  </a:tcPr>
                </a:tc>
                <a:tc>
                  <a:txBody>
                    <a:bodyPr/>
                    <a:lstStyle/>
                    <a:p>
                      <a:pPr algn="ctr"/>
                      <a:r>
                        <a:rPr lang="en-US" sz="1200">
                          <a:solidFill>
                            <a:srgbClr val="FF0000"/>
                          </a:solidFill>
                        </a:rPr>
                        <a:t>45.76 (42)</a:t>
                      </a:r>
                    </a:p>
                  </a:txBody>
                  <a:tcPr marT="0" marL="0" marR="0" marB="0">
                    <a:lnL>
                      <a:noFill/>
                    </a:lnL>
                    <a:lnR>
                      <a:noFill/>
                    </a:lnR>
                    <a:lnT>
                      <a:noFill/>
                    </a:lnT>
                    <a:lnB>
                      <a:noFill/>
                    </a:lnB>
                  </a:tcPr>
                </a:tc>
              </a:tr>
            </a:tbl>
          </a:graphicData>
        </a:graphic>
      </p:graphicFrame>
      <p:pic>
        <p:nvPicPr>
          <p:cNvPr id="4" name="7IFFW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00"/>
                          </a:solidFill>
                        </a:rPr>
                        <a:t>41.80 (20)</a:t>
                      </a:r>
                    </a:p>
                  </a:txBody>
                  <a:tcPr marT="0" marL="0" marR="0" marB="0">
                    <a:lnL>
                      <a:noFill/>
                    </a:lnL>
                    <a:lnR>
                      <a:noFill/>
                    </a:lnR>
                    <a:lnT>
                      <a:noFill/>
                    </a:lnT>
                    <a:lnB>
                      <a:noFill/>
                    </a:lnB>
                  </a:tcPr>
                </a:tc>
                <a:tc>
                  <a:txBody>
                    <a:bodyPr/>
                    <a:lstStyle/>
                    <a:p>
                      <a:pPr algn="ctr"/>
                      <a:r>
                        <a:rPr lang="en-US" sz="1200">
                          <a:solidFill>
                            <a:srgbClr val="000000"/>
                          </a:solidFill>
                        </a:rPr>
                        <a:t>42.91 (145)</a:t>
                      </a:r>
                    </a:p>
                  </a:txBody>
                  <a:tcPr marT="0" marL="0" marR="0" marB="0">
                    <a:lnL>
                      <a:noFill/>
                    </a:lnL>
                    <a:lnR>
                      <a:noFill/>
                    </a:lnR>
                    <a:lnT>
                      <a:noFill/>
                    </a:lnT>
                    <a:lnB>
                      <a:noFill/>
                    </a:lnB>
                  </a:tcPr>
                </a:tc>
                <a:tc>
                  <a:txBody>
                    <a:bodyPr/>
                    <a:lstStyle/>
                    <a:p>
                      <a:pPr algn="ctr"/>
                      <a:r>
                        <a:rPr lang="en-US" sz="1200">
                          <a:solidFill>
                            <a:srgbClr val="000000"/>
                          </a:solidFill>
                        </a:rPr>
                        <a:t>44.74 (19)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40.90 (41)</a:t>
                      </a:r>
                    </a:p>
                  </a:txBody>
                  <a:tcPr marT="0" marL="0" marR="0" marB="0">
                    <a:lnL>
                      <a:noFill/>
                    </a:lnL>
                    <a:lnR>
                      <a:noFill/>
                    </a:lnR>
                    <a:lnT>
                      <a:noFill/>
                    </a:lnT>
                    <a:lnB>
                      <a:noFill/>
                    </a:lnB>
                  </a:tcPr>
                </a:tc>
                <a:tc>
                  <a:txBody>
                    <a:bodyPr/>
                    <a:lstStyle/>
                    <a:p>
                      <a:pPr algn="ctr"/>
                      <a:r>
                        <a:rPr lang="en-US" sz="1200">
                          <a:solidFill>
                            <a:srgbClr val="000000"/>
                          </a:solidFill>
                        </a:rPr>
                        <a:t>42.58 (293)</a:t>
                      </a:r>
                    </a:p>
                  </a:txBody>
                  <a:tcPr marT="0" marL="0" marR="0" marB="0">
                    <a:lnL>
                      <a:noFill/>
                    </a:lnL>
                    <a:lnR>
                      <a:noFill/>
                    </a:lnR>
                    <a:lnT>
                      <a:noFill/>
                    </a:lnT>
                    <a:lnB>
                      <a:noFill/>
                    </a:lnB>
                  </a:tcPr>
                </a:tc>
                <a:tc>
                  <a:txBody>
                    <a:bodyPr/>
                    <a:lstStyle/>
                    <a:p>
                      <a:pPr algn="ctr"/>
                      <a:r>
                        <a:rPr lang="en-US" sz="1200">
                          <a:solidFill>
                            <a:srgbClr val="000000"/>
                          </a:solidFill>
                        </a:rPr>
                        <a:t>44.74 (23)</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60.00 (1)</a:t>
                      </a:r>
                    </a:p>
                  </a:txBody>
                  <a:tcPr marT="0" marL="0" marR="0" marB="0">
                    <a:lnL>
                      <a:noFill/>
                    </a:lnL>
                    <a:lnR>
                      <a:noFill/>
                    </a:lnR>
                    <a:lnT>
                      <a:noFill/>
                    </a:lnT>
                    <a:lnB>
                      <a:noFill/>
                    </a:lnB>
                  </a:tcPr>
                </a:tc>
                <a:tc>
                  <a:txBody>
                    <a:bodyPr/>
                    <a:lstStyle/>
                    <a:p>
                      <a:pPr algn="ctr"/>
                      <a:r>
                        <a:rPr lang="en-US" sz="1200">
                          <a:solidFill>
                            <a:srgbClr val="FF0000"/>
                          </a:solidFill>
                        </a:rPr>
                        <a:t>47.50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FF"/>
                          </a:solidFill>
                        </a:rPr>
                        <a:t>33.00 (4)</a:t>
                      </a:r>
                    </a:p>
                  </a:txBody>
                  <a:tcPr marT="0" marL="0" marR="0" marB="0">
                    <a:lnL>
                      <a:noFill/>
                    </a:lnL>
                    <a:lnR>
                      <a:noFill/>
                    </a:lnR>
                    <a:lnT>
                      <a:noFill/>
                    </a:lnT>
                    <a:lnB>
                      <a:noFill/>
                    </a:lnB>
                  </a:tcPr>
                </a:tc>
                <a:tc>
                  <a:txBody>
                    <a:bodyPr/>
                    <a:lstStyle/>
                    <a:p>
                      <a:pPr algn="ctr"/>
                      <a:r>
                        <a:rPr lang="en-US" sz="1200">
                          <a:solidFill>
                            <a:srgbClr val="0000FF"/>
                          </a:solidFill>
                        </a:rPr>
                        <a:t>39.13 (30)</a:t>
                      </a:r>
                    </a:p>
                  </a:txBody>
                  <a:tcPr marT="0" marL="0" marR="0" marB="0">
                    <a:lnL>
                      <a:noFill/>
                    </a:lnL>
                    <a:lnR>
                      <a:noFill/>
                    </a:lnR>
                    <a:lnT>
                      <a:noFill/>
                    </a:lnT>
                    <a:lnB>
                      <a:noFill/>
                    </a:lnB>
                  </a:tcPr>
                </a:tc>
                <a:tc>
                  <a:txBody>
                    <a:bodyPr/>
                    <a:lstStyle/>
                    <a:p>
                      <a:pPr algn="ctr"/>
                      <a:r>
                        <a:rPr lang="en-US" sz="1200">
                          <a:solidFill>
                            <a:srgbClr val="000000"/>
                          </a:solidFill>
                        </a:rPr>
                        <a:t>41.08 (12)</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40.12 (128)</a:t>
                      </a:r>
                    </a:p>
                  </a:txBody>
                  <a:tcPr marT="0" marL="0" marR="0" marB="0">
                    <a:lnL>
                      <a:noFill/>
                    </a:lnL>
                    <a:lnR>
                      <a:noFill/>
                    </a:lnR>
                    <a:lnT>
                      <a:noFill/>
                    </a:lnT>
                    <a:lnB>
                      <a:noFill/>
                    </a:lnB>
                  </a:tcPr>
                </a:tc>
                <a:tc>
                  <a:txBody>
                    <a:bodyPr/>
                    <a:lstStyle/>
                    <a:p>
                      <a:pPr algn="ctr"/>
                      <a:r>
                        <a:rPr lang="en-US" sz="1200">
                          <a:solidFill>
                            <a:srgbClr val="000000"/>
                          </a:solidFill>
                        </a:rPr>
                        <a:t>43.32 (1017)</a:t>
                      </a:r>
                    </a:p>
                  </a:txBody>
                  <a:tcPr marT="0" marL="0" marR="0" marB="0">
                    <a:lnL>
                      <a:noFill/>
                    </a:lnL>
                    <a:lnR>
                      <a:noFill/>
                    </a:lnR>
                    <a:lnT>
                      <a:noFill/>
                    </a:lnT>
                    <a:lnB>
                      <a:noFill/>
                    </a:lnB>
                  </a:tcPr>
                </a:tc>
                <a:tc>
                  <a:txBody>
                    <a:bodyPr/>
                    <a:lstStyle/>
                    <a:p>
                      <a:pPr algn="ctr"/>
                      <a:r>
                        <a:rPr lang="en-US" sz="1200">
                          <a:solidFill>
                            <a:srgbClr val="000000"/>
                          </a:solidFill>
                        </a:rPr>
                        <a:t>44.88 (141)</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00"/>
                          </a:solidFill>
                        </a:rPr>
                        <a:t>40.30 (33)</a:t>
                      </a:r>
                    </a:p>
                  </a:txBody>
                  <a:tcPr marT="0" marL="0" marR="0" marB="0">
                    <a:lnL>
                      <a:noFill/>
                    </a:lnL>
                    <a:lnR>
                      <a:noFill/>
                    </a:lnR>
                    <a:lnT>
                      <a:noFill/>
                    </a:lnT>
                    <a:lnB>
                      <a:noFill/>
                    </a:lnB>
                  </a:tcPr>
                </a:tc>
                <a:tc>
                  <a:txBody>
                    <a:bodyPr/>
                    <a:lstStyle/>
                    <a:p>
                      <a:pPr algn="ctr"/>
                      <a:r>
                        <a:rPr lang="en-US" sz="1200">
                          <a:solidFill>
                            <a:srgbClr val="000000"/>
                          </a:solidFill>
                        </a:rPr>
                        <a:t>41.83 (273)</a:t>
                      </a:r>
                    </a:p>
                  </a:txBody>
                  <a:tcPr marT="0" marL="0" marR="0" marB="0">
                    <a:lnL>
                      <a:noFill/>
                    </a:lnL>
                    <a:lnR>
                      <a:noFill/>
                    </a:lnR>
                    <a:lnT>
                      <a:noFill/>
                    </a:lnT>
                    <a:lnB>
                      <a:noFill/>
                    </a:lnB>
                  </a:tcPr>
                </a:tc>
                <a:tc>
                  <a:txBody>
                    <a:bodyPr/>
                    <a:lstStyle/>
                    <a:p>
                      <a:pPr algn="ctr"/>
                      <a:r>
                        <a:rPr lang="en-US" sz="1200">
                          <a:solidFill>
                            <a:srgbClr val="FF0000"/>
                          </a:solidFill>
                        </a:rPr>
                        <a:t>45.78 (54)</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35.83 (6)</a:t>
                      </a:r>
                    </a:p>
                  </a:txBody>
                  <a:tcPr marT="0" marL="0" marR="0" marB="0">
                    <a:lnL>
                      <a:noFill/>
                    </a:lnL>
                    <a:lnR>
                      <a:noFill/>
                    </a:lnR>
                    <a:lnT>
                      <a:noFill/>
                    </a:lnT>
                    <a:lnB>
                      <a:noFill/>
                    </a:lnB>
                  </a:tcPr>
                </a:tc>
                <a:tc>
                  <a:txBody>
                    <a:bodyPr/>
                    <a:lstStyle/>
                    <a:p>
                      <a:pPr algn="ctr"/>
                      <a:r>
                        <a:rPr lang="en-US" sz="1200">
                          <a:solidFill>
                            <a:srgbClr val="FF0000"/>
                          </a:solidFill>
                        </a:rPr>
                        <a:t>56.67 (3)</a:t>
                      </a:r>
                    </a:p>
                  </a:txBody>
                  <a:tcPr marT="0" marL="0" marR="0" marB="0">
                    <a:lnL>
                      <a:noFill/>
                    </a:lnL>
                    <a:lnR>
                      <a:noFill/>
                    </a:lnR>
                    <a:lnT>
                      <a:noFill/>
                    </a:lnT>
                    <a:lnB>
                      <a:noFill/>
                    </a:lnB>
                  </a:tcPr>
                </a:tc>
              </a:tr>
            </a:tbl>
          </a:graphicData>
        </a:graphic>
      </p:graphicFrame>
      <p:pic>
        <p:nvPicPr>
          <p:cNvPr id="4" name="9SGKE93W.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6.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Post-grad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0"/>
            <a:r>
              <a:rPr lang="en-US" b="false" sz="1400"/>
              <a:t>First, we tried to put the original result in context, by comparing its defining values with similar ones.</a:t>
            </a:r>
          </a:p>
          <a:p>
            <a:pPr lvl="1"/>
            <a:r>
              <a:rPr lang="en-US" b="false" sz="1400"/>
              <a:t>When we compared Blue-collar to its siblings, grouped by occupation and work, we observed the following:</a:t>
            </a:r>
          </a:p>
          <a:p>
            <a:pPr lvl="2"/>
            <a:r>
              <a:rPr lang="en-US" b="false" sz="1400"/>
              <a:t>In 1 out of 3 cases Blue-collar has higher value than Other.</a:t>
            </a:r>
          </a:p>
          <a:p>
            <a:pPr lvl="2"/>
            <a:r>
              <a:rPr lang="en-US" b="false" sz="1400"/>
              <a:t>In 2 out of 3 cases Blue-collar has lower value than Other.</a:t>
            </a:r>
          </a:p>
          <a:p>
            <a:pPr lvl="2"/>
            <a:r>
              <a:rPr lang="en-US" b="false" sz="1400"/>
              <a:t>In 3 out of 3 cases Blue-collar has lower value than white-collar.</a:t>
            </a:r>
          </a:p>
          <a:p>
            <a:pPr lvl="1"/>
            <a:r>
              <a:rPr lang="en-US" b="false" sz="1400"/>
              <a:t>When we compared Blue-collar to its siblings, grouped by education and occupation, we observed the following:</a:t>
            </a:r>
          </a:p>
          <a:p>
            <a:pPr lvl="2"/>
            <a:r>
              <a:rPr lang="en-US" b="false" sz="1400"/>
              <a:t>In 4 out of 4 cases Blue-collar has a lower value than Other.</a:t>
            </a:r>
          </a:p>
          <a:p>
            <a:pPr lvl="2"/>
            <a:r>
              <a:rPr lang="en-US" b="false" sz="1400"/>
              <a:t>In 2 out of 4 cases Blue-collar has a higher value than white-collar.</a:t>
            </a:r>
          </a:p>
          <a:p>
            <a:pPr lvl="2"/>
            <a:r>
              <a:rPr lang="en-US" b="false" sz="1400"/>
              <a:t>In 2 out of 4 cases Blue-collar has a lower value than white-collar.</a:t>
            </a:r>
          </a:p>
          <a:p>
            <a:pPr lvl="1"/>
            <a:r>
              <a:rPr lang="en-US" b="false" sz="1400"/>
              <a:t>When we compared Post-Secondary to its siblings, grouped by education and work, we observed the following:</a:t>
            </a:r>
          </a:p>
          <a:p>
            <a:pPr lvl="2"/>
            <a:r>
              <a:rPr lang="en-US" b="false" sz="1400"/>
              <a:t>In 2 out of 3 cases Post-Secondary has higher value than Without-Post-Secondary.</a:t>
            </a:r>
          </a:p>
          <a:p>
            <a:pPr lvl="2"/>
            <a:r>
              <a:rPr lang="en-US" b="false" sz="1400"/>
              <a:t>In 1 out of 3 cases Post-Secondary has lower value than Without-Post-Secondary.</a:t>
            </a:r>
          </a:p>
          <a:p>
            <a:pPr lvl="1"/>
            <a:r>
              <a:rPr lang="en-US" b="false" sz="1400"/>
              <a:t>When we compared USA to its siblings, grouped by native country and work, we observed the following:</a:t>
            </a:r>
          </a:p>
          <a:p>
            <a:pPr lvl="2"/>
            <a:r>
              <a:rPr lang="en-US" b="false" sz="1400"/>
              <a:t>In 2 out of 3 cases USA has lower value than Canada.</a:t>
            </a:r>
          </a:p>
          <a:p>
            <a:pPr lvl="2"/>
            <a:r>
              <a:rPr lang="en-US" b="false" sz="1400"/>
              <a:t>In 1 out of 3 cases Canada has null value.</a:t>
            </a:r>
          </a:p>
          <a:p>
            <a:pPr lvl="1"/>
            <a:r>
              <a:rPr lang="en-US" b="false" sz="1400"/>
              <a:t>When we compared USA to its siblings, grouped by education and native country, we observed the following:</a:t>
            </a:r>
          </a:p>
          <a:p>
            <a:pPr lvl="2"/>
            <a:r>
              <a:rPr lang="en-US" b="false" sz="1400"/>
              <a:t>In 2 out of 4 cases USA has a higher value than Canada.</a:t>
            </a:r>
          </a:p>
          <a:p>
            <a:pPr lvl="2"/>
            <a:r>
              <a:rPr lang="en-US" b="false" sz="1400"/>
              <a:t>In 2 out of 4 cases USA has a lower value than Canada.</a:t>
            </a:r>
          </a:p>
          <a:p>
            <a:pPr lvl="1"/>
            <a:r>
              <a:rPr lang="en-US" b="false" sz="1400"/>
              <a:t>When we compared Married to its siblings, grouped by marital and work, we observed the following:</a:t>
            </a:r>
          </a:p>
          <a:p>
            <a:pPr lvl="2"/>
            <a:r>
              <a:rPr lang="en-US" b="false" sz="1400"/>
              <a:t>In 3 out of 3 cases Married has higher value than Never-married.</a:t>
            </a:r>
          </a:p>
          <a:p>
            <a:pPr lvl="1"/>
            <a:r>
              <a:rPr lang="en-US" b="false" sz="1400"/>
              <a:t>When we compared Married to its siblings, grouped by education and marital, we observed the following:</a:t>
            </a:r>
          </a:p>
          <a:p>
            <a:pPr lvl="2"/>
            <a:r>
              <a:rPr lang="en-US" b="false" sz="1400"/>
              <a:t>In 4 out of 4 cases Married has a higher value than Never-married.</a:t>
            </a:r>
          </a:p>
          <a:p>
            <a:pPr lvl="0"/>
            <a:r>
              <a:rPr lang="en-US" b="false" sz="1400"/>
              <a:t>Then we analyzed the results by drilling down one level in the hierarchy.</a:t>
            </a:r>
          </a:p>
          <a:p>
            <a:pPr lvl="1"/>
            <a:r>
              <a:rPr lang="en-US" b="false" sz="1400"/>
              <a:t>When we drilled down work, we observed the following facts:</a:t>
            </a:r>
          </a:p>
          <a:p>
            <a:pPr lvl="2"/>
            <a:r>
              <a:rPr lang="en-US" b="false" sz="1400"/>
              <a:t>Column University has 2 of the 5 highest values.</a:t>
            </a:r>
          </a:p>
          <a:p>
            <a:pPr lvl="2"/>
            <a:r>
              <a:rPr lang="en-US" b="false" sz="1400"/>
              <a:t>Column Post-grad has 2 of the 5 lowest values.</a:t>
            </a:r>
          </a:p>
          <a:p>
            <a:pPr lvl="2"/>
            <a:r>
              <a:rPr lang="en-US" b="false" sz="1400"/>
              <a:t>Column Some-college has 2 of the 5 lowest values.</a:t>
            </a:r>
          </a:p>
          <a:p>
            <a:pPr lvl="1"/>
            <a:r>
              <a:rPr lang="en-US" b="false" sz="1400"/>
              <a:t>When we drilled down education, we observed the following facts:</a:t>
            </a:r>
          </a:p>
          <a:p>
            <a:pPr lvl="2"/>
            <a:r>
              <a:rPr lang="en-US" b="false" sz="1400"/>
              <a:t>Column Self-emp has 3 of the 4 highest values.</a:t>
            </a:r>
          </a:p>
          <a:p>
            <a:pPr lvl="2"/>
            <a:r>
              <a:rPr lang="en-US" b="false" sz="1400"/>
              <a:t>Column Gov has 2 of the 4 lowest values.</a:t>
            </a:r>
          </a:p>
          <a:p>
            <a:pPr lvl="2"/>
            <a:r>
              <a:rPr lang="en-US" b="false" sz="1400"/>
              <a:t>Column Private has 2 of the 4 lowest values.</a:t>
            </a:r>
          </a:p>
        </p:txBody>
      </p:sp>
      <p:pic>
        <p:nvPicPr>
          <p:cNvPr id="4" name="OGLSF2YC.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work hours per week when occupation is fixed to 'Blue-collar', work is fixed to 'With-Pay', education is fixed to 'Post-Secondary', native country is fixed to 'USA' and marital is fixed to 'Married'.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W2VRN.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41.20</a:t>
                      </a:r>
                    </a:p>
                  </a:txBody>
                  <a:tcPr marT="0" marL="0" marR="0" marB="0">
                    <a:lnL>
                      <a:noFill/>
                    </a:lnL>
                    <a:lnR>
                      <a:noFill/>
                    </a:lnR>
                    <a:lnT>
                      <a:noFill/>
                    </a:lnT>
                    <a:lnB>
                      <a:noFill/>
                    </a:lnB>
                  </a:tcPr>
                </a:tc>
                <a:tc>
                  <a:txBody>
                    <a:bodyPr/>
                    <a:lstStyle/>
                    <a:p>
                      <a:pPr algn="ctr"/>
                      <a:r>
                        <a:rPr lang="en-US" sz="1200">
                          <a:solidFill>
                            <a:srgbClr val="0000FF"/>
                          </a:solidFill>
                        </a:rPr>
                        <a:t>33.00</a:t>
                      </a:r>
                    </a:p>
                  </a:txBody>
                  <a:tcPr marT="0" marL="0" marR="0" marB="0">
                    <a:lnL>
                      <a:noFill/>
                    </a:lnL>
                    <a:lnR>
                      <a:noFill/>
                    </a:lnR>
                    <a:lnT>
                      <a:noFill/>
                    </a:lnT>
                    <a:lnB>
                      <a:noFill/>
                    </a:lnB>
                  </a:tcPr>
                </a:tc>
                <a:tc>
                  <a:txBody>
                    <a:bodyPr/>
                    <a:lstStyle/>
                    <a:p>
                      <a:pPr algn="ctr"/>
                      <a:r>
                        <a:rPr lang="en-US" sz="1200">
                          <a:solidFill>
                            <a:srgbClr val="0000FF"/>
                          </a:solidFill>
                        </a:rPr>
                        <a:t>40.12</a:t>
                      </a:r>
                    </a:p>
                  </a:txBody>
                  <a:tcPr marT="0" marL="0" marR="0" marB="0">
                    <a:lnL>
                      <a:noFill/>
                    </a:lnL>
                    <a:lnR>
                      <a:noFill/>
                    </a:lnR>
                    <a:lnT>
                      <a:noFill/>
                    </a:lnT>
                    <a:lnB>
                      <a:noFill/>
                    </a:lnB>
                  </a:tcPr>
                </a:tc>
                <a:tc>
                  <a:txBody>
                    <a:bodyPr/>
                    <a:lstStyle/>
                    <a:p>
                      <a:pPr algn="ctr"/>
                      <a:r>
                        <a:rPr lang="en-US" sz="1200">
                          <a:solidFill>
                            <a:srgbClr val="000000"/>
                          </a:solidFill>
                        </a:rPr>
                        <a:t>40.30</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42.69</a:t>
                      </a:r>
                    </a:p>
                  </a:txBody>
                  <a:tcPr marT="0" marL="0" marR="0" marB="0">
                    <a:lnL>
                      <a:noFill/>
                    </a:lnL>
                    <a:lnR>
                      <a:noFill/>
                    </a:lnR>
                    <a:lnT>
                      <a:noFill/>
                    </a:lnT>
                    <a:lnB>
                      <a:noFill/>
                    </a:lnB>
                  </a:tcPr>
                </a:tc>
                <a:tc>
                  <a:txBody>
                    <a:bodyPr/>
                    <a:lstStyle/>
                    <a:p>
                      <a:pPr algn="ctr"/>
                      <a:r>
                        <a:rPr lang="en-US" sz="1200">
                          <a:solidFill>
                            <a:srgbClr val="0000FF"/>
                          </a:solidFill>
                        </a:rPr>
                        <a:t>39.81</a:t>
                      </a:r>
                    </a:p>
                  </a:txBody>
                  <a:tcPr marT="0" marL="0" marR="0" marB="0">
                    <a:lnL>
                      <a:noFill/>
                    </a:lnL>
                    <a:lnR>
                      <a:noFill/>
                    </a:lnR>
                    <a:lnT>
                      <a:noFill/>
                    </a:lnT>
                    <a:lnB>
                      <a:noFill/>
                    </a:lnB>
                  </a:tcPr>
                </a:tc>
                <a:tc>
                  <a:txBody>
                    <a:bodyPr/>
                    <a:lstStyle/>
                    <a:p>
                      <a:pPr algn="ctr"/>
                      <a:r>
                        <a:rPr lang="en-US" sz="1200">
                          <a:solidFill>
                            <a:srgbClr val="000000"/>
                          </a:solidFill>
                        </a:rPr>
                        <a:t>43.32</a:t>
                      </a:r>
                    </a:p>
                  </a:txBody>
                  <a:tcPr marT="0" marL="0" marR="0" marB="0">
                    <a:lnL>
                      <a:noFill/>
                    </a:lnL>
                    <a:lnR>
                      <a:noFill/>
                    </a:lnR>
                    <a:lnT>
                      <a:noFill/>
                    </a:lnT>
                    <a:lnB>
                      <a:noFill/>
                    </a:lnB>
                  </a:tcPr>
                </a:tc>
                <a:tc>
                  <a:txBody>
                    <a:bodyPr/>
                    <a:lstStyle/>
                    <a:p>
                      <a:pPr algn="ctr"/>
                      <a:r>
                        <a:rPr lang="en-US" sz="1200">
                          <a:solidFill>
                            <a:srgbClr val="000000"/>
                          </a:solidFill>
                        </a:rPr>
                        <a:t>41.70</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44.74</a:t>
                      </a:r>
                    </a:p>
                  </a:txBody>
                  <a:tcPr marT="0" marL="0" marR="0" marB="0">
                    <a:lnL>
                      <a:noFill/>
                    </a:lnL>
                    <a:lnR>
                      <a:noFill/>
                    </a:lnR>
                    <a:lnT>
                      <a:noFill/>
                    </a:lnT>
                    <a:lnB>
                      <a:noFill/>
                    </a:lnB>
                  </a:tcPr>
                </a:tc>
                <a:tc>
                  <a:txBody>
                    <a:bodyPr/>
                    <a:lstStyle/>
                    <a:p>
                      <a:pPr algn="ctr"/>
                      <a:r>
                        <a:rPr lang="en-US" sz="1200">
                          <a:solidFill>
                            <a:srgbClr val="000000"/>
                          </a:solidFill>
                        </a:rPr>
                        <a:t>42.00</a:t>
                      </a:r>
                    </a:p>
                  </a:txBody>
                  <a:tcPr marT="0" marL="0" marR="0" marB="0">
                    <a:lnL>
                      <a:noFill/>
                    </a:lnL>
                    <a:lnR>
                      <a:noFill/>
                    </a:lnR>
                    <a:lnT>
                      <a:noFill/>
                    </a:lnT>
                    <a:lnB>
                      <a:noFill/>
                    </a:lnB>
                  </a:tcPr>
                </a:tc>
                <a:tc>
                  <a:txBody>
                    <a:bodyPr/>
                    <a:lstStyle/>
                    <a:p>
                      <a:pPr algn="ctr"/>
                      <a:r>
                        <a:rPr lang="en-US" sz="1200">
                          <a:solidFill>
                            <a:srgbClr val="FF0000"/>
                          </a:solidFill>
                        </a:rPr>
                        <a:t>44.88</a:t>
                      </a:r>
                    </a:p>
                  </a:txBody>
                  <a:tcPr marT="0" marL="0" marR="0" marB="0">
                    <a:lnL>
                      <a:noFill/>
                    </a:lnL>
                    <a:lnR>
                      <a:noFill/>
                    </a:lnR>
                    <a:lnT>
                      <a:noFill/>
                    </a:lnT>
                    <a:lnB>
                      <a:noFill/>
                    </a:lnB>
                  </a:tcPr>
                </a:tc>
                <a:tc>
                  <a:txBody>
                    <a:bodyPr/>
                    <a:lstStyle/>
                    <a:p>
                      <a:pPr algn="ctr"/>
                      <a:r>
                        <a:rPr lang="en-US" sz="1200">
                          <a:solidFill>
                            <a:srgbClr val="FF0000"/>
                          </a:solidFill>
                        </a:rPr>
                        <a:t>46.35</a:t>
                      </a:r>
                    </a:p>
                  </a:txBody>
                  <a:tcPr marT="0" marL="0" marR="0" marB="0">
                    <a:lnL>
                      <a:noFill/>
                    </a:lnL>
                    <a:lnR>
                      <a:noFill/>
                    </a:lnR>
                    <a:lnT>
                      <a:noFill/>
                    </a:lnT>
                    <a:lnB>
                      <a:noFill/>
                    </a:lnB>
                  </a:tcPr>
                </a:tc>
              </a:tr>
            </a:tbl>
          </a:graphicData>
        </a:graphic>
      </p:graphicFrame>
      <p:pic>
        <p:nvPicPr>
          <p:cNvPr id="4" name="NI5JHTIZ.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S86JLEE.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b="true">
                          <a:solidFill>
                            <a:srgbClr val="000000"/>
                          </a:solidFill>
                        </a:rPr>
                        <a:t>Blue-collar</a:t>
                      </a:r>
                    </a:p>
                  </a:txBody>
                  <a:tcPr marT="0" marL="0" marR="0" marB="0">
                    <a:lnL>
                      <a:noFill/>
                    </a:lnL>
                    <a:lnR>
                      <a:noFill/>
                    </a:lnR>
                    <a:lnT>
                      <a:noFill/>
                    </a:lnT>
                    <a:lnB>
                      <a:noFill/>
                    </a:lnB>
                  </a:tcPr>
                </a:tc>
                <a:tc>
                  <a:txBody>
                    <a:bodyPr/>
                    <a:lstStyle/>
                    <a:p>
                      <a:pPr algn="ctr"/>
                      <a:r>
                        <a:rPr lang="en-US" sz="1200">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40.31</a:t>
                      </a:r>
                    </a:p>
                  </a:txBody>
                  <a:tcPr marT="0" marL="0" marR="0" marB="0">
                    <a:lnL>
                      <a:noFill/>
                    </a:lnL>
                    <a:lnR>
                      <a:noFill/>
                    </a:lnR>
                    <a:lnT>
                      <a:noFill/>
                    </a:lnT>
                    <a:lnB>
                      <a:noFill/>
                    </a:lnB>
                  </a:tcPr>
                </a:tc>
                <a:tc>
                  <a:txBody>
                    <a:bodyPr/>
                    <a:lstStyle/>
                    <a:p>
                      <a:pPr algn="ctr"/>
                      <a:r>
                        <a:rPr lang="en-US" sz="1200">
                          <a:solidFill>
                            <a:srgbClr val="000000"/>
                          </a:solidFill>
                        </a:rPr>
                        <a:t>43.96</a:t>
                      </a:r>
                    </a:p>
                  </a:txBody>
                  <a:tcPr marT="0" marL="0" marR="0" marB="0">
                    <a:lnL>
                      <a:noFill/>
                    </a:lnL>
                    <a:lnR>
                      <a:noFill/>
                    </a:lnR>
                    <a:lnT>
                      <a:noFill/>
                    </a:lnT>
                    <a:lnB>
                      <a:noFill/>
                    </a:lnB>
                  </a:tcPr>
                </a:tc>
                <a:tc>
                  <a:txBody>
                    <a:bodyPr/>
                    <a:lstStyle/>
                    <a:p>
                      <a:pPr algn="ctr"/>
                      <a:r>
                        <a:rPr lang="en-US" sz="1200">
                          <a:solidFill>
                            <a:srgbClr val="000000"/>
                          </a:solidFill>
                        </a:rPr>
                        <a:t>42.43</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c>
                  <a:txBody>
                    <a:bodyPr/>
                    <a:lstStyle/>
                    <a:p>
                      <a:pPr algn="ctr"/>
                      <a:r>
                        <a:rPr lang="en-US" sz="1200">
                          <a:solidFill>
                            <a:srgbClr val="0000FF"/>
                          </a:solidFill>
                        </a:rPr>
                        <a:t>39.48</a:t>
                      </a:r>
                    </a:p>
                  </a:txBody>
                  <a:tcPr marT="0" marL="0" marR="0" marB="0">
                    <a:lnL>
                      <a:noFill/>
                    </a:lnL>
                    <a:lnR>
                      <a:noFill/>
                    </a:lnR>
                    <a:lnT>
                      <a:noFill/>
                    </a:lnT>
                    <a:lnB>
                      <a:noFill/>
                    </a:lnB>
                  </a:tcPr>
                </a:tc>
                <a:tc>
                  <a:txBody>
                    <a:bodyPr/>
                    <a:lstStyle/>
                    <a:p>
                      <a:pPr algn="ctr"/>
                      <a:r>
                        <a:rPr lang="en-US" sz="1200">
                          <a:solidFill>
                            <a:srgbClr val="000000"/>
                          </a:solidFill>
                        </a:rPr>
                        <a:t>43.94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000000"/>
                          </a:solidFill>
                        </a:rPr>
                        <a:t>45.03</a:t>
                      </a:r>
                    </a:p>
                  </a:txBody>
                  <a:tcPr marT="0" marL="0" marR="0" marB="0">
                    <a:lnL>
                      <a:noFill/>
                    </a:lnL>
                    <a:lnR>
                      <a:noFill/>
                    </a:lnR>
                    <a:lnT>
                      <a:noFill/>
                    </a:lnT>
                    <a:lnB>
                      <a:noFill/>
                    </a:lnB>
                  </a:tcPr>
                </a:tc>
                <a:tc>
                  <a:txBody>
                    <a:bodyPr/>
                    <a:lstStyle/>
                    <a:p>
                      <a:pPr algn="ctr"/>
                      <a:r>
                        <a:rPr lang="en-US" sz="1200">
                          <a:solidFill>
                            <a:srgbClr val="FF0000"/>
                          </a:solidFill>
                        </a:rPr>
                        <a:t>50.39</a:t>
                      </a:r>
                    </a:p>
                  </a:txBody>
                  <a:tcPr marT="0" marL="0" marR="0" marB="0">
                    <a:lnL>
                      <a:noFill/>
                    </a:lnL>
                    <a:lnR>
                      <a:noFill/>
                    </a:lnR>
                    <a:lnT>
                      <a:noFill/>
                    </a:lnT>
                    <a:lnB>
                      <a:noFill/>
                    </a:lnB>
                  </a:tcPr>
                </a:tc>
                <a:tc>
                  <a:txBody>
                    <a:bodyPr/>
                    <a:lstStyle/>
                    <a:p>
                      <a:pPr algn="ctr"/>
                      <a:r>
                        <a:rPr lang="en-US" sz="1200">
                          <a:solidFill>
                            <a:srgbClr val="FF0000"/>
                          </a:solidFill>
                        </a:rPr>
                        <a:t>46.60</a:t>
                      </a:r>
                    </a:p>
                  </a:txBody>
                  <a:tcPr marT="0" marL="0" marR="0" marB="0">
                    <a:lnL>
                      <a:noFill/>
                    </a:lnL>
                    <a:lnR>
                      <a:noFill/>
                    </a:lnR>
                    <a:lnT>
                      <a:noFill/>
                    </a:lnT>
                    <a:lnB>
                      <a:noFill/>
                    </a:lnB>
                  </a:tcPr>
                </a:tc>
              </a:tr>
            </a:tbl>
          </a:graphicData>
        </a:graphic>
      </p:graphicFrame>
      <p:pic>
        <p:nvPicPr>
          <p:cNvPr id="4" name="ULN9OO6H.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Blue-collar</a:t>
                      </a:r>
                    </a:p>
                  </a:txBody>
                  <a:tcPr marT="0" marL="6350" marR="0" marB="0">
                    <a:lnL>
                      <a:noFill/>
                    </a:lnL>
                    <a:lnR>
                      <a:noFill/>
                    </a:lnR>
                    <a:lnT>
                      <a:noFill/>
                    </a:lnT>
                    <a:lnB>
                      <a:noFill/>
                    </a:lnB>
                  </a:tcPr>
                </a:tc>
                <a:tc>
                  <a:txBody>
                    <a:bodyPr/>
                    <a:lstStyle/>
                    <a:p>
                      <a:pPr algn="ctr"/>
                      <a:r>
                        <a:rPr lang="en-US" sz="1200" b="true">
                          <a:solidFill>
                            <a:srgbClr val="000000"/>
                          </a:solidFill>
                        </a:rPr>
                        <a:t>42.68</a:t>
                      </a:r>
                    </a:p>
                  </a:txBody>
                  <a:tcPr marT="0" marL="0" marR="0" marB="0">
                    <a:lnL>
                      <a:noFill/>
                    </a:lnL>
                    <a:lnR>
                      <a:noFill/>
                    </a:lnR>
                    <a:lnT>
                      <a:noFill/>
                    </a:lnT>
                    <a:lnB>
                      <a:noFill/>
                    </a:lnB>
                  </a:tcPr>
                </a:tc>
                <a:tc>
                  <a:txBody>
                    <a:bodyPr/>
                    <a:lstStyle/>
                    <a:p>
                      <a:pPr algn="ctr"/>
                      <a:r>
                        <a:rPr lang="en-US" sz="1200" b="true">
                          <a:solidFill>
                            <a:srgbClr val="0000FF"/>
                          </a:solidFill>
                        </a:rPr>
                        <a:t>39.88</a:t>
                      </a:r>
                    </a:p>
                  </a:txBody>
                  <a:tcPr marT="0" marL="0" marR="0" marB="0">
                    <a:lnL>
                      <a:noFill/>
                    </a:lnL>
                    <a:lnR>
                      <a:noFill/>
                    </a:lnR>
                    <a:lnT>
                      <a:noFill/>
                    </a:lnT>
                    <a:lnB>
                      <a:noFill/>
                    </a:lnB>
                  </a:tcPr>
                </a:tc>
                <a:tc>
                  <a:txBody>
                    <a:bodyPr/>
                    <a:lstStyle/>
                    <a:p>
                      <a:pPr algn="ctr"/>
                      <a:r>
                        <a:rPr lang="en-US" sz="1200" b="true">
                          <a:solidFill>
                            <a:srgbClr val="000000"/>
                          </a:solidFill>
                        </a:rPr>
                        <a:t>43.17</a:t>
                      </a:r>
                    </a:p>
                  </a:txBody>
                  <a:tcPr marT="0" marL="0" marR="0" marB="0">
                    <a:lnL>
                      <a:noFill/>
                    </a:lnL>
                    <a:lnR>
                      <a:noFill/>
                    </a:lnR>
                    <a:lnT>
                      <a:noFill/>
                    </a:lnT>
                    <a:lnB>
                      <a:noFill/>
                    </a:lnB>
                  </a:tcPr>
                </a:tc>
                <a:tc>
                  <a:txBody>
                    <a:bodyPr/>
                    <a:lstStyle/>
                    <a:p>
                      <a:pPr algn="ctr"/>
                      <a:r>
                        <a:rPr lang="en-US" sz="1200" b="true">
                          <a:solidFill>
                            <a:srgbClr val="0000FF"/>
                          </a:solidFill>
                        </a:rPr>
                        <a:t>42.30</a:t>
                      </a:r>
                    </a:p>
                  </a:txBody>
                  <a:tcPr marT="0" marL="0" marR="0" marB="0">
                    <a:lnL>
                      <a:noFill/>
                    </a:lnL>
                    <a:lnR>
                      <a:noFill/>
                    </a:lnR>
                    <a:lnT>
                      <a:noFill/>
                    </a:lnT>
                    <a:lnB>
                      <a:noFill/>
                    </a:lnB>
                  </a:tcPr>
                </a:tc>
              </a:tr>
              <a:tr h="254000">
                <a:tc>
                  <a:txBody>
                    <a:bodyPr/>
                    <a:lstStyle/>
                    <a:p>
                      <a:pPr algn="r"/>
                      <a:r>
                        <a:rPr lang="en-US" sz="1200">
                          <a:solidFill>
                            <a:srgbClr val="000000"/>
                          </a:solidFill>
                        </a:rPr>
                        <a:t>Other</a:t>
                      </a:r>
                    </a:p>
                  </a:txBody>
                  <a:tcPr marT="0" marL="6350" marR="0" marB="0">
                    <a:lnL>
                      <a:noFill/>
                    </a:lnL>
                    <a:lnR>
                      <a:noFill/>
                    </a:lnR>
                    <a:lnT>
                      <a:noFill/>
                    </a:lnT>
                    <a:lnB>
                      <a:noFill/>
                    </a:lnB>
                  </a:tcPr>
                </a:tc>
                <a:tc>
                  <a:txBody>
                    <a:bodyPr/>
                    <a:lstStyle/>
                    <a:p>
                      <a:pPr algn="ctr"/>
                      <a:r>
                        <a:rPr lang="en-US" sz="1200">
                          <a:solidFill>
                            <a:srgbClr val="000000"/>
                          </a:solidFill>
                        </a:rPr>
                        <a:t>42.85</a:t>
                      </a:r>
                    </a:p>
                  </a:txBody>
                  <a:tcPr marT="0" marL="0" marR="0" marB="0">
                    <a:lnL>
                      <a:noFill/>
                    </a:lnL>
                    <a:lnR>
                      <a:noFill/>
                    </a:lnR>
                    <a:lnT>
                      <a:noFill/>
                    </a:lnT>
                    <a:lnB>
                      <a:noFill/>
                    </a:lnB>
                  </a:tcPr>
                </a:tc>
                <a:tc>
                  <a:txBody>
                    <a:bodyPr/>
                    <a:lstStyle/>
                    <a:p>
                      <a:pPr algn="ctr"/>
                      <a:r>
                        <a:rPr lang="en-US" sz="1200">
                          <a:solidFill>
                            <a:srgbClr val="FF0000"/>
                          </a:solidFill>
                        </a:rPr>
                        <a:t>46.30</a:t>
                      </a:r>
                    </a:p>
                  </a:txBody>
                  <a:tcPr marT="0" marL="0" marR="0" marB="0">
                    <a:lnL>
                      <a:noFill/>
                    </a:lnL>
                    <a:lnR>
                      <a:noFill/>
                    </a:lnR>
                    <a:lnT>
                      <a:noFill/>
                    </a:lnT>
                    <a:lnB>
                      <a:noFill/>
                    </a:lnB>
                  </a:tcPr>
                </a:tc>
                <a:tc>
                  <a:txBody>
                    <a:bodyPr/>
                    <a:lstStyle/>
                    <a:p>
                      <a:pPr algn="ctr"/>
                      <a:r>
                        <a:rPr lang="en-US" sz="1200">
                          <a:solidFill>
                            <a:srgbClr val="000000"/>
                          </a:solidFill>
                        </a:rPr>
                        <a:t>43.22</a:t>
                      </a:r>
                    </a:p>
                  </a:txBody>
                  <a:tcPr marT="0" marL="0" marR="0" marB="0">
                    <a:lnL>
                      <a:noFill/>
                    </a:lnL>
                    <a:lnR>
                      <a:noFill/>
                    </a:lnR>
                    <a:lnT>
                      <a:noFill/>
                    </a:lnT>
                    <a:lnB>
                      <a:noFill/>
                    </a:lnB>
                  </a:tcPr>
                </a:tc>
                <a:tc>
                  <a:txBody>
                    <a:bodyPr/>
                    <a:lstStyle/>
                    <a:p>
                      <a:pPr algn="ctr"/>
                      <a:r>
                        <a:rPr lang="en-US" sz="1200">
                          <a:solidFill>
                            <a:srgbClr val="000000"/>
                          </a:solidFill>
                        </a:rPr>
                        <a:t>44.01</a:t>
                      </a:r>
                    </a:p>
                  </a:txBody>
                  <a:tcPr marT="0" marL="0" marR="0" marB="0">
                    <a:lnL>
                      <a:noFill/>
                    </a:lnL>
                    <a:lnR>
                      <a:noFill/>
                    </a:lnR>
                    <a:lnT>
                      <a:noFill/>
                    </a:lnT>
                    <a:lnB>
                      <a:noFill/>
                    </a:lnB>
                  </a:tcPr>
                </a:tc>
              </a:tr>
              <a:tr h="254000">
                <a:tc>
                  <a:txBody>
                    <a:bodyPr/>
                    <a:lstStyle/>
                    <a:p>
                      <a:pPr algn="r"/>
                      <a:r>
                        <a:rPr lang="en-US" sz="1200">
                          <a:solidFill>
                            <a:srgbClr val="000000"/>
                          </a:solidFill>
                        </a:rPr>
                        <a:t>white-collar</a:t>
                      </a:r>
                    </a:p>
                  </a:txBody>
                  <a:tcPr marT="0" marL="6350" marR="0" marB="0">
                    <a:lnL>
                      <a:noFill/>
                    </a:lnL>
                    <a:lnR>
                      <a:noFill/>
                    </a:lnR>
                    <a:lnT>
                      <a:noFill/>
                    </a:lnT>
                    <a:lnB>
                      <a:noFill/>
                    </a:lnB>
                  </a:tcPr>
                </a:tc>
                <a:tc>
                  <a:txBody>
                    <a:bodyPr/>
                    <a:lstStyle/>
                    <a:p>
                      <a:pPr algn="ctr"/>
                      <a:r>
                        <a:rPr lang="en-US" sz="1200">
                          <a:solidFill>
                            <a:srgbClr val="000000"/>
                          </a:solidFill>
                        </a:rPr>
                        <a:t>42.32</a:t>
                      </a:r>
                    </a:p>
                  </a:txBody>
                  <a:tcPr marT="0" marL="0" marR="0" marB="0">
                    <a:lnL>
                      <a:noFill/>
                    </a:lnL>
                    <a:lnR>
                      <a:noFill/>
                    </a:lnR>
                    <a:lnT>
                      <a:noFill/>
                    </a:lnT>
                    <a:lnB>
                      <a:noFill/>
                    </a:lnB>
                  </a:tcPr>
                </a:tc>
                <a:tc>
                  <a:txBody>
                    <a:bodyPr/>
                    <a:lstStyle/>
                    <a:p>
                      <a:pPr algn="ctr"/>
                      <a:r>
                        <a:rPr lang="en-US" sz="1200">
                          <a:solidFill>
                            <a:srgbClr val="FF0000"/>
                          </a:solidFill>
                        </a:rPr>
                        <a:t>45.85</a:t>
                      </a:r>
                    </a:p>
                  </a:txBody>
                  <a:tcPr marT="0" marL="0" marR="0" marB="0">
                    <a:lnL>
                      <a:noFill/>
                    </a:lnL>
                    <a:lnR>
                      <a:noFill/>
                    </a:lnR>
                    <a:lnT>
                      <a:noFill/>
                    </a:lnT>
                    <a:lnB>
                      <a:noFill/>
                    </a:lnB>
                  </a:tcPr>
                </a:tc>
                <a:tc>
                  <a:txBody>
                    <a:bodyPr/>
                    <a:lstStyle/>
                    <a:p>
                      <a:pPr algn="ctr"/>
                      <a:r>
                        <a:rPr lang="en-US" sz="1200">
                          <a:solidFill>
                            <a:srgbClr val="0000FF"/>
                          </a:solidFill>
                        </a:rPr>
                        <a:t>42.23</a:t>
                      </a:r>
                    </a:p>
                  </a:txBody>
                  <a:tcPr marT="0" marL="0" marR="0" marB="0">
                    <a:lnL>
                      <a:noFill/>
                    </a:lnL>
                    <a:lnR>
                      <a:noFill/>
                    </a:lnR>
                    <a:lnT>
                      <a:noFill/>
                    </a:lnT>
                    <a:lnB>
                      <a:noFill/>
                    </a:lnB>
                  </a:tcPr>
                </a:tc>
                <a:tc>
                  <a:txBody>
                    <a:bodyPr/>
                    <a:lstStyle/>
                    <a:p>
                      <a:pPr algn="ctr"/>
                      <a:r>
                        <a:rPr lang="en-US" sz="1200">
                          <a:solidFill>
                            <a:srgbClr val="FF0000"/>
                          </a:solidFill>
                        </a:rPr>
                        <a:t>45.11</a:t>
                      </a:r>
                    </a:p>
                  </a:txBody>
                  <a:tcPr marT="0" marL="0" marR="0" marB="0">
                    <a:lnL>
                      <a:noFill/>
                    </a:lnL>
                    <a:lnR>
                      <a:noFill/>
                    </a:lnR>
                    <a:lnT>
                      <a:noFill/>
                    </a:lnT>
                    <a:lnB>
                      <a:noFill/>
                    </a:lnB>
                  </a:tcPr>
                </a:tc>
              </a:tr>
            </a:tbl>
          </a:graphicData>
        </a:graphic>
      </p:graphicFrame>
      <p:pic>
        <p:nvPicPr>
          <p:cNvPr id="4" name="0BQXFR.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000000"/>
                          </a:solidFill>
                        </a:rPr>
                        <a:t>42.68</a:t>
                      </a:r>
                    </a:p>
                  </a:txBody>
                  <a:tcPr marT="0" marL="0" marR="0" marB="0">
                    <a:lnL>
                      <a:noFill/>
                    </a:lnL>
                    <a:lnR>
                      <a:noFill/>
                    </a:lnR>
                    <a:lnT>
                      <a:noFill/>
                    </a:lnT>
                    <a:lnB>
                      <a:noFill/>
                    </a:lnB>
                  </a:tcPr>
                </a:tc>
                <a:tc>
                  <a:txBody>
                    <a:bodyPr/>
                    <a:lstStyle/>
                    <a:p>
                      <a:pPr algn="ctr"/>
                      <a:r>
                        <a:rPr lang="en-US" sz="1200" b="true">
                          <a:solidFill>
                            <a:srgbClr val="0000FF"/>
                          </a:solidFill>
                        </a:rPr>
                        <a:t>39.88</a:t>
                      </a:r>
                    </a:p>
                  </a:txBody>
                  <a:tcPr marT="0" marL="0" marR="0" marB="0">
                    <a:lnL>
                      <a:noFill/>
                    </a:lnL>
                    <a:lnR>
                      <a:noFill/>
                    </a:lnR>
                    <a:lnT>
                      <a:noFill/>
                    </a:lnT>
                    <a:lnB>
                      <a:noFill/>
                    </a:lnB>
                  </a:tcPr>
                </a:tc>
                <a:tc>
                  <a:txBody>
                    <a:bodyPr/>
                    <a:lstStyle/>
                    <a:p>
                      <a:pPr algn="ctr"/>
                      <a:r>
                        <a:rPr lang="en-US" sz="1200" b="true">
                          <a:solidFill>
                            <a:srgbClr val="FF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42.30</a:t>
                      </a:r>
                    </a:p>
                  </a:txBody>
                  <a:tcPr marT="0" marL="0" marR="0" marB="0">
                    <a:lnL>
                      <a:noFill/>
                    </a:lnL>
                    <a:lnR>
                      <a:noFill/>
                    </a:lnR>
                    <a:lnT>
                      <a:noFill/>
                    </a:lnT>
                    <a:lnB>
                      <a:noFill/>
                    </a:lnB>
                  </a:tcPr>
                </a:tc>
              </a:tr>
            </a:tbl>
          </a:graphicData>
        </a:graphic>
      </p:graphicFrame>
      <p:pic>
        <p:nvPicPr>
          <p:cNvPr id="4" name="4CBAG.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40.31</a:t>
                      </a:r>
                    </a:p>
                  </a:txBody>
                  <a:tcPr marT="0" marL="0" marR="0" marB="0">
                    <a:lnL>
                      <a:noFill/>
                    </a:lnL>
                    <a:lnR>
                      <a:noFill/>
                    </a:lnR>
                    <a:lnT>
                      <a:noFill/>
                    </a:lnT>
                    <a:lnB>
                      <a:noFill/>
                    </a:lnB>
                  </a:tcPr>
                </a:tc>
                <a:tc>
                  <a:txBody>
                    <a:bodyPr/>
                    <a:lstStyle/>
                    <a:p>
                      <a:pPr algn="ctr"/>
                      <a:r>
                        <a:rPr lang="en-US" sz="1200">
                          <a:solidFill>
                            <a:srgbClr val="000000"/>
                          </a:solidFill>
                        </a:rPr>
                        <a:t>40.33</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c>
                  <a:txBody>
                    <a:bodyPr/>
                    <a:lstStyle/>
                    <a:p>
                      <a:pPr algn="ctr"/>
                      <a:r>
                        <a:rPr lang="en-US" sz="1200">
                          <a:solidFill>
                            <a:srgbClr val="000000"/>
                          </a:solidFill>
                        </a:rPr>
                        <a:t>42.46</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45.03</a:t>
                      </a:r>
                    </a:p>
                  </a:txBody>
                  <a:tcPr marT="0" marL="0" marR="0" marB="0">
                    <a:lnL>
                      <a:noFill/>
                    </a:lnL>
                    <a:lnR>
                      <a:noFill/>
                    </a:lnR>
                    <a:lnT>
                      <a:noFill/>
                    </a:lnT>
                    <a:lnB>
                      <a:noFill/>
                    </a:lnB>
                  </a:tcPr>
                </a:tc>
                <a:tc>
                  <a:txBody>
                    <a:bodyPr/>
                    <a:lstStyle/>
                    <a:p>
                      <a:pPr algn="ctr"/>
                      <a:r>
                        <a:rPr lang="en-US" sz="1200">
                          <a:solidFill>
                            <a:srgbClr val="000000"/>
                          </a:solidFill>
                        </a:rPr>
                        <a:t>44.39</a:t>
                      </a:r>
                    </a:p>
                  </a:txBody>
                  <a:tcPr marT="0" marL="0" marR="0" marB="0">
                    <a:lnL>
                      <a:noFill/>
                    </a:lnL>
                    <a:lnR>
                      <a:noFill/>
                    </a:lnR>
                    <a:lnT>
                      <a:noFill/>
                    </a:lnT>
                    <a:lnB>
                      <a:noFill/>
                    </a:lnB>
                  </a:tcPr>
                </a:tc>
              </a:tr>
            </a:tbl>
          </a:graphicData>
        </a:graphic>
      </p:graphicFrame>
      <p:pic>
        <p:nvPicPr>
          <p:cNvPr id="4" name="2BQ3GSKK.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Canada</a:t>
                      </a:r>
                    </a:p>
                  </a:txBody>
                  <a:tcPr marT="0" marL="0" marR="0" marB="0">
                    <a:lnL>
                      <a:noFill/>
                    </a:lnL>
                    <a:lnR>
                      <a:noFill/>
                    </a:lnR>
                    <a:lnT>
                      <a:noFill/>
                    </a:lnT>
                    <a:lnB>
                      <a:noFill/>
                    </a:lnB>
                  </a:tcPr>
                </a:tc>
                <a:tc>
                  <a:txBody>
                    <a:bodyPr/>
                    <a:lstStyle/>
                    <a:p>
                      <a:pPr algn="ctr"/>
                      <a:r>
                        <a:rPr lang="en-US" sz="1200" b="true">
                          <a:solidFill>
                            <a:srgbClr val="000000"/>
                          </a:solidFill>
                        </a:rPr>
                        <a:t>USA</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FF"/>
                          </a:solidFill>
                        </a:rPr>
                        <a:t>40.31</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50.00</a:t>
                      </a:r>
                    </a:p>
                  </a:txBody>
                  <a:tcPr marT="0" marL="0" marR="0" marB="0">
                    <a:lnL>
                      <a:noFill/>
                    </a:lnL>
                    <a:lnR>
                      <a:noFill/>
                    </a:lnR>
                    <a:lnT>
                      <a:noFill/>
                    </a:lnT>
                    <a:lnB>
                      <a:noFill/>
                    </a:lnB>
                  </a:tcPr>
                </a:tc>
                <a:tc>
                  <a:txBody>
                    <a:bodyPr/>
                    <a:lstStyle/>
                    <a:p>
                      <a:pPr algn="ctr"/>
                      <a:r>
                        <a:rPr lang="en-US" sz="1200" b="true">
                          <a:solidFill>
                            <a:srgbClr val="000000"/>
                          </a:solidFill>
                        </a:rPr>
                        <a:t>45.03</a:t>
                      </a:r>
                    </a:p>
                  </a:txBody>
                  <a:tcPr marT="0" marL="0" marR="0" marB="0">
                    <a:lnL>
                      <a:noFill/>
                    </a:lnL>
                    <a:lnR>
                      <a:noFill/>
                    </a:lnR>
                    <a:lnT>
                      <a:noFill/>
                    </a:lnT>
                    <a:lnB>
                      <a:noFill/>
                    </a:lnB>
                  </a:tcPr>
                </a:tc>
              </a:tr>
            </a:tbl>
          </a:graphicData>
        </a:graphic>
      </p:graphicFrame>
      <p:pic>
        <p:nvPicPr>
          <p:cNvPr id="4" name="1C4NVJQX.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