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Min of work hours per week when occupation is fixed to 'Blue-collar' and education is fixed to 'Post-Secondary'.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and education to be equal to 'Post-Secondary'. We report on Min of work hours per week grouped by occupation at level 0, and education at level 2 .
You can observe the results in this table. We highlight the largest values with red and the lowest values with blue color.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Min of work hours per week while fixing occupation at level 2 to be equal to ''ALL'', and education at level 3 to be equal to ''Post-Secondary''.
Compared to its sibling we observe the following:
In 1 out of 4 cases Blue-collar has higher value than Other.
In 1 out of 4 cases Blue-collar has lower value than Other.
In 2 out of 4 cases Blue-collar has equal value than Other.
In 4 out of 4 cases Blue-collar has higher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values with red and the lowest values with blue color. We calculate the Min of work hours per week while fixing occupation at level 1 to be equal to ''Blue-collar'', and education at level 4 to be equal to ''ALL''.
Compared to its sibling we observe that in 4 out of 6 cases Post-Secondary has a higher value than Without-Post-Secondary.
In 2 out of 6 cases Post-Secondary has a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Min of work hours per week and the number of tuples that correspond to it in parentheses. We highlight the 20 lowest values in blue and the 18 largest in red color.
Some interesting findings include: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Handlers-cleaners has 4 of the 13 highest values.
Column Machine-op-inspct has 4 of the 13 highest values.
Column Craft-repair has 5 of the 9 lowest values.
Row Assoc has 8 of the 13 highest values.
Row Post-grad has 2 of the 13 highest values.
Row University has 3 of the 13 highest values.
Row Assoc has 4 of the 9 lowest values.
Row Some-college has 2 of the 9 lowest values.
Row University has 3 of the 9 lowest values.
First, we tried to put the original result in context, by comparing its defining values with similar ones.
When we compared Blue-collar to its siblings, grouped by occupation and education, we observed the following:
In 1 out of 4 cases Blue-collar has higher value than Other.
In 1 out of 4 cases Blue-collar has lower value than Other.
In 2 out of 4 cases Blue-collar has equal value than Other.
In 4 out of 4 cases Blue-collar has higher value than white-collar.
When we compared Post-Secondary to its siblings, grouped by occupation and education, we observed the following:
In 4 out of 6 cases Post-Secondary has a higher value than Without-Post-Secondary.
In 2 out of 6 cases Post-Secondary has a lower value than Without-Post-Secondary.
Then we analyzed the results by drilling down one level in the hierarchy.
When we drilled down education, we observed the following facts:
Column Machine-op-inspct has 4 of the 18 highest values.
Column Priv-house-serv has 4 of the 18 highest values.
Column Craft-repair has 5 of the 20 lowest values.
Column Transport-moving has 5 of the 20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8N25H.wav"/>
  <Relationship Id="rId4" Type="http://schemas.openxmlformats.org/officeDocument/2006/relationships/audio" Target="../media/8N25H.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OHNHJKWPH.wav"/>
  <Relationship Id="rId4" Type="http://schemas.openxmlformats.org/officeDocument/2006/relationships/audio" Target="../media/OHNHJKWPH.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S466DXU0.wav"/>
  <Relationship Id="rId4" Type="http://schemas.openxmlformats.org/officeDocument/2006/relationships/audio" Target="../media/S466DXU0.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4Y4WC8.wav"/>
  <Relationship Id="rId4" Type="http://schemas.openxmlformats.org/officeDocument/2006/relationships/audio" Target="../media/4Y4WC8.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4I4I9OLKS.wav"/>
  <Relationship Id="rId4" Type="http://schemas.openxmlformats.org/officeDocument/2006/relationships/audio" Target="../media/4I4I9OLKS.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7.xml"/>
  <Relationship Id="rId3" Type="http://schemas.microsoft.com/office/2007/relationships/media" Target="../media/CQM4MNJ4.wav"/>
  <Relationship Id="rId4" Type="http://schemas.openxmlformats.org/officeDocument/2006/relationships/audio" Target="../media/CQM4MNJ4.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FX2TBE843.wav"/>
  <Relationship Id="rId4" Type="http://schemas.openxmlformats.org/officeDocument/2006/relationships/audio" Target="../media/FX2TBE843.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microsoft.com/office/2007/relationships/media" Target="../media/R55EYH0.wav"/>
  <Relationship Id="rId4" Type="http://schemas.openxmlformats.org/officeDocument/2006/relationships/audio" Target="../media/R55EYH0.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Min of work hours per week when occupation is fixed to 'Blue-collar' and education is fixed to 'Post-Secondary'.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8N25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c>
                  <a:txBody>
                    <a:bodyPr/>
                    <a:lstStyle/>
                    <a:p>
                      <a:pPr algn="ctr"/>
                      <a:r>
                        <a:rPr lang="en-US" sz="1200">
                          <a:solidFill>
                            <a:srgbClr val="000000"/>
                          </a:solidFill>
                        </a:rPr>
                        <a:t>12.00</a:t>
                      </a:r>
                    </a:p>
                  </a:txBody>
                  <a:tcPr marT="0" marL="0" marR="0" marB="0">
                    <a:lnL>
                      <a:noFill/>
                    </a:lnL>
                    <a:lnR>
                      <a:noFill/>
                    </a:lnR>
                    <a:lnT>
                      <a:noFill/>
                    </a:lnT>
                    <a:lnB>
                      <a:noFill/>
                    </a:lnB>
                  </a:tcPr>
                </a:tc>
                <a:tc>
                  <a:txBody>
                    <a:bodyPr/>
                    <a:lstStyle/>
                    <a:p>
                      <a:pPr algn="ctr"/>
                      <a:r>
                        <a:rPr lang="en-US" sz="1200">
                          <a:solidFill>
                            <a:srgbClr val="FF0000"/>
                          </a:solidFill>
                        </a:rPr>
                        <a:t>20.00</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a:t>
                      </a:r>
                    </a:p>
                  </a:txBody>
                  <a:tcPr marT="0" marL="0" marR="0" marB="0">
                    <a:lnL>
                      <a:noFill/>
                    </a:lnL>
                    <a:lnR>
                      <a:noFill/>
                    </a:lnR>
                    <a:lnT>
                      <a:noFill/>
                    </a:lnT>
                    <a:lnB>
                      <a:noFill/>
                    </a:lnB>
                  </a:tcPr>
                </a:tc>
                <a:tc>
                  <a:txBody>
                    <a:bodyPr/>
                    <a:lstStyle/>
                    <a:p>
                      <a:pPr algn="ctr"/>
                      <a:r>
                        <a:rPr lang="en-US" sz="1200">
                          <a:solidFill>
                            <a:srgbClr val="000000"/>
                          </a:solidFill>
                        </a:rPr>
                        <a:t>10.00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14.00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c>
                  <a:txBody>
                    <a:bodyPr/>
                    <a:lstStyle/>
                    <a:p>
                      <a:pPr algn="ctr"/>
                      <a:r>
                        <a:rPr lang="en-US" sz="1200">
                          <a:solidFill>
                            <a:srgbClr val="000000"/>
                          </a:solidFill>
                        </a:rPr>
                        <a:t>9.00</a:t>
                      </a:r>
                    </a:p>
                  </a:txBody>
                  <a:tcPr marT="0" marL="0" marR="0" marB="0">
                    <a:lnL>
                      <a:noFill/>
                    </a:lnL>
                    <a:lnR>
                      <a:noFill/>
                    </a:lnR>
                    <a:lnT>
                      <a:noFill/>
                    </a:lnT>
                    <a:lnB>
                      <a:noFill/>
                    </a:lnB>
                  </a:tcPr>
                </a:tc>
                <a:tc>
                  <a:txBody>
                    <a:bodyPr/>
                    <a:lstStyle/>
                    <a:p>
                      <a:pPr algn="ctr"/>
                      <a:r>
                        <a:rPr lang="en-US" sz="1200">
                          <a:solidFill>
                            <a:srgbClr val="000000"/>
                          </a:solidFill>
                        </a:rPr>
                        <a:t>6.00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a:solidFill>
                            <a:srgbClr val="0000FF"/>
                          </a:solidFill>
                        </a:rPr>
                        <a:t>4.00</a:t>
                      </a:r>
                    </a:p>
                  </a:txBody>
                  <a:tcPr marT="0" marL="0" marR="0" marB="0">
                    <a:lnL>
                      <a:noFill/>
                    </a:lnL>
                    <a:lnR>
                      <a:noFill/>
                    </a:lnR>
                    <a:lnT>
                      <a:noFill/>
                    </a:lnT>
                    <a:lnB>
                      <a:noFill/>
                    </a:lnB>
                  </a:tcPr>
                </a:tc>
                <a:tc>
                  <a:txBody>
                    <a:bodyPr/>
                    <a:lstStyle/>
                    <a:p>
                      <a:pPr algn="ctr"/>
                      <a:r>
                        <a:rPr lang="en-US" sz="1200">
                          <a:solidFill>
                            <a:srgbClr val="FF0000"/>
                          </a:solidFill>
                        </a:rPr>
                        <a:t>15.00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FF0000"/>
                          </a:solidFill>
                        </a:rPr>
                        <a:t>24.00</a:t>
                      </a:r>
                    </a:p>
                  </a:txBody>
                  <a:tcPr marT="0" marL="0" marR="0" marB="0">
                    <a:lnL>
                      <a:noFill/>
                    </a:lnL>
                    <a:lnR>
                      <a:noFill/>
                    </a:lnR>
                    <a:lnT>
                      <a:noFill/>
                    </a:lnT>
                    <a:lnB>
                      <a:noFill/>
                    </a:lnB>
                  </a:tcPr>
                </a:tc>
                <a:tc>
                  <a:txBody>
                    <a:bodyPr/>
                    <a:lstStyle/>
                    <a:p>
                      <a:pPr algn="ctr"/>
                      <a:r>
                        <a:rPr lang="en-US" sz="1200">
                          <a:solidFill>
                            <a:srgbClr val="000000"/>
                          </a:solidFill>
                        </a:rPr>
                        <a:t>7.00</a:t>
                      </a:r>
                    </a:p>
                  </a:txBody>
                  <a:tcPr marT="0" marL="0" marR="0" marB="0">
                    <a:lnL>
                      <a:noFill/>
                    </a:lnL>
                    <a:lnR>
                      <a:noFill/>
                    </a:lnR>
                    <a:lnT>
                      <a:noFill/>
                    </a:lnT>
                    <a:lnB>
                      <a:noFill/>
                    </a:lnB>
                  </a:tcPr>
                </a:tc>
                <a:tc>
                  <a:txBody>
                    <a:bodyPr/>
                    <a:lstStyle/>
                    <a:p>
                      <a:pPr algn="ctr"/>
                      <a:r>
                        <a:rPr lang="en-US" sz="1200">
                          <a:solidFill>
                            <a:srgbClr val="0000FF"/>
                          </a:solidFill>
                        </a:rPr>
                        <a:t>5.00</a:t>
                      </a:r>
                    </a:p>
                  </a:txBody>
                  <a:tcPr marT="0" marL="0" marR="0" marB="0">
                    <a:lnL>
                      <a:noFill/>
                    </a:lnL>
                    <a:lnR>
                      <a:noFill/>
                    </a:lnR>
                    <a:lnT>
                      <a:noFill/>
                    </a:lnT>
                    <a:lnB>
                      <a:noFill/>
                    </a:lnB>
                  </a:tcPr>
                </a:tc>
              </a:tr>
            </a:tbl>
          </a:graphicData>
        </a:graphic>
      </p:graphicFrame>
      <p:pic>
        <p:nvPicPr>
          <p:cNvPr id="4" name="OHNHJKWP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S466DXU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Assoc</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r h="254000">
                <a:tc>
                  <a:txBody>
                    <a:bodyPr/>
                    <a:lstStyle/>
                    <a:p>
                      <a:pPr algn="r"/>
                      <a:r>
                        <a:rPr lang="en-US" sz="1200">
                          <a:solidFill>
                            <a:srgbClr val="000000"/>
                          </a:solidFill>
                        </a:rPr>
                        <a:t>Post-grad</a:t>
                      </a:r>
                    </a:p>
                  </a:txBody>
                  <a:tcPr marT="0" marL="6350" marR="0" marB="0">
                    <a:lnL>
                      <a:noFill/>
                    </a:lnL>
                    <a:lnR>
                      <a:noFill/>
                    </a:lnR>
                    <a:lnT>
                      <a:noFill/>
                    </a:lnT>
                    <a:lnB>
                      <a:noFill/>
                    </a:lnB>
                  </a:tcPr>
                </a:tc>
                <a:tc>
                  <a:txBody>
                    <a:bodyPr/>
                    <a:lstStyle/>
                    <a:p>
                      <a:pPr algn="ctr"/>
                      <a:r>
                        <a:rPr lang="en-US" sz="1200" b="true">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14.00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a:solidFill>
                            <a:srgbClr val="000000"/>
                          </a:solidFill>
                        </a:rPr>
                        <a:t>3.00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r>
              <a:tr h="254000">
                <a:tc>
                  <a:txBody>
                    <a:bodyPr/>
                    <a:lstStyle/>
                    <a:p>
                      <a:pPr algn="r"/>
                      <a:r>
                        <a:rPr lang="en-US" sz="1200">
                          <a:solidFill>
                            <a:srgbClr val="000000"/>
                          </a:solidFill>
                        </a:rPr>
                        <a:t>University</a:t>
                      </a:r>
                    </a:p>
                  </a:txBody>
                  <a:tcPr marT="0" marL="6350" marR="0" marB="0">
                    <a:lnL>
                      <a:noFill/>
                    </a:lnL>
                    <a:lnR>
                      <a:noFill/>
                    </a:lnR>
                    <a:lnT>
                      <a:noFill/>
                    </a:lnT>
                    <a:lnB>
                      <a:noFill/>
                    </a:lnB>
                  </a:tcPr>
                </a:tc>
                <a:tc>
                  <a:txBody>
                    <a:bodyPr/>
                    <a:lstStyle/>
                    <a:p>
                      <a:pPr algn="ctr"/>
                      <a:r>
                        <a:rPr lang="en-US" sz="1200" b="true">
                          <a:solidFill>
                            <a:srgbClr val="FF0000"/>
                          </a:solidFill>
                        </a:rPr>
                        <a:t>4.00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r>
            </a:tbl>
          </a:graphicData>
        </a:graphic>
      </p:graphicFrame>
      <p:pic>
        <p:nvPicPr>
          <p:cNvPr id="4" name="4Y4WC8.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127000" y="1270000"/>
          <a:ext cx="1270000" cy="1270000"/>
        </p:xfrm>
        <a:graphic>
          <a:graphicData uri="http://schemas.openxmlformats.org/drawingml/2006/table">
            <a:tbl>
              <a:tblPr/>
              <a:tblGrid>
                <a:gridCol w="1270000"/>
                <a:gridCol w="1270000"/>
                <a:gridCol w="1270000"/>
                <a:gridCol w="1270000"/>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b="true">
                          <a:solidFill>
                            <a:srgbClr val="000000"/>
                          </a:solidFill>
                        </a:rPr>
                        <a:t>Post-Secondary</a:t>
                      </a:r>
                    </a:p>
                  </a:txBody>
                  <a:tcPr marT="0" marL="635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FF0000"/>
                          </a:solidFill>
                        </a:rPr>
                        <a:t>7.00</a:t>
                      </a:r>
                    </a:p>
                  </a:txBody>
                  <a:tcPr marT="0" marL="0" marR="0" marB="0">
                    <a:lnL>
                      <a:noFill/>
                    </a:lnL>
                    <a:lnR>
                      <a:noFill/>
                    </a:lnR>
                    <a:lnT>
                      <a:noFill/>
                    </a:lnT>
                    <a:lnB>
                      <a:noFill/>
                    </a:lnB>
                  </a:tcPr>
                </a:tc>
                <a:tc>
                  <a:txBody>
                    <a:bodyPr/>
                    <a:lstStyle/>
                    <a:p>
                      <a:pPr algn="ctr"/>
                      <a:r>
                        <a:rPr lang="en-US" sz="1200" b="true">
                          <a:solidFill>
                            <a:srgbClr val="000000"/>
                          </a:solidFill>
                        </a:rPr>
                        <a:t>6.00</a:t>
                      </a:r>
                    </a:p>
                  </a:txBody>
                  <a:tcPr marT="0" marL="0" marR="0" marB="0">
                    <a:lnL>
                      <a:noFill/>
                    </a:lnL>
                    <a:lnR>
                      <a:noFill/>
                    </a:lnR>
                    <a:lnT>
                      <a:noFill/>
                    </a:lnT>
                    <a:lnB>
                      <a:noFill/>
                    </a:lnB>
                  </a:tcPr>
                </a:tc>
                <a:tc>
                  <a:txBody>
                    <a:bodyPr/>
                    <a:lstStyle/>
                    <a:p>
                      <a:pPr algn="ctr"/>
                      <a:r>
                        <a:rPr lang="en-US" sz="1200" b="true">
                          <a:solidFill>
                            <a:srgbClr val="000000"/>
                          </a:solidFill>
                        </a:rPr>
                        <a:t>3.00</a:t>
                      </a:r>
                    </a:p>
                  </a:txBody>
                  <a:tcPr marT="0" marL="0" marR="0" marB="0">
                    <a:lnL>
                      <a:noFill/>
                    </a:lnL>
                    <a:lnR>
                      <a:noFill/>
                    </a:lnR>
                    <a:lnT>
                      <a:noFill/>
                    </a:lnT>
                    <a:lnB>
                      <a:noFill/>
                    </a:lnB>
                  </a:tcPr>
                </a:tc>
                <a:tc>
                  <a:txBody>
                    <a:bodyPr/>
                    <a:lstStyle/>
                    <a:p>
                      <a:pPr algn="ctr"/>
                      <a:r>
                        <a:rPr lang="en-US" sz="1200" b="true">
                          <a:solidFill>
                            <a:srgbClr val="000000"/>
                          </a:solidFill>
                        </a:rPr>
                        <a:t>5.00</a:t>
                      </a:r>
                    </a:p>
                  </a:txBody>
                  <a:tcPr marT="0" marL="0" marR="0" marB="0">
                    <a:lnL>
                      <a:noFill/>
                    </a:lnL>
                    <a:lnR>
                      <a:noFill/>
                    </a:lnR>
                    <a:lnT>
                      <a:noFill/>
                    </a:lnT>
                    <a:lnB>
                      <a:noFill/>
                    </a:lnB>
                  </a:tcPr>
                </a:tc>
              </a:tr>
              <a:tr h="254000">
                <a:tc>
                  <a:txBody>
                    <a:bodyPr/>
                    <a:lstStyle/>
                    <a:p>
                      <a:pPr algn="r"/>
                      <a:r>
                        <a:rPr lang="en-US" sz="1200">
                          <a:solidFill>
                            <a:srgbClr val="000000"/>
                          </a:solidFill>
                        </a:rPr>
                        <a:t>Without-Post-Secondary</a:t>
                      </a:r>
                    </a:p>
                  </a:txBody>
                  <a:tcPr marT="0" marL="635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FF"/>
                          </a:solidFill>
                        </a:rPr>
                        <a:t>2.00</a:t>
                      </a:r>
                    </a:p>
                  </a:txBody>
                  <a:tcPr marT="0" marL="0" marR="0" marB="0">
                    <a:lnL>
                      <a:noFill/>
                    </a:lnL>
                    <a:lnR>
                      <a:noFill/>
                    </a:lnR>
                    <a:lnT>
                      <a:noFill/>
                    </a:lnT>
                    <a:lnB>
                      <a:noFill/>
                    </a:lnB>
                  </a:tcPr>
                </a:tc>
                <a:tc>
                  <a:txBody>
                    <a:bodyPr/>
                    <a:lstStyle/>
                    <a:p>
                      <a:pPr algn="ctr"/>
                      <a:r>
                        <a:rPr lang="en-US" sz="1200">
                          <a:solidFill>
                            <a:srgbClr val="0000FF"/>
                          </a:solidFill>
                        </a:rPr>
                        <a:t>1.00</a:t>
                      </a:r>
                    </a:p>
                  </a:txBody>
                  <a:tcPr marT="0" marL="0" marR="0" marB="0">
                    <a:lnL>
                      <a:noFill/>
                    </a:lnL>
                    <a:lnR>
                      <a:noFill/>
                    </a:lnR>
                    <a:lnT>
                      <a:noFill/>
                    </a:lnT>
                    <a:lnB>
                      <a:noFill/>
                    </a:lnB>
                  </a:tcPr>
                </a:tc>
                <a:tc>
                  <a:txBody>
                    <a:bodyPr/>
                    <a:lstStyle/>
                    <a:p>
                      <a:pPr algn="ctr"/>
                      <a:r>
                        <a:rPr lang="en-US" sz="1200">
                          <a:solidFill>
                            <a:srgbClr val="000000"/>
                          </a:solidFill>
                        </a:rPr>
                        <a:t>4.00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c>
                  <a:txBody>
                    <a:bodyPr/>
                    <a:lstStyle/>
                    <a:p>
                      <a:pPr algn="ctr"/>
                      <a:r>
                        <a:rPr lang="en-US" sz="1200">
                          <a:solidFill>
                            <a:srgbClr val="FF0000"/>
                          </a:solidFill>
                        </a:rPr>
                        <a:t>10.00</a:t>
                      </a:r>
                    </a:p>
                  </a:txBody>
                  <a:tcPr marT="0" marL="0" marR="0" marB="0">
                    <a:lnL>
                      <a:noFill/>
                    </a:lnL>
                    <a:lnR>
                      <a:noFill/>
                    </a:lnR>
                    <a:lnT>
                      <a:noFill/>
                    </a:lnT>
                    <a:lnB>
                      <a:noFill/>
                    </a:lnB>
                  </a:tcPr>
                </a:tc>
              </a:tr>
            </a:tbl>
          </a:graphicData>
        </a:graphic>
      </p:graphicFrame>
      <p:pic>
        <p:nvPicPr>
          <p:cNvPr id="4" name="4I4I9OLKS.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CQM4MNJ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508000" y="1270000"/>
          <a:ext cx="1270000" cy="1270000"/>
        </p:xfrm>
        <a:graphic>
          <a:graphicData uri="http://schemas.openxmlformats.org/drawingml/2006/table">
            <a:tbl>
              <a:tblPr/>
              <a:tblGrid>
                <a:gridCol w="1270000"/>
                <a:gridCol w="1270000"/>
                <a:gridCol w="1270000"/>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Craft-repair</a:t>
                      </a:r>
                    </a:p>
                  </a:txBody>
                  <a:tcPr marT="0" marL="0" marR="0" marB="0">
                    <a:lnL>
                      <a:noFill/>
                    </a:lnL>
                    <a:lnR>
                      <a:noFill/>
                    </a:lnR>
                    <a:lnT>
                      <a:noFill/>
                    </a:lnT>
                    <a:lnB>
                      <a:noFill/>
                    </a:lnB>
                  </a:tcPr>
                </a:tc>
                <a:tc>
                  <a:txBody>
                    <a:bodyPr/>
                    <a:lstStyle/>
                    <a:p>
                      <a:pPr algn="ctr"/>
                      <a:r>
                        <a:rPr lang="en-US" sz="1200">
                          <a:solidFill>
                            <a:srgbClr val="000000"/>
                          </a:solidFill>
                        </a:rPr>
                        <a:t>Handlers-cleaners</a:t>
                      </a:r>
                    </a:p>
                  </a:txBody>
                  <a:tcPr marT="0" marL="0" marR="0" marB="0">
                    <a:lnL>
                      <a:noFill/>
                    </a:lnL>
                    <a:lnR>
                      <a:noFill/>
                    </a:lnR>
                    <a:lnT>
                      <a:noFill/>
                    </a:lnT>
                    <a:lnB>
                      <a:noFill/>
                    </a:lnB>
                  </a:tcPr>
                </a:tc>
                <a:tc>
                  <a:txBody>
                    <a:bodyPr/>
                    <a:lstStyle/>
                    <a:p>
                      <a:pPr algn="ctr"/>
                      <a:r>
                        <a:rPr lang="en-US" sz="1200">
                          <a:solidFill>
                            <a:srgbClr val="000000"/>
                          </a:solidFill>
                        </a:rPr>
                        <a:t>Machine-op-inspct</a:t>
                      </a:r>
                    </a:p>
                  </a:txBody>
                  <a:tcPr marT="0" marL="0" marR="0" marB="0">
                    <a:lnL>
                      <a:noFill/>
                    </a:lnL>
                    <a:lnR>
                      <a:noFill/>
                    </a:lnR>
                    <a:lnT>
                      <a:noFill/>
                    </a:lnT>
                    <a:lnB>
                      <a:noFill/>
                    </a:lnB>
                  </a:tcPr>
                </a:tc>
                <a:tc>
                  <a:txBody>
                    <a:bodyPr/>
                    <a:lstStyle/>
                    <a:p>
                      <a:pPr algn="ctr"/>
                      <a:r>
                        <a:rPr lang="en-US" sz="1200">
                          <a:solidFill>
                            <a:srgbClr val="000000"/>
                          </a:solidFill>
                        </a:rPr>
                        <a:t>Priv-house-serv</a:t>
                      </a:r>
                    </a:p>
                  </a:txBody>
                  <a:tcPr marT="0" marL="0" marR="0" marB="0">
                    <a:lnL>
                      <a:noFill/>
                    </a:lnL>
                    <a:lnR>
                      <a:noFill/>
                    </a:lnR>
                    <a:lnT>
                      <a:noFill/>
                    </a:lnT>
                    <a:lnB>
                      <a:noFill/>
                    </a:lnB>
                  </a:tcPr>
                </a:tc>
                <a:tc>
                  <a:txBody>
                    <a:bodyPr/>
                    <a:lstStyle/>
                    <a:p>
                      <a:pPr algn="ctr"/>
                      <a:r>
                        <a:rPr lang="en-US" sz="1200">
                          <a:solidFill>
                            <a:srgbClr val="000000"/>
                          </a:solidFill>
                        </a:rPr>
                        <a:t>Tech-support</a:t>
                      </a:r>
                    </a:p>
                  </a:txBody>
                  <a:tcPr marT="0" marL="0" marR="0" marB="0">
                    <a:lnL>
                      <a:noFill/>
                    </a:lnL>
                    <a:lnR>
                      <a:noFill/>
                    </a:lnR>
                    <a:lnT>
                      <a:noFill/>
                    </a:lnT>
                    <a:lnB>
                      <a:noFill/>
                    </a:lnB>
                  </a:tcPr>
                </a:tc>
                <a:tc>
                  <a:txBody>
                    <a:bodyPr/>
                    <a:lstStyle/>
                    <a:p>
                      <a:pPr algn="ctr"/>
                      <a:r>
                        <a:rPr lang="en-US" sz="1200">
                          <a:solidFill>
                            <a:srgbClr val="000000"/>
                          </a:solidFill>
                        </a:rPr>
                        <a:t>Transport-moving</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5.00 (114)</a:t>
                      </a:r>
                    </a:p>
                  </a:txBody>
                  <a:tcPr marT="0" marL="0" marR="0" marB="0">
                    <a:lnL>
                      <a:noFill/>
                    </a:lnL>
                    <a:lnR>
                      <a:noFill/>
                    </a:lnR>
                    <a:lnT>
                      <a:noFill/>
                    </a:lnT>
                    <a:lnB>
                      <a:noFill/>
                    </a:lnB>
                  </a:tcPr>
                </a:tc>
                <a:tc>
                  <a:txBody>
                    <a:bodyPr/>
                    <a:lstStyle/>
                    <a:p>
                      <a:pPr algn="ctr"/>
                      <a:r>
                        <a:rPr lang="en-US" sz="1200">
                          <a:solidFill>
                            <a:srgbClr val="000000"/>
                          </a:solidFill>
                        </a:rPr>
                        <a:t>15.00 (22)</a:t>
                      </a:r>
                    </a:p>
                  </a:txBody>
                  <a:tcPr marT="0" marL="0" marR="0" marB="0">
                    <a:lnL>
                      <a:noFill/>
                    </a:lnL>
                    <a:lnR>
                      <a:noFill/>
                    </a:lnR>
                    <a:lnT>
                      <a:noFill/>
                    </a:lnT>
                    <a:lnB>
                      <a:noFill/>
                    </a:lnB>
                  </a:tcPr>
                </a:tc>
                <a:tc>
                  <a:txBody>
                    <a:bodyPr/>
                    <a:lstStyle/>
                    <a:p>
                      <a:pPr algn="ctr"/>
                      <a:r>
                        <a:rPr lang="en-US" sz="1200">
                          <a:solidFill>
                            <a:srgbClr val="000000"/>
                          </a:solidFill>
                        </a:rPr>
                        <a:t>15.00 (33)</a:t>
                      </a:r>
                    </a:p>
                  </a:txBody>
                  <a:tcPr marT="0" marL="0" marR="0" marB="0">
                    <a:lnL>
                      <a:noFill/>
                    </a:lnL>
                    <a:lnR>
                      <a:noFill/>
                    </a:lnR>
                    <a:lnT>
                      <a:noFill/>
                    </a:lnT>
                    <a:lnB>
                      <a:noFill/>
                    </a:lnB>
                  </a:tcPr>
                </a:tc>
                <a:tc>
                  <a:txBody>
                    <a:bodyPr/>
                    <a:lstStyle/>
                    <a:p>
                      <a:pPr algn="ctr"/>
                      <a:r>
                        <a:rPr lang="en-US" sz="1200">
                          <a:solidFill>
                            <a:srgbClr val="FF0000"/>
                          </a:solidFill>
                        </a:rPr>
                        <a:t>35.00 (2)</a:t>
                      </a:r>
                    </a:p>
                  </a:txBody>
                  <a:tcPr marT="0" marL="0" marR="0" marB="0">
                    <a:lnL>
                      <a:noFill/>
                    </a:lnL>
                    <a:lnR>
                      <a:noFill/>
                    </a:lnR>
                    <a:lnT>
                      <a:noFill/>
                    </a:lnT>
                    <a:lnB>
                      <a:noFill/>
                    </a:lnB>
                  </a:tcPr>
                </a:tc>
                <a:tc>
                  <a:txBody>
                    <a:bodyPr/>
                    <a:lstStyle/>
                    <a:p>
                      <a:pPr algn="ctr"/>
                      <a:r>
                        <a:rPr lang="en-US" sz="1200">
                          <a:solidFill>
                            <a:srgbClr val="000000"/>
                          </a:solidFill>
                        </a:rPr>
                        <a:t>10.00 (72)</a:t>
                      </a:r>
                    </a:p>
                  </a:txBody>
                  <a:tcPr marT="0" marL="0" marR="0" marB="0">
                    <a:lnL>
                      <a:noFill/>
                    </a:lnL>
                    <a:lnR>
                      <a:noFill/>
                    </a:lnR>
                    <a:lnT>
                      <a:noFill/>
                    </a:lnT>
                    <a:lnB>
                      <a:noFill/>
                    </a:lnB>
                  </a:tcPr>
                </a:tc>
                <a:tc>
                  <a:txBody>
                    <a:bodyPr/>
                    <a:lstStyle/>
                    <a:p>
                      <a:pPr algn="ctr"/>
                      <a:r>
                        <a:rPr lang="en-US" sz="1200">
                          <a:solidFill>
                            <a:srgbClr val="FF0000"/>
                          </a:solidFill>
                        </a:rPr>
                        <a:t>20.00 (27)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10.00 (248)</a:t>
                      </a:r>
                    </a:p>
                  </a:txBody>
                  <a:tcPr marT="0" marL="0" marR="0" marB="0">
                    <a:lnL>
                      <a:noFill/>
                    </a:lnL>
                    <a:lnR>
                      <a:noFill/>
                    </a:lnR>
                    <a:lnT>
                      <a:noFill/>
                    </a:lnT>
                    <a:lnB>
                      <a:noFill/>
                    </a:lnB>
                  </a:tcPr>
                </a:tc>
                <a:tc>
                  <a:txBody>
                    <a:bodyPr/>
                    <a:lstStyle/>
                    <a:p>
                      <a:pPr algn="ctr"/>
                      <a:r>
                        <a:rPr lang="en-US" sz="1200">
                          <a:solidFill>
                            <a:srgbClr val="FF0000"/>
                          </a:solidFill>
                        </a:rPr>
                        <a:t>25.00 (28)</a:t>
                      </a:r>
                    </a:p>
                  </a:txBody>
                  <a:tcPr marT="0" marL="0" marR="0" marB="0">
                    <a:lnL>
                      <a:noFill/>
                    </a:lnL>
                    <a:lnR>
                      <a:noFill/>
                    </a:lnR>
                    <a:lnT>
                      <a:noFill/>
                    </a:lnT>
                    <a:lnB>
                      <a:noFill/>
                    </a:lnB>
                  </a:tcPr>
                </a:tc>
                <a:tc>
                  <a:txBody>
                    <a:bodyPr/>
                    <a:lstStyle/>
                    <a:p>
                      <a:pPr algn="ctr"/>
                      <a:r>
                        <a:rPr lang="en-US" sz="1200">
                          <a:solidFill>
                            <a:srgbClr val="FF0000"/>
                          </a:solidFill>
                        </a:rPr>
                        <a:t>20.00 (62)</a:t>
                      </a:r>
                    </a:p>
                  </a:txBody>
                  <a:tcPr marT="0" marL="0" marR="0" marB="0">
                    <a:lnL>
                      <a:noFill/>
                    </a:lnL>
                    <a:lnR>
                      <a:noFill/>
                    </a:lnR>
                    <a:lnT>
                      <a:noFill/>
                    </a:lnT>
                    <a:lnB>
                      <a:noFill/>
                    </a:lnB>
                  </a:tcPr>
                </a:tc>
                <a:tc>
                  <a:txBody>
                    <a:bodyPr/>
                    <a:lstStyle/>
                    <a:p>
                      <a:pPr algn="ctr"/>
                      <a:r>
                        <a:rPr lang="en-US" sz="1200">
                          <a:solidFill>
                            <a:srgbClr val="FF0000"/>
                          </a:solidFill>
                        </a:rPr>
                        <a:t>20.00 (4)</a:t>
                      </a:r>
                    </a:p>
                  </a:txBody>
                  <a:tcPr marT="0" marL="0" marR="0" marB="0">
                    <a:lnL>
                      <a:noFill/>
                    </a:lnL>
                    <a:lnR>
                      <a:noFill/>
                    </a:lnR>
                    <a:lnT>
                      <a:noFill/>
                    </a:lnT>
                    <a:lnB>
                      <a:noFill/>
                    </a:lnB>
                  </a:tcPr>
                </a:tc>
                <a:tc>
                  <a:txBody>
                    <a:bodyPr/>
                    <a:lstStyle/>
                    <a:p>
                      <a:pPr algn="ctr"/>
                      <a:r>
                        <a:rPr lang="en-US" sz="1200">
                          <a:solidFill>
                            <a:srgbClr val="0000FF"/>
                          </a:solidFill>
                        </a:rPr>
                        <a:t>3.00 (126)</a:t>
                      </a:r>
                    </a:p>
                  </a:txBody>
                  <a:tcPr marT="0" marL="0" marR="0" marB="0">
                    <a:lnL>
                      <a:noFill/>
                    </a:lnL>
                    <a:lnR>
                      <a:noFill/>
                    </a:lnR>
                    <a:lnT>
                      <a:noFill/>
                    </a:lnT>
                    <a:lnB>
                      <a:noFill/>
                    </a:lnB>
                  </a:tcPr>
                </a:tc>
                <a:tc>
                  <a:txBody>
                    <a:bodyPr/>
                    <a:lstStyle/>
                    <a:p>
                      <a:pPr algn="ctr"/>
                      <a:r>
                        <a:rPr lang="en-US" sz="1200">
                          <a:solidFill>
                            <a:srgbClr val="000000"/>
                          </a:solidFill>
                        </a:rPr>
                        <a:t>15.00 (40)</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FF0000"/>
                          </a:solidFill>
                        </a:rPr>
                        <a:t>50.00 (2)</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40.00 (1)</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20.00 (2)</a:t>
                      </a:r>
                    </a:p>
                  </a:txBody>
                  <a:tcPr marT="0" marL="0" marR="0" marB="0">
                    <a:lnL>
                      <a:noFill/>
                    </a:lnL>
                    <a:lnR>
                      <a:noFill/>
                    </a:lnR>
                    <a:lnT>
                      <a:noFill/>
                    </a:lnT>
                    <a:lnB>
                      <a:noFill/>
                    </a:lnB>
                  </a:tcPr>
                </a:tc>
                <a:tc>
                  <a:txBody>
                    <a:bodyPr/>
                    <a:lstStyle/>
                    <a:p>
                      <a:pPr algn="ctr"/>
                      <a:r>
                        <a:rPr lang="en-US" sz="1200">
                          <a:solidFill>
                            <a:srgbClr val="FF0000"/>
                          </a:solidFill>
                        </a:rPr>
                        <a:t>45.00 (1)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10.00 (21)</a:t>
                      </a:r>
                    </a:p>
                  </a:txBody>
                  <a:tcPr marT="0" marL="0" marR="0" marB="0">
                    <a:lnL>
                      <a:noFill/>
                    </a:lnL>
                    <a:lnR>
                      <a:noFill/>
                    </a:lnR>
                    <a:lnT>
                      <a:noFill/>
                    </a:lnT>
                    <a:lnB>
                      <a:noFill/>
                    </a:lnB>
                  </a:tcPr>
                </a:tc>
                <a:tc>
                  <a:txBody>
                    <a:bodyPr/>
                    <a:lstStyle/>
                    <a:p>
                      <a:pPr algn="ctr"/>
                      <a:r>
                        <a:rPr lang="en-US" sz="1200">
                          <a:solidFill>
                            <a:srgbClr val="000000"/>
                          </a:solidFill>
                        </a:rPr>
                        <a:t>12.00 (5)</a:t>
                      </a:r>
                    </a:p>
                  </a:txBody>
                  <a:tcPr marT="0" marL="0" marR="0" marB="0">
                    <a:lnL>
                      <a:noFill/>
                    </a:lnL>
                    <a:lnR>
                      <a:noFill/>
                    </a:lnR>
                    <a:lnT>
                      <a:noFill/>
                    </a:lnT>
                    <a:lnB>
                      <a:noFill/>
                    </a:lnB>
                  </a:tcPr>
                </a:tc>
                <a:tc>
                  <a:txBody>
                    <a:bodyPr/>
                    <a:lstStyle/>
                    <a:p>
                      <a:pPr algn="ctr"/>
                      <a:r>
                        <a:rPr lang="en-US" sz="1200">
                          <a:solidFill>
                            <a:srgbClr val="FF0000"/>
                          </a:solidFill>
                        </a:rPr>
                        <a:t>20.00 (8)</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11.00 (34)</a:t>
                      </a:r>
                    </a:p>
                  </a:txBody>
                  <a:tcPr marT="0" marL="0" marR="0" marB="0">
                    <a:lnL>
                      <a:noFill/>
                    </a:lnL>
                    <a:lnR>
                      <a:noFill/>
                    </a:lnR>
                    <a:lnT>
                      <a:noFill/>
                    </a:lnT>
                    <a:lnB>
                      <a:noFill/>
                    </a:lnB>
                  </a:tcPr>
                </a:tc>
                <a:tc>
                  <a:txBody>
                    <a:bodyPr/>
                    <a:lstStyle/>
                    <a:p>
                      <a:pPr algn="ctr"/>
                      <a:r>
                        <a:rPr lang="en-US" sz="1200">
                          <a:solidFill>
                            <a:srgbClr val="000000"/>
                          </a:solidFill>
                        </a:rPr>
                        <a:t>10.00 (9)</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3.00 (852)</a:t>
                      </a:r>
                    </a:p>
                  </a:txBody>
                  <a:tcPr marT="0" marL="0" marR="0" marB="0">
                    <a:lnL>
                      <a:noFill/>
                    </a:lnL>
                    <a:lnR>
                      <a:noFill/>
                    </a:lnR>
                    <a:lnT>
                      <a:noFill/>
                    </a:lnT>
                    <a:lnB>
                      <a:noFill/>
                    </a:lnB>
                  </a:tcPr>
                </a:tc>
                <a:tc>
                  <a:txBody>
                    <a:bodyPr/>
                    <a:lstStyle/>
                    <a:p>
                      <a:pPr algn="ctr"/>
                      <a:r>
                        <a:rPr lang="en-US" sz="1200">
                          <a:solidFill>
                            <a:srgbClr val="0000FF"/>
                          </a:solidFill>
                        </a:rPr>
                        <a:t>6.00 (262)</a:t>
                      </a:r>
                    </a:p>
                  </a:txBody>
                  <a:tcPr marT="0" marL="0" marR="0" marB="0">
                    <a:lnL>
                      <a:noFill/>
                    </a:lnL>
                    <a:lnR>
                      <a:noFill/>
                    </a:lnR>
                    <a:lnT>
                      <a:noFill/>
                    </a:lnT>
                    <a:lnB>
                      <a:noFill/>
                    </a:lnB>
                  </a:tcPr>
                </a:tc>
                <a:tc>
                  <a:txBody>
                    <a:bodyPr/>
                    <a:lstStyle/>
                    <a:p>
                      <a:pPr algn="ctr"/>
                      <a:r>
                        <a:rPr lang="en-US" sz="1200">
                          <a:solidFill>
                            <a:srgbClr val="000000"/>
                          </a:solidFill>
                        </a:rPr>
                        <a:t>14.00 (307)</a:t>
                      </a:r>
                    </a:p>
                  </a:txBody>
                  <a:tcPr marT="0" marL="0" marR="0" marB="0">
                    <a:lnL>
                      <a:noFill/>
                    </a:lnL>
                    <a:lnR>
                      <a:noFill/>
                    </a:lnR>
                    <a:lnT>
                      <a:noFill/>
                    </a:lnT>
                    <a:lnB>
                      <a:noFill/>
                    </a:lnB>
                  </a:tcPr>
                </a:tc>
                <a:tc>
                  <a:txBody>
                    <a:bodyPr/>
                    <a:lstStyle/>
                    <a:p>
                      <a:pPr algn="ctr"/>
                      <a:r>
                        <a:rPr lang="en-US" sz="1200">
                          <a:solidFill>
                            <a:srgbClr val="0000FF"/>
                          </a:solidFill>
                        </a:rPr>
                        <a:t>6.00 (15)</a:t>
                      </a:r>
                    </a:p>
                  </a:txBody>
                  <a:tcPr marT="0" marL="0" marR="0" marB="0">
                    <a:lnL>
                      <a:noFill/>
                    </a:lnL>
                    <a:lnR>
                      <a:noFill/>
                    </a:lnR>
                    <a:lnT>
                      <a:noFill/>
                    </a:lnT>
                    <a:lnB>
                      <a:noFill/>
                    </a:lnB>
                  </a:tcPr>
                </a:tc>
                <a:tc>
                  <a:txBody>
                    <a:bodyPr/>
                    <a:lstStyle/>
                    <a:p>
                      <a:pPr algn="ctr"/>
                      <a:r>
                        <a:rPr lang="en-US" sz="1200">
                          <a:solidFill>
                            <a:srgbClr val="000000"/>
                          </a:solidFill>
                        </a:rPr>
                        <a:t>9.00 (271)</a:t>
                      </a:r>
                    </a:p>
                  </a:txBody>
                  <a:tcPr marT="0" marL="0" marR="0" marB="0">
                    <a:lnL>
                      <a:noFill/>
                    </a:lnL>
                    <a:lnR>
                      <a:noFill/>
                    </a:lnR>
                    <a:lnT>
                      <a:noFill/>
                    </a:lnT>
                    <a:lnB>
                      <a:noFill/>
                    </a:lnB>
                  </a:tcPr>
                </a:tc>
                <a:tc>
                  <a:txBody>
                    <a:bodyPr/>
                    <a:lstStyle/>
                    <a:p>
                      <a:pPr algn="ctr"/>
                      <a:r>
                        <a:rPr lang="en-US" sz="1200">
                          <a:solidFill>
                            <a:srgbClr val="0000FF"/>
                          </a:solidFill>
                        </a:rPr>
                        <a:t>6.00 (280)</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4.00 (220)</a:t>
                      </a:r>
                    </a:p>
                  </a:txBody>
                  <a:tcPr marT="0" marL="0" marR="0" marB="0">
                    <a:lnL>
                      <a:noFill/>
                    </a:lnL>
                    <a:lnR>
                      <a:noFill/>
                    </a:lnR>
                    <a:lnT>
                      <a:noFill/>
                    </a:lnT>
                    <a:lnB>
                      <a:noFill/>
                    </a:lnB>
                  </a:tcPr>
                </a:tc>
                <a:tc>
                  <a:txBody>
                    <a:bodyPr/>
                    <a:lstStyle/>
                    <a:p>
                      <a:pPr algn="ctr"/>
                      <a:r>
                        <a:rPr lang="en-US" sz="1200">
                          <a:solidFill>
                            <a:srgbClr val="000000"/>
                          </a:solidFill>
                        </a:rPr>
                        <a:t>15.00 (48)</a:t>
                      </a:r>
                    </a:p>
                  </a:txBody>
                  <a:tcPr marT="0" marL="0" marR="0" marB="0">
                    <a:lnL>
                      <a:noFill/>
                    </a:lnL>
                    <a:lnR>
                      <a:noFill/>
                    </a:lnR>
                    <a:lnT>
                      <a:noFill/>
                    </a:lnT>
                    <a:lnB>
                      <a:noFill/>
                    </a:lnB>
                  </a:tcPr>
                </a:tc>
                <a:tc>
                  <a:txBody>
                    <a:bodyPr/>
                    <a:lstStyle/>
                    <a:p>
                      <a:pPr algn="ctr"/>
                      <a:r>
                        <a:rPr lang="en-US" sz="1200">
                          <a:solidFill>
                            <a:srgbClr val="0000FF"/>
                          </a:solidFill>
                        </a:rPr>
                        <a:t>7.00 (59)</a:t>
                      </a:r>
                    </a:p>
                  </a:txBody>
                  <a:tcPr marT="0" marL="0" marR="0" marB="0">
                    <a:lnL>
                      <a:noFill/>
                    </a:lnL>
                    <a:lnR>
                      <a:noFill/>
                    </a:lnR>
                    <a:lnT>
                      <a:noFill/>
                    </a:lnT>
                    <a:lnB>
                      <a:noFill/>
                    </a:lnB>
                  </a:tcPr>
                </a:tc>
                <a:tc>
                  <a:txBody>
                    <a:bodyPr/>
                    <a:lstStyle/>
                    <a:p>
                      <a:pPr algn="ctr"/>
                      <a:r>
                        <a:rPr lang="en-US" sz="1200">
                          <a:solidFill>
                            <a:srgbClr val="FF0000"/>
                          </a:solidFill>
                        </a:rPr>
                        <a:t>24.00 (6)</a:t>
                      </a:r>
                    </a:p>
                  </a:txBody>
                  <a:tcPr marT="0" marL="0" marR="0" marB="0">
                    <a:lnL>
                      <a:noFill/>
                    </a:lnL>
                    <a:lnR>
                      <a:noFill/>
                    </a:lnR>
                    <a:lnT>
                      <a:noFill/>
                    </a:lnT>
                    <a:lnB>
                      <a:noFill/>
                    </a:lnB>
                  </a:tcPr>
                </a:tc>
                <a:tc>
                  <a:txBody>
                    <a:bodyPr/>
                    <a:lstStyle/>
                    <a:p>
                      <a:pPr algn="ctr"/>
                      <a:r>
                        <a:rPr lang="en-US" sz="1200">
                          <a:solidFill>
                            <a:srgbClr val="0000FF"/>
                          </a:solidFill>
                        </a:rPr>
                        <a:t>7.00 (223)</a:t>
                      </a:r>
                    </a:p>
                  </a:txBody>
                  <a:tcPr marT="0" marL="0" marR="0" marB="0">
                    <a:lnL>
                      <a:noFill/>
                    </a:lnL>
                    <a:lnR>
                      <a:noFill/>
                    </a:lnR>
                    <a:lnT>
                      <a:noFill/>
                    </a:lnT>
                    <a:lnB>
                      <a:noFill/>
                    </a:lnB>
                  </a:tcPr>
                </a:tc>
                <a:tc>
                  <a:txBody>
                    <a:bodyPr/>
                    <a:lstStyle/>
                    <a:p>
                      <a:pPr algn="ctr"/>
                      <a:r>
                        <a:rPr lang="en-US" sz="1200">
                          <a:solidFill>
                            <a:srgbClr val="FF0000"/>
                          </a:solidFill>
                        </a:rPr>
                        <a:t>20.00 (55)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FF0000"/>
                          </a:solidFill>
                        </a:rPr>
                        <a:t>40.00 (7)</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24.00 (7)</a:t>
                      </a:r>
                    </a:p>
                  </a:txBody>
                  <a:tcPr marT="0" marL="0" marR="0" marB="0">
                    <a:lnL>
                      <a:noFill/>
                    </a:lnL>
                    <a:lnR>
                      <a:noFill/>
                    </a:lnR>
                    <a:lnT>
                      <a:noFill/>
                    </a:lnT>
                    <a:lnB>
                      <a:noFill/>
                    </a:lnB>
                  </a:tcPr>
                </a:tc>
                <a:tc>
                  <a:txBody>
                    <a:bodyPr/>
                    <a:lstStyle/>
                    <a:p>
                      <a:pPr algn="ctr"/>
                      <a:r>
                        <a:rPr lang="en-US" sz="1200">
                          <a:solidFill>
                            <a:srgbClr val="0000FF"/>
                          </a:solidFill>
                        </a:rPr>
                        <a:t>5.00 (3)</a:t>
                      </a:r>
                    </a:p>
                  </a:txBody>
                  <a:tcPr marT="0" marL="0" marR="0" marB="0">
                    <a:lnL>
                      <a:noFill/>
                    </a:lnL>
                    <a:lnR>
                      <a:noFill/>
                    </a:lnR>
                    <a:lnT>
                      <a:noFill/>
                    </a:lnT>
                    <a:lnB>
                      <a:noFill/>
                    </a:lnB>
                  </a:tcPr>
                </a:tc>
              </a:tr>
            </a:tbl>
          </a:graphicData>
        </a:graphic>
      </p:graphicFrame>
      <p:pic>
        <p:nvPicPr>
          <p:cNvPr id="4" name="FX2TBE843.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Handlers-cleaners has 4 of the 13 highest values.</a:t>
            </a:r>
          </a:p>
          <a:p>
            <a:pPr lvl="1"/>
            <a:r>
              <a:rPr lang="en-US" b="false" sz="1400"/>
              <a:t>Column Machine-op-inspct has 4 of the 13 highest values.</a:t>
            </a:r>
          </a:p>
          <a:p>
            <a:pPr lvl="1"/>
            <a:r>
              <a:rPr lang="en-US" b="false" sz="1400"/>
              <a:t>Column Craft-repair has 5 of the 9 lowest values.</a:t>
            </a:r>
          </a:p>
          <a:p>
            <a:pPr lvl="1"/>
            <a:r>
              <a:rPr lang="en-US" b="false" sz="1400"/>
              <a:t>Row Assoc has 8 of the 13 highest values.</a:t>
            </a:r>
          </a:p>
          <a:p>
            <a:pPr lvl="1"/>
            <a:r>
              <a:rPr lang="en-US" b="false" sz="1400"/>
              <a:t>Row Post-grad has 2 of the 13 highest values.</a:t>
            </a:r>
          </a:p>
          <a:p>
            <a:pPr lvl="1"/>
            <a:r>
              <a:rPr lang="en-US" b="false" sz="1400"/>
              <a:t>Row University has 3 of the 13 highest values.</a:t>
            </a:r>
          </a:p>
          <a:p>
            <a:pPr lvl="1"/>
            <a:r>
              <a:rPr lang="en-US" b="false" sz="1400"/>
              <a:t>Row Assoc has 4 of the 9 lowest values.</a:t>
            </a:r>
          </a:p>
          <a:p>
            <a:pPr lvl="1"/>
            <a:r>
              <a:rPr lang="en-US" b="false" sz="1400"/>
              <a:t>Row Some-college has 2 of the 9 lowest values.</a:t>
            </a:r>
          </a:p>
          <a:p>
            <a:pPr lvl="1"/>
            <a:r>
              <a:rPr lang="en-US" b="false" sz="1400"/>
              <a:t>Row University has 3 of the 9 lowest values.</a:t>
            </a:r>
          </a:p>
          <a:p>
            <a:pPr lvl="0"/>
            <a:r>
              <a:rPr lang="en-US" b="false" sz="1400"/>
              <a:t>First, we tried to put the original result in context, by comparing its defining values with similar ones.</a:t>
            </a:r>
          </a:p>
          <a:p>
            <a:pPr lvl="1"/>
            <a:r>
              <a:rPr lang="en-US" b="false" sz="1400"/>
              <a:t>When we compared Blue-collar to its siblings, grouped by occupation and education, we observed the following:</a:t>
            </a:r>
          </a:p>
          <a:p>
            <a:pPr lvl="2"/>
            <a:r>
              <a:rPr lang="en-US" b="false" sz="1400"/>
              <a:t>In 1 out of 4 cases Blue-collar has higher value than Other.</a:t>
            </a:r>
          </a:p>
          <a:p>
            <a:pPr lvl="2"/>
            <a:r>
              <a:rPr lang="en-US" b="false" sz="1400"/>
              <a:t>In 1 out of 4 cases Blue-collar has lower value than Other.</a:t>
            </a:r>
          </a:p>
          <a:p>
            <a:pPr lvl="2"/>
            <a:r>
              <a:rPr lang="en-US" b="false" sz="1400"/>
              <a:t>In 2 out of 4 cases Blue-collar has equal value than Other.</a:t>
            </a:r>
          </a:p>
          <a:p>
            <a:pPr lvl="2"/>
            <a:r>
              <a:rPr lang="en-US" b="false" sz="1400"/>
              <a:t>In 4 out of 4 cases Blue-collar has higher value than white-collar.</a:t>
            </a:r>
          </a:p>
          <a:p>
            <a:pPr lvl="1"/>
            <a:r>
              <a:rPr lang="en-US" b="false" sz="1400"/>
              <a:t>When we compared Post-Secondary to its siblings, grouped by occupation and education, we observed the following:</a:t>
            </a:r>
          </a:p>
          <a:p>
            <a:pPr lvl="2"/>
            <a:r>
              <a:rPr lang="en-US" b="false" sz="1400"/>
              <a:t>In 4 out of 6 cases Post-Secondary has a higher value than Without-Post-Secondary.</a:t>
            </a:r>
          </a:p>
          <a:p>
            <a:pPr lvl="2"/>
            <a:r>
              <a:rPr lang="en-US" b="false" sz="1400"/>
              <a:t>In 2 out of 6 cases Post-Secondary has a lower value than Without-Post-Secondary.</a:t>
            </a:r>
          </a:p>
          <a:p>
            <a:pPr lvl="0"/>
            <a:r>
              <a:rPr lang="en-US" b="false" sz="1400"/>
              <a:t>Then we analyzed the results by drilling down one level in the hierarchy.</a:t>
            </a:r>
          </a:p>
          <a:p>
            <a:pPr lvl="1"/>
            <a:r>
              <a:rPr lang="en-US" b="false" sz="1400"/>
              <a:t>When we drilled down education, we observed the following facts:</a:t>
            </a:r>
          </a:p>
          <a:p>
            <a:pPr lvl="2"/>
            <a:r>
              <a:rPr lang="en-US" b="false" sz="1400"/>
              <a:t>Column Machine-op-inspct has 4 of the 18 highest values.</a:t>
            </a:r>
          </a:p>
          <a:p>
            <a:pPr lvl="2"/>
            <a:r>
              <a:rPr lang="en-US" b="false" sz="1400"/>
              <a:t>Column Priv-house-serv has 4 of the 18 highest values.</a:t>
            </a:r>
          </a:p>
          <a:p>
            <a:pPr lvl="2"/>
            <a:r>
              <a:rPr lang="en-US" b="false" sz="1400"/>
              <a:t>Column Craft-repair has 5 of the 20 lowest values.</a:t>
            </a:r>
          </a:p>
          <a:p>
            <a:pPr lvl="2"/>
            <a:r>
              <a:rPr lang="en-US" b="false" sz="1400"/>
              <a:t>Column Transport-moving has 5 of the 20 lowest values.</a:t>
            </a:r>
          </a:p>
        </p:txBody>
      </p:sp>
      <p:pic>
        <p:nvPicPr>
          <p:cNvPr id="4" name="R55EYH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