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docProps\app.xml><?xml version="1.0" encoding="utf-8"?>
<Properties xmlns="http://schemas.openxmlformats.org/officeDocument/2006/extended-properties" xmlns:vt="http://schemas.openxmlformats.org/officeDocument/2006/docPropsVTypes">
  <TotalTime>0</TotalTime>
  <Words>3</Words>
  <Application>Microsoft Office PowerPoint</Application>
  <PresentationFormat>On-screen Show (4:3)</PresentationFormat>
  <Paragraphs>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creator>Asterix</dc:creator>
  <lastModifiedBy>Asterix</lastModifiedBy>
  <dcterms:modified xsi:type="dcterms:W3CDTF">2012-11-21T16:37:59Z</dcterms:modified>
  <revision>3</revision>
  <dc:title>PowerPoint Presentation</dc:title>
</coreProperties>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4.xml"/>
  <Relationship Id="rId11" Type="http://schemas.openxmlformats.org/officeDocument/2006/relationships/slide" Target="slides/slide5.xml"/>
  <Relationship Id="rId12" Type="http://schemas.openxmlformats.org/officeDocument/2006/relationships/slide" Target="slides/slide6.xml"/>
  <Relationship Id="rId13" Type="http://schemas.openxmlformats.org/officeDocument/2006/relationships/slide" Target="slides/slide7.xml"/>
  <Relationship Id="rId3" Type="http://schemas.openxmlformats.org/officeDocument/2006/relationships/notesMaster" Target="notesMasters/notesMaster1.xml"/>
  <Relationship Id="rId4" Type="http://schemas.openxmlformats.org/officeDocument/2006/relationships/presProps" Target="presProps.xml"/>
  <Relationship Id="rId5" Type="http://schemas.openxmlformats.org/officeDocument/2006/relationships/viewProps" Target="viewProps.xml"/>
  <Relationship Id="rId6" Type="http://schemas.openxmlformats.org/officeDocument/2006/relationships/theme" Target="theme/theme1.xml"/>
  <Relationship Id="rId7" Type="http://schemas.openxmlformats.org/officeDocument/2006/relationships/tableStyles" Target="tableStyles.xml"/>
  <Relationship Id="rId8" Type="http://schemas.openxmlformats.org/officeDocument/2006/relationships/slide" Target="slides/slide2.xml"/>
  <Relationship Id="rId9" Type="http://schemas.openxmlformats.org/officeDocument/2006/relationships/slide" Target="slides/slide3.xml"/>
</Relationships>

</file>

<file path=ppt\notesMasters\_rels\notesMaster1.xml.rels><?xml version="1.0" encoding="UTF-8"?>

<Relationships xmlns="http://schemas.openxmlformats.org/package/2006/relationships">
  <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F8BF4-F46E-47D4-8403-C880060200F8}" type="datetimeFigureOut">
              <a:rPr lang="en-US" smtClean="0"/>
              <a:t>11/21/2012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159E77-4725-4CB7-9EC4-5EC2DD79573E}" type="slidenum">
              <a:rPr lang="en-US" smtClean="0"/>
              <a:t>‹#›</a:t>
            </a:fld>
            <a:endParaRPr lang="en-US"/>
          </a:p>
        </p:txBody>
      </p:sp>
    </p:spTree>
    <p:extLst>
      <p:ext uri="{BB962C8B-B14F-4D97-AF65-F5344CB8AC3E}">
        <p14:creationId xmlns:p14="http://schemas.microsoft.com/office/powerpoint/2010/main" val="2555898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
	<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
	<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
	<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
	<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
	<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Hello World</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a report on the Avg of work hours per week when occupation is fixed to 'Other' and marital is fixed to 'Partner-absent'. We will start by answering the original query and we complement the result with contextualization and detailed analyses.</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Here, you can see the answer of the original query. You have specified occupation to be equal to 'Other', and marital to be equal to 'Partner-absent'. We report on Avg of work hours per week grouped by occupation at level 0, and marital at level 0 .
You can observe the results in this table. We highlight the largest values with red and the lowest values with blue color. 
Column Farming-fishing has 2 of the 3 highest values.
Column Other-service has 2 of the 3 lowest values.
Row Divorced has 2 of the 3 highest values.
Row Separated has 1 of the 3 highest values.
Row Married-spouse-absent has 1 of the 3 lowest values.
Row Widowed has 2 of the 3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 Putting results in context
In this series of slides we put the original result in context, by comparing the behavior of its defining values with the behavior of values that are similar to them.</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'Other' for occupation at level 1 with its sibling values. We highlight the reference cells with bold, the highest values with red and the lowest values with blue color. We calculate the Avg of work hours per week while fixing occupation at level 2 to be equal to ''ALL'', and marital at level 1 to be equal to ''Partner-absent''.
Compared to its sibling we observe the following:
In 4 out of 4 cases Other has lower value than Blue-collar.
In 4 out of 4 cases Other has lower value than white-collar.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'Partner-absent' for marital at level 1 with its sibling values. We highlight the reference cells with bold, the highest value with red and the lowest value with blue color. We calculate the Avg of work hours per week while fixing occupation at level 1 to be equal to ''Other'', and marital at level 2 to be equal to ''Married''.
Compared to its sibling we observe that in 3 out of 4 cases Partner-absent has a lower value than Partner-present.
In 1 out of 4 cases Partner-present has null value.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summarize our findings.
Concerning the original query, some interesting findings include:
Column Farming-fishing has 2 of the 3 highest values.
Column Other-service has 2 of the 3 lowest values.
Row Divorced has 2 of the 3 highest values.
Row Separated has 1 of the 3 highest values.
Row Married-spouse-absent has 1 of the 3 lowest values.
Row Widowed has 2 of the 3 lowest values.
First, we tried to put the original result in context, by comparing its defining values with similar ones.
When we compared Other to its siblings, grouped by occupation and marital, we observed the following:
In 4 out of 4 cases Other has lower value than Blue-collar.
In 4 out of 4 cases Other has lower value than white-collar.
When we compared Partner-absent to its siblings, grouped by occupation and marital, we observed the following:
In 3 out of 4 cases Partner-absent has a lower value than Partner-present.
In 1 out of 4 cases Partner-present has null value.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notesSlide" Target="../notesSlides/notesSlide1.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2.xml"/>
  <Relationship Id="rId3" Type="http://schemas.microsoft.com/office/2007/relationships/media" Target="../media/JBAG51DG5.wav"/>
  <Relationship Id="rId4" Type="http://schemas.openxmlformats.org/officeDocument/2006/relationships/audio" Target="../media/JBAG51DG5.wav"/>
  <Relationship Id="rId5" Type="http://schemas.openxmlformats.org/officeDocument/2006/relationships/image" Target="../media/play.png"/>
  <Relationship Id="rId6" Type="http://schemas.openxmlformats.org/officeDocument/2006/relationships/image" Target="../media/image1.jpeg"/>
</Relationships>

</file>

<file path=ppt\slides\_rels\slide3.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3.xml"/>
  <Relationship Id="rId3" Type="http://schemas.microsoft.com/office/2007/relationships/media" Target="../media/QVMMZB1.wav"/>
  <Relationship Id="rId4" Type="http://schemas.openxmlformats.org/officeDocument/2006/relationships/audio" Target="../media/QVMMZB1.wav"/>
  <Relationship Id="rId5" Type="http://schemas.openxmlformats.org/officeDocument/2006/relationships/image" Target="../media/play.png"/>
</Relationships>

</file>

<file path=ppt\slides\_rels\slide4.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4.xml"/>
  <Relationship Id="rId3" Type="http://schemas.microsoft.com/office/2007/relationships/media" Target="../media/80KRIHYK.wav"/>
  <Relationship Id="rId4" Type="http://schemas.openxmlformats.org/officeDocument/2006/relationships/audio" Target="../media/80KRIHYK.wav"/>
  <Relationship Id="rId5" Type="http://schemas.openxmlformats.org/officeDocument/2006/relationships/image" Target="../media/play.png"/>
</Relationships>

</file>

<file path=ppt\slides\_rels\slide5.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5.xml"/>
  <Relationship Id="rId3" Type="http://schemas.microsoft.com/office/2007/relationships/media" Target="../media/EW2UX1R.wav"/>
  <Relationship Id="rId4" Type="http://schemas.openxmlformats.org/officeDocument/2006/relationships/audio" Target="../media/EW2UX1R.wav"/>
  <Relationship Id="rId5" Type="http://schemas.openxmlformats.org/officeDocument/2006/relationships/image" Target="../media/play.png"/>
</Relationships>

</file>

<file path=ppt\slides\_rels\slide6.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6.xml"/>
  <Relationship Id="rId3" Type="http://schemas.microsoft.com/office/2007/relationships/media" Target="../media/7Q8G3O1.wav"/>
  <Relationship Id="rId4" Type="http://schemas.openxmlformats.org/officeDocument/2006/relationships/audio" Target="../media/7Q8G3O1.wav"/>
  <Relationship Id="rId5" Type="http://schemas.openxmlformats.org/officeDocument/2006/relationships/image" Target="../media/play.png"/>
</Relationships>

</file>

<file path=ppt\slides\_rels\slide7.xml.rels><?xml version="1.0" encoding="UTF-8"?>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microsoft.com/office/2007/relationships/media" Target="../media/N35DI3.wav"/>
  <Relationship Id="rId4" Type="http://schemas.openxmlformats.org/officeDocument/2006/relationships/audio" Target="../media/N35DI3.wav"/>
  <Relationship Id="rId5" Type="http://schemas.openxmlformats.org/officeDocument/2006/relationships/image" Target="../media/play.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527630"/>
      </p:ext>
    </p:extLst>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pPr algn="l"/>
            <a:r>
              <a:rPr lang="en-US"/>
              <a:t>CineCube Report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This is a report on the Avg of work hours per week when occupation is fixed to 'Other' and marital is fixed to 'Partner-absent'. We will start by answering the original query and we complement the result with contextualization and detailed analyses.</a:t>
            </a:r>
          </a:p>
        </p:txBody>
      </p:sp>
      <p:pic>
        <p:nvPicPr>
          <p:cNvPr name="Picture 3" id="4"/>
          <p:cNvPicPr>
            <a:picLocks noChangeAspect="true"/>
          </p:cNvPicPr>
          <p:nvPr/>
        </p:nvPicPr>
        <p:blipFill>
          <a:blip r:embed="rId6"/>
          <a:stretch>
            <a:fillRect/>
          </a:stretch>
        </p:blipFill>
        <p:spPr>
          <a:xfrm>
            <a:off x="5334000" y="0"/>
            <a:ext cx="3810000" cy="3810000"/>
          </a:xfrm>
          <a:prstGeom prst="rect">
            <a:avLst/>
          </a:prstGeom>
        </p:spPr>
      </p:pic>
      <p:pic>
        <p:nvPicPr>
          <p:cNvPr id="4" name="JBAG51DG5.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Answer to the original question</a:t>
            </a:r>
          </a:p>
        </p:txBody>
      </p:sp>
      <p:graphicFrame>
        <p:nvGraphicFramePr>
          <p:cNvPr name="Table 2" id="3"/>
          <p:cNvGraphicFramePr>
            <a:graphicFrameLocks noGrp="true"/>
          </p:cNvGraphicFramePr>
          <p:nvPr/>
        </p:nvGraphicFramePr>
        <p:xfrm>
          <a:off x="2032000" y="1270000"/>
          <a:ext cx="1270000" cy="1270000"/>
        </p:xfrm>
        <a:graphic>
          <a:graphicData uri="http://schemas.openxmlformats.org/drawingml/2006/table">
            <a:tbl>
              <a:tblPr/>
              <a:tblGrid>
                <a:gridCol w="1270000"/>
                <a:gridCol w="1270000"/>
                <a:gridCol w="1270000"/>
                <a:gridCol w="1270000"/>
              </a:tblGrid>
              <a:tr h="254000">
                <a:tc>
                  <a:txBody>
                    <a:bodyPr/>
                    <a:lstStyle/>
                    <a:p>
                      <a:pPr algn="ct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Farming-fishing</a:t>
                      </a:r>
                    </a:p>
                  </a:txBody>
                  <a:tcPr marT="0" marL="0" marR="0" marB="0">
                    <a:lnL>
                      <a:noFill/>
                    </a:lnL>
                    <a:lnR>
                      <a:noFill/>
                    </a:lnR>
                    <a:lnT>
                      <a:noFill/>
                    </a:lnT>
                    <a:lnB>
                      <a:noFill/>
                    </a:lnB>
                  </a:tcPr>
                </a:tc>
                <a:tc>
                  <a:txBody>
                    <a:bodyPr/>
                    <a:lstStyle/>
                    <a:p>
                      <a:pPr algn="ctr"/>
                      <a:r>
                        <a:rPr lang="en-US" sz="1200">
                          <a:solidFill>
                            <a:srgbClr val="000000"/>
                          </a:solidFill>
                        </a:rPr>
                        <a:t>Other-service</a:t>
                      </a:r>
                    </a:p>
                  </a:txBody>
                  <a:tcPr marT="0" marL="0" marR="0" marB="0">
                    <a:lnL>
                      <a:noFill/>
                    </a:lnL>
                    <a:lnR>
                      <a:noFill/>
                    </a:lnR>
                    <a:lnT>
                      <a:noFill/>
                    </a:lnT>
                    <a:lnB>
                      <a:noFill/>
                    </a:lnB>
                  </a:tcPr>
                </a:tc>
                <a:tc>
                  <a:txBody>
                    <a:bodyPr/>
                    <a:lstStyle/>
                    <a:p>
                      <a:pPr algn="ctr"/>
                      <a:r>
                        <a:rPr lang="en-US" sz="1200">
                          <a:solidFill>
                            <a:srgbClr val="000000"/>
                          </a:solidFill>
                        </a:rPr>
                        <a:t>Protective-serv</a:t>
                      </a:r>
                    </a:p>
                  </a:txBody>
                  <a:tcPr marT="0" marL="0" marR="0" marB="0">
                    <a:lnL>
                      <a:noFill/>
                    </a:lnL>
                    <a:lnR>
                      <a:noFill/>
                    </a:lnR>
                    <a:lnT>
                      <a:noFill/>
                    </a:lnT>
                    <a:lnB>
                      <a:noFill/>
                    </a:lnB>
                  </a:tcPr>
                </a:tc>
              </a:tr>
              <a:tr h="254000">
                <a:tc>
                  <a:txBody>
                    <a:bodyPr/>
                    <a:lstStyle/>
                    <a:p>
                      <a:pPr algn="r"/>
                      <a:r>
                        <a:rPr lang="en-US" sz="1200">
                          <a:solidFill>
                            <a:srgbClr val="000000"/>
                          </a:solidFill>
                        </a:rPr>
                        <a:t>Divorced</a:t>
                      </a:r>
                    </a:p>
                  </a:txBody>
                  <a:tcPr marT="0" marL="6350" marR="0" marB="0">
                    <a:lnL>
                      <a:noFill/>
                    </a:lnL>
                    <a:lnR>
                      <a:noFill/>
                    </a:lnR>
                    <a:lnT>
                      <a:noFill/>
                    </a:lnT>
                    <a:lnB>
                      <a:noFill/>
                    </a:lnB>
                  </a:tcPr>
                </a:tc>
                <a:tc>
                  <a:txBody>
                    <a:bodyPr/>
                    <a:lstStyle/>
                    <a:p>
                      <a:pPr algn="ctr"/>
                      <a:r>
                        <a:rPr lang="en-US" sz="1200">
                          <a:solidFill>
                            <a:srgbClr val="FF0000"/>
                          </a:solidFill>
                        </a:rPr>
                        <a:t>44.06</a:t>
                      </a:r>
                    </a:p>
                  </a:txBody>
                  <a:tcPr marT="0" marL="0" marR="0" marB="0">
                    <a:lnL>
                      <a:noFill/>
                    </a:lnL>
                    <a:lnR>
                      <a:noFill/>
                    </a:lnR>
                    <a:lnT>
                      <a:noFill/>
                    </a:lnT>
                    <a:lnB>
                      <a:noFill/>
                    </a:lnB>
                  </a:tcPr>
                </a:tc>
                <a:tc>
                  <a:txBody>
                    <a:bodyPr/>
                    <a:lstStyle/>
                    <a:p>
                      <a:pPr algn="ctr"/>
                      <a:r>
                        <a:rPr lang="en-US" sz="1200">
                          <a:solidFill>
                            <a:srgbClr val="000000"/>
                          </a:solidFill>
                        </a:rPr>
                        <a:t>37.51</a:t>
                      </a:r>
                    </a:p>
                  </a:txBody>
                  <a:tcPr marT="0" marL="0" marR="0" marB="0">
                    <a:lnL>
                      <a:noFill/>
                    </a:lnL>
                    <a:lnR>
                      <a:noFill/>
                    </a:lnR>
                    <a:lnT>
                      <a:noFill/>
                    </a:lnT>
                    <a:lnB>
                      <a:noFill/>
                    </a:lnB>
                  </a:tcPr>
                </a:tc>
                <a:tc>
                  <a:txBody>
                    <a:bodyPr/>
                    <a:lstStyle/>
                    <a:p>
                      <a:pPr algn="ctr"/>
                      <a:r>
                        <a:rPr lang="en-US" sz="1200">
                          <a:solidFill>
                            <a:srgbClr val="FF0000"/>
                          </a:solidFill>
                        </a:rPr>
                        <a:t>44.33</a:t>
                      </a:r>
                    </a:p>
                  </a:txBody>
                  <a:tcPr marT="0" marL="0" marR="0" marB="0">
                    <a:lnL>
                      <a:noFill/>
                    </a:lnL>
                    <a:lnR>
                      <a:noFill/>
                    </a:lnR>
                    <a:lnT>
                      <a:noFill/>
                    </a:lnT>
                    <a:lnB>
                      <a:noFill/>
                    </a:lnB>
                  </a:tcPr>
                </a:tc>
              </a:tr>
              <a:tr h="254000">
                <a:tc>
                  <a:txBody>
                    <a:bodyPr/>
                    <a:lstStyle/>
                    <a:p>
                      <a:pPr algn="r"/>
                      <a:r>
                        <a:rPr lang="en-US" sz="1200">
                          <a:solidFill>
                            <a:srgbClr val="000000"/>
                          </a:solidFill>
                        </a:rPr>
                        <a:t>Married-spouse-absent</a:t>
                      </a:r>
                    </a:p>
                  </a:txBody>
                  <a:tcPr marT="0" marL="6350" marR="0" marB="0">
                    <a:lnL>
                      <a:noFill/>
                    </a:lnL>
                    <a:lnR>
                      <a:noFill/>
                    </a:lnR>
                    <a:lnT>
                      <a:noFill/>
                    </a:lnT>
                    <a:lnB>
                      <a:noFill/>
                    </a:lnB>
                  </a:tcPr>
                </a:tc>
                <a:tc>
                  <a:txBody>
                    <a:bodyPr/>
                    <a:lstStyle/>
                    <a:p>
                      <a:pPr algn="ctr"/>
                      <a:r>
                        <a:rPr lang="en-US" sz="1200">
                          <a:solidFill>
                            <a:srgbClr val="000000"/>
                          </a:solidFill>
                        </a:rPr>
                        <a:t>40.17</a:t>
                      </a:r>
                    </a:p>
                  </a:txBody>
                  <a:tcPr marT="0" marL="0" marR="0" marB="0">
                    <a:lnL>
                      <a:noFill/>
                    </a:lnL>
                    <a:lnR>
                      <a:noFill/>
                    </a:lnR>
                    <a:lnT>
                      <a:noFill/>
                    </a:lnT>
                    <a:lnB>
                      <a:noFill/>
                    </a:lnB>
                  </a:tcPr>
                </a:tc>
                <a:tc>
                  <a:txBody>
                    <a:bodyPr/>
                    <a:lstStyle/>
                    <a:p>
                      <a:pPr algn="ctr"/>
                      <a:r>
                        <a:rPr lang="en-US" sz="1200">
                          <a:solidFill>
                            <a:srgbClr val="0000FF"/>
                          </a:solidFill>
                        </a:rPr>
                        <a:t>36.25</a:t>
                      </a:r>
                    </a:p>
                  </a:txBody>
                  <a:tcPr marT="0" marL="0" marR="0" marB="0">
                    <a:lnL>
                      <a:noFill/>
                    </a:lnL>
                    <a:lnR>
                      <a:noFill/>
                    </a:lnR>
                    <a:lnT>
                      <a:noFill/>
                    </a:lnT>
                    <a:lnB>
                      <a:noFill/>
                    </a:lnB>
                  </a:tcPr>
                </a:tc>
                <a:tc>
                  <a:txBody>
                    <a:bodyPr/>
                    <a:lstStyle/>
                    <a:p>
                      <a:pPr algn="ctr"/>
                      <a:r>
                        <a:rPr lang="en-US" sz="1200">
                          <a:solidFill>
                            <a:srgbClr val="000000"/>
                          </a:solidFill>
                        </a:rPr>
                        <a:t>40.00</a:t>
                      </a:r>
                    </a:p>
                  </a:txBody>
                  <a:tcPr marT="0" marL="0" marR="0" marB="0">
                    <a:lnL>
                      <a:noFill/>
                    </a:lnL>
                    <a:lnR>
                      <a:noFill/>
                    </a:lnR>
                    <a:lnT>
                      <a:noFill/>
                    </a:lnT>
                    <a:lnB>
                      <a:noFill/>
                    </a:lnB>
                  </a:tcPr>
                </a:tc>
              </a:tr>
              <a:tr h="254000">
                <a:tc>
                  <a:txBody>
                    <a:bodyPr/>
                    <a:lstStyle/>
                    <a:p>
                      <a:pPr algn="r"/>
                      <a:r>
                        <a:rPr lang="en-US" sz="1200">
                          <a:solidFill>
                            <a:srgbClr val="000000"/>
                          </a:solidFill>
                        </a:rPr>
                        <a:t>Separated</a:t>
                      </a:r>
                    </a:p>
                  </a:txBody>
                  <a:tcPr marT="0" marL="6350" marR="0" marB="0">
                    <a:lnL>
                      <a:noFill/>
                    </a:lnL>
                    <a:lnR>
                      <a:noFill/>
                    </a:lnR>
                    <a:lnT>
                      <a:noFill/>
                    </a:lnT>
                    <a:lnB>
                      <a:noFill/>
                    </a:lnB>
                  </a:tcPr>
                </a:tc>
                <a:tc>
                  <a:txBody>
                    <a:bodyPr/>
                    <a:lstStyle/>
                    <a:p>
                      <a:pPr algn="ctr"/>
                      <a:r>
                        <a:rPr lang="en-US" sz="1200">
                          <a:solidFill>
                            <a:srgbClr val="FF0000"/>
                          </a:solidFill>
                        </a:rPr>
                        <a:t>43.94</a:t>
                      </a:r>
                    </a:p>
                  </a:txBody>
                  <a:tcPr marT="0" marL="0" marR="0" marB="0">
                    <a:lnL>
                      <a:noFill/>
                    </a:lnL>
                    <a:lnR>
                      <a:noFill/>
                    </a:lnR>
                    <a:lnT>
                      <a:noFill/>
                    </a:lnT>
                    <a:lnB>
                      <a:noFill/>
                    </a:lnB>
                  </a:tcPr>
                </a:tc>
                <a:tc>
                  <a:txBody>
                    <a:bodyPr/>
                    <a:lstStyle/>
                    <a:p>
                      <a:pPr algn="ctr"/>
                      <a:r>
                        <a:rPr lang="en-US" sz="1200">
                          <a:solidFill>
                            <a:srgbClr val="000000"/>
                          </a:solidFill>
                        </a:rPr>
                        <a:t>37.02</a:t>
                      </a:r>
                    </a:p>
                  </a:txBody>
                  <a:tcPr marT="0" marL="0" marR="0" marB="0">
                    <a:lnL>
                      <a:noFill/>
                    </a:lnL>
                    <a:lnR>
                      <a:noFill/>
                    </a:lnR>
                    <a:lnT>
                      <a:noFill/>
                    </a:lnT>
                    <a:lnB>
                      <a:noFill/>
                    </a:lnB>
                  </a:tcPr>
                </a:tc>
                <a:tc>
                  <a:txBody>
                    <a:bodyPr/>
                    <a:lstStyle/>
                    <a:p>
                      <a:pPr algn="ctr"/>
                      <a:r>
                        <a:rPr lang="en-US" sz="1200">
                          <a:solidFill>
                            <a:srgbClr val="000000"/>
                          </a:solidFill>
                        </a:rPr>
                        <a:t>43.31</a:t>
                      </a:r>
                    </a:p>
                  </a:txBody>
                  <a:tcPr marT="0" marL="0" marR="0" marB="0">
                    <a:lnL>
                      <a:noFill/>
                    </a:lnL>
                    <a:lnR>
                      <a:noFill/>
                    </a:lnR>
                    <a:lnT>
                      <a:noFill/>
                    </a:lnT>
                    <a:lnB>
                      <a:noFill/>
                    </a:lnB>
                  </a:tcPr>
                </a:tc>
              </a:tr>
              <a:tr h="254000">
                <a:tc>
                  <a:txBody>
                    <a:bodyPr/>
                    <a:lstStyle/>
                    <a:p>
                      <a:pPr algn="r"/>
                      <a:r>
                        <a:rPr lang="en-US" sz="1200">
                          <a:solidFill>
                            <a:srgbClr val="000000"/>
                          </a:solidFill>
                        </a:rPr>
                        <a:t>Widowed</a:t>
                      </a:r>
                    </a:p>
                  </a:txBody>
                  <a:tcPr marT="0" marL="6350" marR="0" marB="0">
                    <a:lnL>
                      <a:noFill/>
                    </a:lnL>
                    <a:lnR>
                      <a:noFill/>
                    </a:lnR>
                    <a:lnT>
                      <a:noFill/>
                    </a:lnT>
                    <a:lnB>
                      <a:noFill/>
                    </a:lnB>
                  </a:tcPr>
                </a:tc>
                <a:tc>
                  <a:txBody>
                    <a:bodyPr/>
                    <a:lstStyle/>
                    <a:p>
                      <a:pPr algn="ctr"/>
                      <a:r>
                        <a:rPr lang="en-US" sz="1200">
                          <a:solidFill>
                            <a:srgbClr val="000000"/>
                          </a:solidFill>
                        </a:rPr>
                        <a:t>39.43</a:t>
                      </a:r>
                    </a:p>
                  </a:txBody>
                  <a:tcPr marT="0" marL="0" marR="0" marB="0">
                    <a:lnL>
                      <a:noFill/>
                    </a:lnL>
                    <a:lnR>
                      <a:noFill/>
                    </a:lnR>
                    <a:lnT>
                      <a:noFill/>
                    </a:lnT>
                    <a:lnB>
                      <a:noFill/>
                    </a:lnB>
                  </a:tcPr>
                </a:tc>
                <a:tc>
                  <a:txBody>
                    <a:bodyPr/>
                    <a:lstStyle/>
                    <a:p>
                      <a:pPr algn="ctr"/>
                      <a:r>
                        <a:rPr lang="en-US" sz="1200">
                          <a:solidFill>
                            <a:srgbClr val="0000FF"/>
                          </a:solidFill>
                        </a:rPr>
                        <a:t>30.04</a:t>
                      </a:r>
                    </a:p>
                  </a:txBody>
                  <a:tcPr marT="0" marL="0" marR="0" marB="0">
                    <a:lnL>
                      <a:noFill/>
                    </a:lnL>
                    <a:lnR>
                      <a:noFill/>
                    </a:lnR>
                    <a:lnT>
                      <a:noFill/>
                    </a:lnT>
                    <a:lnB>
                      <a:noFill/>
                    </a:lnB>
                  </a:tcPr>
                </a:tc>
                <a:tc>
                  <a:txBody>
                    <a:bodyPr/>
                    <a:lstStyle/>
                    <a:p>
                      <a:pPr algn="ctr"/>
                      <a:r>
                        <a:rPr lang="en-US" sz="1200">
                          <a:solidFill>
                            <a:srgbClr val="0000FF"/>
                          </a:solidFill>
                        </a:rPr>
                        <a:t>35.22</a:t>
                      </a:r>
                    </a:p>
                  </a:txBody>
                  <a:tcPr marT="0" marL="0" marR="0" marB="0">
                    <a:lnL>
                      <a:noFill/>
                    </a:lnL>
                    <a:lnR>
                      <a:noFill/>
                    </a:lnR>
                    <a:lnT>
                      <a:noFill/>
                    </a:lnT>
                    <a:lnB>
                      <a:noFill/>
                    </a:lnB>
                  </a:tcPr>
                </a:tc>
              </a:tr>
            </a:tbl>
          </a:graphicData>
        </a:graphic>
      </p:graphicFrame>
      <p:pic>
        <p:nvPicPr>
          <p:cNvPr id="4" name="QVMMZB1.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 Putting results in context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put the original result in context, by comparing the behavior of its defining values with the behavior of values that are similar to them.</a:t>
            </a:r>
          </a:p>
        </p:txBody>
      </p:sp>
      <p:pic>
        <p:nvPicPr>
          <p:cNvPr id="4" name="80KRIHYK.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occupation</a:t>
            </a:r>
          </a:p>
        </p:txBody>
      </p:sp>
      <p:graphicFrame>
        <p:nvGraphicFramePr>
          <p:cNvPr name="Table 2" id="3"/>
          <p:cNvGraphicFramePr>
            <a:graphicFrameLocks noGrp="true"/>
          </p:cNvGraphicFramePr>
          <p:nvPr/>
        </p:nvGraphicFramePr>
        <p:xfrm>
          <a:off x="2032000" y="1270000"/>
          <a:ext cx="1270000" cy="1270000"/>
        </p:xfrm>
        <a:graphic>
          <a:graphicData uri="http://schemas.openxmlformats.org/drawingml/2006/table">
            <a:tbl>
              <a:tblPr/>
              <a:tblGrid>
                <a:gridCol w="1270000"/>
                <a:gridCol w="1270000"/>
                <a:gridCol w="1270000"/>
                <a:gridCol w="1270000"/>
              </a:tblGrid>
              <a:tr h="254000">
                <a:tc>
                  <a:txBody>
                    <a:bodyPr/>
                    <a:lstStyle/>
                    <a:p>
                      <a:pPr algn="ctr"/>
                      <a:r>
                        <a:rPr lang="en-US" sz="1200">
                          <a:solidFill>
                            <a:srgbClr val="000000"/>
                          </a:solidFill>
                        </a:rPr>
                        <a:t>Summary for occupation</a:t>
                      </a:r>
                    </a:p>
                  </a:txBody>
                  <a:tcPr marT="0" marL="6350" marR="0" marB="0">
                    <a:lnL>
                      <a:noFill/>
                    </a:lnL>
                    <a:lnR>
                      <a:noFill/>
                    </a:lnR>
                    <a:lnT>
                      <a:noFill/>
                    </a:lnT>
                    <a:lnB>
                      <a:noFill/>
                    </a:lnB>
                  </a:tcPr>
                </a:tc>
                <a:tc>
                  <a:txBody>
                    <a:bodyPr/>
                    <a:lstStyle/>
                    <a:p>
                      <a:pPr algn="ctr"/>
                      <a:r>
                        <a:rPr lang="en-US" sz="1200">
                          <a:solidFill>
                            <a:srgbClr val="000000"/>
                          </a:solidFill>
                        </a:rPr>
                        <a:t>Blue-collar</a:t>
                      </a:r>
                    </a:p>
                  </a:txBody>
                  <a:tcPr marT="0" marL="0" marR="0" marB="0">
                    <a:lnL>
                      <a:noFill/>
                    </a:lnL>
                    <a:lnR>
                      <a:noFill/>
                    </a:lnR>
                    <a:lnT>
                      <a:noFill/>
                    </a:lnT>
                    <a:lnB>
                      <a:noFill/>
                    </a:lnB>
                  </a:tcPr>
                </a:tc>
                <a:tc>
                  <a:txBody>
                    <a:bodyPr/>
                    <a:lstStyle/>
                    <a:p>
                      <a:pPr algn="ctr"/>
                      <a:r>
                        <a:rPr lang="en-US" sz="1200" b="true">
                          <a:solidFill>
                            <a:srgbClr val="000000"/>
                          </a:solidFill>
                        </a:rPr>
                        <a:t>Other</a:t>
                      </a:r>
                    </a:p>
                  </a:txBody>
                  <a:tcPr marT="0" marL="0" marR="0" marB="0">
                    <a:lnL>
                      <a:noFill/>
                    </a:lnL>
                    <a:lnR>
                      <a:noFill/>
                    </a:lnR>
                    <a:lnT>
                      <a:noFill/>
                    </a:lnT>
                    <a:lnB>
                      <a:noFill/>
                    </a:lnB>
                  </a:tcPr>
                </a:tc>
                <a:tc>
                  <a:txBody>
                    <a:bodyPr/>
                    <a:lstStyle/>
                    <a:p>
                      <a:pPr algn="ctr"/>
                      <a:r>
                        <a:rPr lang="en-US" sz="1200">
                          <a:solidFill>
                            <a:srgbClr val="000000"/>
                          </a:solidFill>
                        </a:rPr>
                        <a:t>white-collar</a:t>
                      </a:r>
                    </a:p>
                  </a:txBody>
                  <a:tcPr marT="0" marL="0" marR="0" marB="0">
                    <a:lnL>
                      <a:noFill/>
                    </a:lnL>
                    <a:lnR>
                      <a:noFill/>
                    </a:lnR>
                    <a:lnT>
                      <a:noFill/>
                    </a:lnT>
                    <a:lnB>
                      <a:noFill/>
                    </a:lnB>
                  </a:tcPr>
                </a:tc>
              </a:tr>
              <a:tr h="254000">
                <a:tc>
                  <a:txBody>
                    <a:bodyPr/>
                    <a:lstStyle/>
                    <a:p>
                      <a:pPr algn="r"/>
                      <a:r>
                        <a:rPr lang="en-US" sz="1200">
                          <a:solidFill>
                            <a:srgbClr val="000000"/>
                          </a:solidFill>
                        </a:rPr>
                        <a:t>Divorced</a:t>
                      </a:r>
                    </a:p>
                  </a:txBody>
                  <a:tcPr marT="0" marL="6350" marR="0" marB="0">
                    <a:lnL>
                      <a:noFill/>
                    </a:lnL>
                    <a:lnR>
                      <a:noFill/>
                    </a:lnR>
                    <a:lnT>
                      <a:noFill/>
                    </a:lnT>
                    <a:lnB>
                      <a:noFill/>
                    </a:lnB>
                  </a:tcPr>
                </a:tc>
                <a:tc>
                  <a:txBody>
                    <a:bodyPr/>
                    <a:lstStyle/>
                    <a:p>
                      <a:pPr algn="ctr"/>
                      <a:r>
                        <a:rPr lang="en-US" sz="1200">
                          <a:solidFill>
                            <a:srgbClr val="FF0000"/>
                          </a:solidFill>
                        </a:rPr>
                        <a:t>42.01</a:t>
                      </a:r>
                    </a:p>
                  </a:txBody>
                  <a:tcPr marT="0" marL="0" marR="0" marB="0">
                    <a:lnL>
                      <a:noFill/>
                    </a:lnL>
                    <a:lnR>
                      <a:noFill/>
                    </a:lnR>
                    <a:lnT>
                      <a:noFill/>
                    </a:lnT>
                    <a:lnB>
                      <a:noFill/>
                    </a:lnB>
                  </a:tcPr>
                </a:tc>
                <a:tc>
                  <a:txBody>
                    <a:bodyPr/>
                    <a:lstStyle/>
                    <a:p>
                      <a:pPr algn="ctr"/>
                      <a:r>
                        <a:rPr lang="en-US" sz="1200" b="true">
                          <a:solidFill>
                            <a:srgbClr val="000000"/>
                          </a:solidFill>
                        </a:rPr>
                        <a:t>39.02</a:t>
                      </a:r>
                    </a:p>
                  </a:txBody>
                  <a:tcPr marT="0" marL="0" marR="0" marB="0">
                    <a:lnL>
                      <a:noFill/>
                    </a:lnL>
                    <a:lnR>
                      <a:noFill/>
                    </a:lnR>
                    <a:lnT>
                      <a:noFill/>
                    </a:lnT>
                    <a:lnB>
                      <a:noFill/>
                    </a:lnB>
                  </a:tcPr>
                </a:tc>
                <a:tc>
                  <a:txBody>
                    <a:bodyPr/>
                    <a:lstStyle/>
                    <a:p>
                      <a:pPr algn="ctr"/>
                      <a:r>
                        <a:rPr lang="en-US" sz="1200">
                          <a:solidFill>
                            <a:srgbClr val="FF0000"/>
                          </a:solidFill>
                        </a:rPr>
                        <a:t>41.94</a:t>
                      </a:r>
                    </a:p>
                  </a:txBody>
                  <a:tcPr marT="0" marL="0" marR="0" marB="0">
                    <a:lnL>
                      <a:noFill/>
                    </a:lnL>
                    <a:lnR>
                      <a:noFill/>
                    </a:lnR>
                    <a:lnT>
                      <a:noFill/>
                    </a:lnT>
                    <a:lnB>
                      <a:noFill/>
                    </a:lnB>
                  </a:tcPr>
                </a:tc>
              </a:tr>
              <a:tr h="254000">
                <a:tc>
                  <a:txBody>
                    <a:bodyPr/>
                    <a:lstStyle/>
                    <a:p>
                      <a:pPr algn="r"/>
                      <a:r>
                        <a:rPr lang="en-US" sz="1200">
                          <a:solidFill>
                            <a:srgbClr val="000000"/>
                          </a:solidFill>
                        </a:rPr>
                        <a:t>Married-spouse-absent</a:t>
                      </a:r>
                    </a:p>
                  </a:txBody>
                  <a:tcPr marT="0" marL="6350" marR="0" marB="0">
                    <a:lnL>
                      <a:noFill/>
                    </a:lnL>
                    <a:lnR>
                      <a:noFill/>
                    </a:lnR>
                    <a:lnT>
                      <a:noFill/>
                    </a:lnT>
                    <a:lnB>
                      <a:noFill/>
                    </a:lnB>
                  </a:tcPr>
                </a:tc>
                <a:tc>
                  <a:txBody>
                    <a:bodyPr/>
                    <a:lstStyle/>
                    <a:p>
                      <a:pPr algn="ctr"/>
                      <a:r>
                        <a:rPr lang="en-US" sz="1200">
                          <a:solidFill>
                            <a:srgbClr val="FF0000"/>
                          </a:solidFill>
                        </a:rPr>
                        <a:t>41.98</a:t>
                      </a:r>
                    </a:p>
                  </a:txBody>
                  <a:tcPr marT="0" marL="0" marR="0" marB="0">
                    <a:lnL>
                      <a:noFill/>
                    </a:lnL>
                    <a:lnR>
                      <a:noFill/>
                    </a:lnR>
                    <a:lnT>
                      <a:noFill/>
                    </a:lnT>
                    <a:lnB>
                      <a:noFill/>
                    </a:lnB>
                  </a:tcPr>
                </a:tc>
                <a:tc>
                  <a:txBody>
                    <a:bodyPr/>
                    <a:lstStyle/>
                    <a:p>
                      <a:pPr algn="ctr"/>
                      <a:r>
                        <a:rPr lang="en-US" sz="1200" b="true">
                          <a:solidFill>
                            <a:srgbClr val="000000"/>
                          </a:solidFill>
                        </a:rPr>
                        <a:t>37.60</a:t>
                      </a:r>
                    </a:p>
                  </a:txBody>
                  <a:tcPr marT="0" marL="0" marR="0" marB="0">
                    <a:lnL>
                      <a:noFill/>
                    </a:lnL>
                    <a:lnR>
                      <a:noFill/>
                    </a:lnR>
                    <a:lnT>
                      <a:noFill/>
                    </a:lnT>
                    <a:lnB>
                      <a:noFill/>
                    </a:lnB>
                  </a:tcPr>
                </a:tc>
                <a:tc>
                  <a:txBody>
                    <a:bodyPr/>
                    <a:lstStyle/>
                    <a:p>
                      <a:pPr algn="ctr"/>
                      <a:r>
                        <a:rPr lang="en-US" sz="1200">
                          <a:solidFill>
                            <a:srgbClr val="000000"/>
                          </a:solidFill>
                        </a:rPr>
                        <a:t>39.49</a:t>
                      </a:r>
                    </a:p>
                  </a:txBody>
                  <a:tcPr marT="0" marL="0" marR="0" marB="0">
                    <a:lnL>
                      <a:noFill/>
                    </a:lnL>
                    <a:lnR>
                      <a:noFill/>
                    </a:lnR>
                    <a:lnT>
                      <a:noFill/>
                    </a:lnT>
                    <a:lnB>
                      <a:noFill/>
                    </a:lnB>
                  </a:tcPr>
                </a:tc>
              </a:tr>
              <a:tr h="254000">
                <a:tc>
                  <a:txBody>
                    <a:bodyPr/>
                    <a:lstStyle/>
                    <a:p>
                      <a:pPr algn="r"/>
                      <a:r>
                        <a:rPr lang="en-US" sz="1200">
                          <a:solidFill>
                            <a:srgbClr val="000000"/>
                          </a:solidFill>
                        </a:rPr>
                        <a:t>Separated</a:t>
                      </a:r>
                    </a:p>
                  </a:txBody>
                  <a:tcPr marT="0" marL="6350" marR="0" marB="0">
                    <a:lnL>
                      <a:noFill/>
                    </a:lnL>
                    <a:lnR>
                      <a:noFill/>
                    </a:lnR>
                    <a:lnT>
                      <a:noFill/>
                    </a:lnT>
                    <a:lnB>
                      <a:noFill/>
                    </a:lnB>
                  </a:tcPr>
                </a:tc>
                <a:tc>
                  <a:txBody>
                    <a:bodyPr/>
                    <a:lstStyle/>
                    <a:p>
                      <a:pPr algn="ctr"/>
                      <a:r>
                        <a:rPr lang="en-US" sz="1200">
                          <a:solidFill>
                            <a:srgbClr val="000000"/>
                          </a:solidFill>
                        </a:rPr>
                        <a:t>40.07</a:t>
                      </a:r>
                    </a:p>
                  </a:txBody>
                  <a:tcPr marT="0" marL="0" marR="0" marB="0">
                    <a:lnL>
                      <a:noFill/>
                    </a:lnL>
                    <a:lnR>
                      <a:noFill/>
                    </a:lnR>
                    <a:lnT>
                      <a:noFill/>
                    </a:lnT>
                    <a:lnB>
                      <a:noFill/>
                    </a:lnB>
                  </a:tcPr>
                </a:tc>
                <a:tc>
                  <a:txBody>
                    <a:bodyPr/>
                    <a:lstStyle/>
                    <a:p>
                      <a:pPr algn="ctr"/>
                      <a:r>
                        <a:rPr lang="en-US" sz="1200" b="true">
                          <a:solidFill>
                            <a:srgbClr val="000000"/>
                          </a:solidFill>
                        </a:rPr>
                        <a:t>38.05</a:t>
                      </a:r>
                    </a:p>
                  </a:txBody>
                  <a:tcPr marT="0" marL="0" marR="0" marB="0">
                    <a:lnL>
                      <a:noFill/>
                    </a:lnL>
                    <a:lnR>
                      <a:noFill/>
                    </a:lnR>
                    <a:lnT>
                      <a:noFill/>
                    </a:lnT>
                    <a:lnB>
                      <a:noFill/>
                    </a:lnB>
                  </a:tcPr>
                </a:tc>
                <a:tc>
                  <a:txBody>
                    <a:bodyPr/>
                    <a:lstStyle/>
                    <a:p>
                      <a:pPr algn="ctr"/>
                      <a:r>
                        <a:rPr lang="en-US" sz="1200">
                          <a:solidFill>
                            <a:srgbClr val="000000"/>
                          </a:solidFill>
                        </a:rPr>
                        <a:t>40.32</a:t>
                      </a:r>
                    </a:p>
                  </a:txBody>
                  <a:tcPr marT="0" marL="0" marR="0" marB="0">
                    <a:lnL>
                      <a:noFill/>
                    </a:lnL>
                    <a:lnR>
                      <a:noFill/>
                    </a:lnR>
                    <a:lnT>
                      <a:noFill/>
                    </a:lnT>
                    <a:lnB>
                      <a:noFill/>
                    </a:lnB>
                  </a:tcPr>
                </a:tc>
              </a:tr>
              <a:tr h="254000">
                <a:tc>
                  <a:txBody>
                    <a:bodyPr/>
                    <a:lstStyle/>
                    <a:p>
                      <a:pPr algn="r"/>
                      <a:r>
                        <a:rPr lang="en-US" sz="1200">
                          <a:solidFill>
                            <a:srgbClr val="000000"/>
                          </a:solidFill>
                        </a:rPr>
                        <a:t>Widowed</a:t>
                      </a:r>
                    </a:p>
                  </a:txBody>
                  <a:tcPr marT="0" marL="6350" marR="0" marB="0">
                    <a:lnL>
                      <a:noFill/>
                    </a:lnL>
                    <a:lnR>
                      <a:noFill/>
                    </a:lnR>
                    <a:lnT>
                      <a:noFill/>
                    </a:lnT>
                    <a:lnB>
                      <a:noFill/>
                    </a:lnB>
                  </a:tcPr>
                </a:tc>
                <a:tc>
                  <a:txBody>
                    <a:bodyPr/>
                    <a:lstStyle/>
                    <a:p>
                      <a:pPr algn="ctr"/>
                      <a:r>
                        <a:rPr lang="en-US" sz="1200">
                          <a:solidFill>
                            <a:srgbClr val="0000FF"/>
                          </a:solidFill>
                        </a:rPr>
                        <a:t>35.73</a:t>
                      </a:r>
                    </a:p>
                  </a:txBody>
                  <a:tcPr marT="0" marL="0" marR="0" marB="0">
                    <a:lnL>
                      <a:noFill/>
                    </a:lnL>
                    <a:lnR>
                      <a:noFill/>
                    </a:lnR>
                    <a:lnT>
                      <a:noFill/>
                    </a:lnT>
                    <a:lnB>
                      <a:noFill/>
                    </a:lnB>
                  </a:tcPr>
                </a:tc>
                <a:tc>
                  <a:txBody>
                    <a:bodyPr/>
                    <a:lstStyle/>
                    <a:p>
                      <a:pPr algn="ctr"/>
                      <a:r>
                        <a:rPr lang="en-US" sz="1200" b="true">
                          <a:solidFill>
                            <a:srgbClr val="0000FF"/>
                          </a:solidFill>
                        </a:rPr>
                        <a:t>31.34</a:t>
                      </a:r>
                    </a:p>
                  </a:txBody>
                  <a:tcPr marT="0" marL="0" marR="0" marB="0">
                    <a:lnL>
                      <a:noFill/>
                    </a:lnL>
                    <a:lnR>
                      <a:noFill/>
                    </a:lnR>
                    <a:lnT>
                      <a:noFill/>
                    </a:lnT>
                    <a:lnB>
                      <a:noFill/>
                    </a:lnB>
                  </a:tcPr>
                </a:tc>
                <a:tc>
                  <a:txBody>
                    <a:bodyPr/>
                    <a:lstStyle/>
                    <a:p>
                      <a:pPr algn="ctr"/>
                      <a:r>
                        <a:rPr lang="en-US" sz="1200">
                          <a:solidFill>
                            <a:srgbClr val="0000FF"/>
                          </a:solidFill>
                        </a:rPr>
                        <a:t>35.30</a:t>
                      </a:r>
                    </a:p>
                  </a:txBody>
                  <a:tcPr marT="0" marL="0" marR="0" marB="0">
                    <a:lnL>
                      <a:noFill/>
                    </a:lnL>
                    <a:lnR>
                      <a:noFill/>
                    </a:lnR>
                    <a:lnT>
                      <a:noFill/>
                    </a:lnT>
                    <a:lnB>
                      <a:noFill/>
                    </a:lnB>
                  </a:tcPr>
                </a:tc>
              </a:tr>
            </a:tbl>
          </a:graphicData>
        </a:graphic>
      </p:graphicFrame>
      <p:pic>
        <p:nvPicPr>
          <p:cNvPr id="4" name="EW2UX1R.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marital</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marital</a:t>
                      </a:r>
                    </a:p>
                  </a:txBody>
                  <a:tcPr marT="0" marL="6350" marR="0" marB="0">
                    <a:lnL>
                      <a:noFill/>
                    </a:lnL>
                    <a:lnR>
                      <a:noFill/>
                    </a:lnR>
                    <a:lnT>
                      <a:noFill/>
                    </a:lnT>
                    <a:lnB>
                      <a:noFill/>
                    </a:lnB>
                  </a:tcPr>
                </a:tc>
                <a:tc>
                  <a:txBody>
                    <a:bodyPr/>
                    <a:lstStyle/>
                    <a:p>
                      <a:pPr algn="ctr"/>
                      <a:r>
                        <a:rPr lang="en-US" sz="1200">
                          <a:solidFill>
                            <a:srgbClr val="000000"/>
                          </a:solidFill>
                        </a:rPr>
                        <a:t>Armed-Forces</a:t>
                      </a:r>
                    </a:p>
                  </a:txBody>
                  <a:tcPr marT="0" marL="0" marR="0" marB="0">
                    <a:lnL>
                      <a:noFill/>
                    </a:lnL>
                    <a:lnR>
                      <a:noFill/>
                    </a:lnR>
                    <a:lnT>
                      <a:noFill/>
                    </a:lnT>
                    <a:lnB>
                      <a:noFill/>
                    </a:lnB>
                  </a:tcPr>
                </a:tc>
                <a:tc>
                  <a:txBody>
                    <a:bodyPr/>
                    <a:lstStyle/>
                    <a:p>
                      <a:pPr algn="ctr"/>
                      <a:r>
                        <a:rPr lang="en-US" sz="1200">
                          <a:solidFill>
                            <a:srgbClr val="000000"/>
                          </a:solidFill>
                        </a:rPr>
                        <a:t>Farming-fishing</a:t>
                      </a:r>
                    </a:p>
                  </a:txBody>
                  <a:tcPr marT="0" marL="0" marR="0" marB="0">
                    <a:lnL>
                      <a:noFill/>
                    </a:lnL>
                    <a:lnR>
                      <a:noFill/>
                    </a:lnR>
                    <a:lnT>
                      <a:noFill/>
                    </a:lnT>
                    <a:lnB>
                      <a:noFill/>
                    </a:lnB>
                  </a:tcPr>
                </a:tc>
                <a:tc>
                  <a:txBody>
                    <a:bodyPr/>
                    <a:lstStyle/>
                    <a:p>
                      <a:pPr algn="ctr"/>
                      <a:r>
                        <a:rPr lang="en-US" sz="1200">
                          <a:solidFill>
                            <a:srgbClr val="000000"/>
                          </a:solidFill>
                        </a:rPr>
                        <a:t>Other-service</a:t>
                      </a:r>
                    </a:p>
                  </a:txBody>
                  <a:tcPr marT="0" marL="0" marR="0" marB="0">
                    <a:lnL>
                      <a:noFill/>
                    </a:lnL>
                    <a:lnR>
                      <a:noFill/>
                    </a:lnR>
                    <a:lnT>
                      <a:noFill/>
                    </a:lnT>
                    <a:lnB>
                      <a:noFill/>
                    </a:lnB>
                  </a:tcPr>
                </a:tc>
                <a:tc>
                  <a:txBody>
                    <a:bodyPr/>
                    <a:lstStyle/>
                    <a:p>
                      <a:pPr algn="ctr"/>
                      <a:r>
                        <a:rPr lang="en-US" sz="1200">
                          <a:solidFill>
                            <a:srgbClr val="000000"/>
                          </a:solidFill>
                        </a:rPr>
                        <a:t>Protective-serv</a:t>
                      </a:r>
                    </a:p>
                  </a:txBody>
                  <a:tcPr marT="0" marL="0" marR="0" marB="0">
                    <a:lnL>
                      <a:noFill/>
                    </a:lnL>
                    <a:lnR>
                      <a:noFill/>
                    </a:lnR>
                    <a:lnT>
                      <a:noFill/>
                    </a:lnT>
                    <a:lnB>
                      <a:noFill/>
                    </a:lnB>
                  </a:tcPr>
                </a:tc>
              </a:tr>
              <a:tr h="254000">
                <a:tc>
                  <a:txBody>
                    <a:bodyPr/>
                    <a:lstStyle/>
                    <a:p>
                      <a:pPr algn="r"/>
                      <a:r>
                        <a:rPr lang="en-US" sz="1200" b="true">
                          <a:solidFill>
                            <a:srgbClr val="000000"/>
                          </a:solidFill>
                        </a:rPr>
                        <a:t>Partner-absent</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b="true">
                          <a:solidFill>
                            <a:srgbClr val="000000"/>
                          </a:solidFill>
                        </a:rPr>
                        <a:t>42.50</a:t>
                      </a:r>
                    </a:p>
                  </a:txBody>
                  <a:tcPr marT="0" marL="0" marR="0" marB="0">
                    <a:lnL>
                      <a:noFill/>
                    </a:lnL>
                    <a:lnR>
                      <a:noFill/>
                    </a:lnR>
                    <a:lnT>
                      <a:noFill/>
                    </a:lnT>
                    <a:lnB>
                      <a:noFill/>
                    </a:lnB>
                  </a:tcPr>
                </a:tc>
                <a:tc>
                  <a:txBody>
                    <a:bodyPr/>
                    <a:lstStyle/>
                    <a:p>
                      <a:pPr algn="ctr"/>
                      <a:r>
                        <a:rPr lang="en-US" sz="1200" b="true">
                          <a:solidFill>
                            <a:srgbClr val="0000FF"/>
                          </a:solidFill>
                        </a:rPr>
                        <a:t>35.92</a:t>
                      </a:r>
                    </a:p>
                  </a:txBody>
                  <a:tcPr marT="0" marL="0" marR="0" marB="0">
                    <a:lnL>
                      <a:noFill/>
                    </a:lnL>
                    <a:lnR>
                      <a:noFill/>
                    </a:lnR>
                    <a:lnT>
                      <a:noFill/>
                    </a:lnT>
                    <a:lnB>
                      <a:noFill/>
                    </a:lnB>
                  </a:tcPr>
                </a:tc>
                <a:tc>
                  <a:txBody>
                    <a:bodyPr/>
                    <a:lstStyle/>
                    <a:p>
                      <a:pPr algn="ctr"/>
                      <a:r>
                        <a:rPr lang="en-US" sz="1200" b="true">
                          <a:solidFill>
                            <a:srgbClr val="000000"/>
                          </a:solidFill>
                        </a:rPr>
                        <a:t>43.23</a:t>
                      </a:r>
                    </a:p>
                  </a:txBody>
                  <a:tcPr marT="0" marL="0" marR="0" marB="0">
                    <a:lnL>
                      <a:noFill/>
                    </a:lnL>
                    <a:lnR>
                      <a:noFill/>
                    </a:lnR>
                    <a:lnT>
                      <a:noFill/>
                    </a:lnT>
                    <a:lnB>
                      <a:noFill/>
                    </a:lnB>
                  </a:tcPr>
                </a:tc>
              </a:tr>
              <a:tr h="254000">
                <a:tc>
                  <a:txBody>
                    <a:bodyPr/>
                    <a:lstStyle/>
                    <a:p>
                      <a:pPr algn="r"/>
                      <a:r>
                        <a:rPr lang="en-US" sz="1200">
                          <a:solidFill>
                            <a:srgbClr val="000000"/>
                          </a:solidFill>
                        </a:rPr>
                        <a:t>Partner-present</a:t>
                      </a:r>
                    </a:p>
                  </a:txBody>
                  <a:tcPr marT="0" marL="6350" marR="0" marB="0">
                    <a:lnL>
                      <a:noFill/>
                    </a:lnL>
                    <a:lnR>
                      <a:noFill/>
                    </a:lnR>
                    <a:lnT>
                      <a:noFill/>
                    </a:lnT>
                    <a:lnB>
                      <a:noFill/>
                    </a:lnB>
                  </a:tcPr>
                </a:tc>
                <a:tc>
                  <a:txBody>
                    <a:bodyPr/>
                    <a:lstStyle/>
                    <a:p>
                      <a:pPr algn="ctr"/>
                      <a:r>
                        <a:rPr lang="en-US" sz="1200">
                          <a:solidFill>
                            <a:srgbClr val="000000"/>
                          </a:solidFill>
                        </a:rPr>
                        <a:t>42.67</a:t>
                      </a:r>
                    </a:p>
                  </a:txBody>
                  <a:tcPr marT="0" marL="0" marR="0" marB="0">
                    <a:lnL>
                      <a:noFill/>
                    </a:lnL>
                    <a:lnR>
                      <a:noFill/>
                    </a:lnR>
                    <a:lnT>
                      <a:noFill/>
                    </a:lnT>
                    <a:lnB>
                      <a:noFill/>
                    </a:lnB>
                  </a:tcPr>
                </a:tc>
                <a:tc>
                  <a:txBody>
                    <a:bodyPr/>
                    <a:lstStyle/>
                    <a:p>
                      <a:pPr algn="ctr"/>
                      <a:r>
                        <a:rPr lang="en-US" sz="1200">
                          <a:solidFill>
                            <a:srgbClr val="FF0000"/>
                          </a:solidFill>
                        </a:rPr>
                        <a:t>50.10</a:t>
                      </a:r>
                    </a:p>
                  </a:txBody>
                  <a:tcPr marT="0" marL="0" marR="0" marB="0">
                    <a:lnL>
                      <a:noFill/>
                    </a:lnL>
                    <a:lnR>
                      <a:noFill/>
                    </a:lnR>
                    <a:lnT>
                      <a:noFill/>
                    </a:lnT>
                    <a:lnB>
                      <a:noFill/>
                    </a:lnB>
                  </a:tcPr>
                </a:tc>
                <a:tc>
                  <a:txBody>
                    <a:bodyPr/>
                    <a:lstStyle/>
                    <a:p>
                      <a:pPr algn="ctr"/>
                      <a:r>
                        <a:rPr lang="en-US" sz="1200">
                          <a:solidFill>
                            <a:srgbClr val="000000"/>
                          </a:solidFill>
                        </a:rPr>
                        <a:t>38.81</a:t>
                      </a:r>
                    </a:p>
                  </a:txBody>
                  <a:tcPr marT="0" marL="0" marR="0" marB="0">
                    <a:lnL>
                      <a:noFill/>
                    </a:lnL>
                    <a:lnR>
                      <a:noFill/>
                    </a:lnR>
                    <a:lnT>
                      <a:noFill/>
                    </a:lnT>
                    <a:lnB>
                      <a:noFill/>
                    </a:lnB>
                  </a:tcPr>
                </a:tc>
                <a:tc>
                  <a:txBody>
                    <a:bodyPr/>
                    <a:lstStyle/>
                    <a:p>
                      <a:pPr algn="ctr"/>
                      <a:r>
                        <a:rPr lang="en-US" sz="1200">
                          <a:solidFill>
                            <a:srgbClr val="000000"/>
                          </a:solidFill>
                        </a:rPr>
                        <a:t>43.88</a:t>
                      </a:r>
                    </a:p>
                  </a:txBody>
                  <a:tcPr marT="0" marL="0" marR="0" marB="0">
                    <a:lnL>
                      <a:noFill/>
                    </a:lnL>
                    <a:lnR>
                      <a:noFill/>
                    </a:lnR>
                    <a:lnT>
                      <a:noFill/>
                    </a:lnT>
                    <a:lnB>
                      <a:noFill/>
                    </a:lnB>
                  </a:tcPr>
                </a:tc>
              </a:tr>
            </a:tbl>
          </a:graphicData>
        </a:graphic>
      </p:graphicFrame>
      <p:pic>
        <p:nvPicPr>
          <p:cNvPr id="4" name="7Q8G3O1.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a:t>Summary</a:t>
            </a:r>
          </a:p>
        </p:txBody>
      </p:sp>
      <p:sp xmlns:p="http://schemas.openxmlformats.org/presentationml/2006/main" xmlns:a="http://schemas.openxmlformats.org/drawingml/2006/main" xmlns:r="http://schemas.openxmlformats.org/officeDocument/2006/relationships">
        <p:nvSpPr>
          <p:cNvPr id="3" name="Content Placeholder 2"/>
          <p:cNvSpPr>
            <a:spLocks noGrp="1"/>
          </p:cNvSpPr>
          <p:nvPr>
            <p:ph idx="1"/>
          </p:nvPr>
        </p:nvSpPr>
        <p:spPr/>
        <p:txBody>
          <a:bodyPr/>
          <a:lstStyle/>
          <a:p>
            <a:pPr lvl="0"/>
            <a:r>
              <a:rPr lang="en-US" b="false" sz="1400"/>
              <a:t>Concerning the original query, some interesting findings include:</a:t>
            </a:r>
          </a:p>
          <a:p>
            <a:pPr lvl="1"/>
            <a:r>
              <a:rPr lang="en-US" b="false" sz="1400"/>
              <a:t>Column Farming-fishing has 2 of the 3 highest values.</a:t>
            </a:r>
          </a:p>
          <a:p>
            <a:pPr lvl="1"/>
            <a:r>
              <a:rPr lang="en-US" b="false" sz="1400"/>
              <a:t>Column Other-service has 2 of the 3 lowest values.</a:t>
            </a:r>
          </a:p>
          <a:p>
            <a:pPr lvl="1"/>
            <a:r>
              <a:rPr lang="en-US" b="false" sz="1400"/>
              <a:t>Row Divorced has 2 of the 3 highest values.</a:t>
            </a:r>
          </a:p>
          <a:p>
            <a:pPr lvl="1"/>
            <a:r>
              <a:rPr lang="en-US" b="false" sz="1400"/>
              <a:t>Row Separated has 1 of the 3 highest values.</a:t>
            </a:r>
          </a:p>
          <a:p>
            <a:pPr lvl="1"/>
            <a:r>
              <a:rPr lang="en-US" b="false" sz="1400"/>
              <a:t>Row Married-spouse-absent has 1 of the 3 lowest values.</a:t>
            </a:r>
          </a:p>
          <a:p>
            <a:pPr lvl="1"/>
            <a:r>
              <a:rPr lang="en-US" b="false" sz="1400"/>
              <a:t>Row Widowed has 2 of the 3 lowest values.</a:t>
            </a:r>
          </a:p>
          <a:p>
            <a:pPr lvl="0"/>
            <a:r>
              <a:rPr lang="en-US" b="false" sz="1400"/>
              <a:t>First, we tried to put the original result in context, by comparing its defining values with similar ones.</a:t>
            </a:r>
          </a:p>
          <a:p>
            <a:pPr lvl="1"/>
            <a:r>
              <a:rPr lang="en-US" b="false" sz="1400"/>
              <a:t>When we compared Other to its siblings, grouped by occupation and marital, we observed the following:</a:t>
            </a:r>
          </a:p>
          <a:p>
            <a:pPr lvl="2"/>
            <a:r>
              <a:rPr lang="en-US" b="false" sz="1400"/>
              <a:t>In 4 out of 4 cases Other has lower value than Blue-collar.</a:t>
            </a:r>
          </a:p>
          <a:p>
            <a:pPr lvl="2"/>
            <a:r>
              <a:rPr lang="en-US" b="false" sz="1400"/>
              <a:t>In 4 out of 4 cases Other has lower value than white-collar.</a:t>
            </a:r>
          </a:p>
          <a:p>
            <a:pPr lvl="1"/>
            <a:r>
              <a:rPr lang="en-US" b="false" sz="1400"/>
              <a:t>When we compared Partner-absent to its siblings, grouped by occupation and marital, we observed the following:</a:t>
            </a:r>
          </a:p>
          <a:p>
            <a:pPr lvl="2"/>
            <a:r>
              <a:rPr lang="en-US" b="false" sz="1400"/>
              <a:t>In 3 out of 4 cases Partner-absent has a lower value than Partner-present.</a:t>
            </a:r>
          </a:p>
          <a:p>
            <a:pPr lvl="2"/>
            <a:r>
              <a:rPr lang="en-US" b="false" sz="1400"/>
              <a:t>In 1 out of 4 cases Partner-present has null value.</a:t>
            </a:r>
          </a:p>
        </p:txBody>
      </p:sp>
      <p:pic>
        <p:nvPicPr>
          <p:cNvPr id="4" name="N35DI3.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tableStyles.xml><?xml version="1.0" encoding="utf-8"?>
<a:tblStyleLst xmlns:a="http://schemas.openxmlformats.org/drawingml/2006/main" def="{5C22544A-7EE6-4342-B048-85BDC9FD1C3A}"/>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34" y="-90"/>
      </p:cViewPr>
      <p:guideLst>
        <p:guide orient="horz" pos="2160"/>
        <p:guide pos="2880"/>
      </p:guideLst>
    </p:cSldViewPr>
  </p:slideViewPr>
  <p:notesTextViewPr>
    <p:cViewPr>
      <p:scale>
        <a:sx n="100" d="100"/>
        <a:sy n="100" d="100"/>
      </p:scale>
      <p:origin x="0" y="0"/>
    </p:cViewPr>
  </p:notesTextViewPr>
  <p:gridSpacing cx="76200" cy="76200"/>
</p:viewPr>
</file>