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Post-grad has 2 of the 6 highest values.
Column University has 2 of the 6 highest values.
Column Post-grad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1 out of 3 cases Post-Secondary has higher value than Without-Post-Secondary.
In 2 out of 3 cases Post-Secondary has lower value than Without-Post-Secondary.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1 out of 4 cases Blue-collar has a higher value than Other.
In 3 out of 4 cases Blue-collar has a lower value than Other.
In 2 out of 4 cases Blue-collar has a higher value than white-collar.
In 2 out of 4 cases Blue-collar has a lower value than white-collar.
Then we analyzed the results by drilling down one level in the hierarchy.
When we drilled down work, we observed the following facts:
Column Post-grad has 2 of the 6 highest values.
Column University has 2 of the 6 highest values.
Column Post-grad has 3 of the 6 lowest values.
When we drilled down education, we observed the following facts: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education is fixed to 'Post-Secondary', work is fixed to 'With-Pay' and occupation is fixed to 'Blue-collar'.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work to be equal to 'With-Pay', and occupation to be equal to 'Blue-collar'. We report on Avg of work hours per 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education at level 4 to be equal to ''ALL'', work at level 2 to be equal to ''With-Pay'', and occupation at level 1 to be equal to ''Blue-collar''.
Compared to its sibling we observe that in 1 out of 3 cases Post-Secondary has higher value than Without-Post-Secondary.
In 2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education at level 3 to be equal to ''Post-Secondary'', work at level 3 to be equal to ''ALL'', and occupation at level 1 to be equal to ''Blue-collar''.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education at level 3 to be equal to ''Post-Secondary'', work at level 2 to be equal to ''With-Pay'', and occupation at level 2 to be equal to ''ALL''.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education at level 3 to be equal to ''Post-Secondary'', work at level 2 to be equal to ''With-Pay'', and occupation at level 2 to be equal to ''ALL''.
Compared to its sibling we observe the following:
In 1 out of 4 cases Blue-collar has a higher value than Other.
In 3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ZT7B04.wav"/>
  <Relationship Id="rId4" Type="http://schemas.openxmlformats.org/officeDocument/2006/relationships/audio" Target="../media/ZT7B04.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S7XF5U.wav"/>
  <Relationship Id="rId4" Type="http://schemas.openxmlformats.org/officeDocument/2006/relationships/audio" Target="../media/S7XF5U.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microsoft.com/office/2007/relationships/media" Target="../media/EIGWTIEH.wav"/>
  <Relationship Id="rId4" Type="http://schemas.openxmlformats.org/officeDocument/2006/relationships/audio" Target="../media/EIGWTIEH.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WPWQ8.wav"/>
  <Relationship Id="rId4" Type="http://schemas.openxmlformats.org/officeDocument/2006/relationships/audio" Target="../media/WPWQ8.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KP08AWNOP.wav"/>
  <Relationship Id="rId4" Type="http://schemas.openxmlformats.org/officeDocument/2006/relationships/audio" Target="../media/KP08AWNOP.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A9Q1OG.wav"/>
  <Relationship Id="rId4" Type="http://schemas.openxmlformats.org/officeDocument/2006/relationships/audio" Target="../media/A9Q1OG.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GVUSDPG5Q.wav"/>
  <Relationship Id="rId4" Type="http://schemas.openxmlformats.org/officeDocument/2006/relationships/audio" Target="../media/GVUSDPG5Q.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PV7UB.wav"/>
  <Relationship Id="rId4" Type="http://schemas.openxmlformats.org/officeDocument/2006/relationships/audio" Target="../media/PV7UB.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SUV0B9.wav"/>
  <Relationship Id="rId4" Type="http://schemas.openxmlformats.org/officeDocument/2006/relationships/audio" Target="../media/SUV0B9.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FXZN24UU.wav"/>
  <Relationship Id="rId4" Type="http://schemas.openxmlformats.org/officeDocument/2006/relationships/audio" Target="../media/FXZN24UU.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microsoft.com/office/2007/relationships/media" Target="../media/50Q7HTMR.wav"/>
  <Relationship Id="rId4" Type="http://schemas.openxmlformats.org/officeDocument/2006/relationships/audio" Target="../media/50Q7HTMR.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40.46 (26)</a:t>
                      </a:r>
                    </a:p>
                  </a:txBody>
                  <a:tcPr marT="0" marL="0" marR="0" marB="0">
                    <a:lnL>
                      <a:noFill/>
                    </a:lnL>
                    <a:lnR>
                      <a:noFill/>
                    </a:lnR>
                    <a:lnT>
                      <a:noFill/>
                    </a:lnT>
                    <a:lnB>
                      <a:noFill/>
                    </a:lnB>
                  </a:tcPr>
                </a:tc>
                <a:tc>
                  <a:txBody>
                    <a:bodyPr/>
                    <a:lstStyle/>
                    <a:p>
                      <a:pPr algn="ctr"/>
                      <a:r>
                        <a:rPr lang="en-US" sz="1200">
                          <a:solidFill>
                            <a:srgbClr val="0000FF"/>
                          </a:solidFill>
                        </a:rPr>
                        <a:t>35.33 (6)</a:t>
                      </a:r>
                    </a:p>
                  </a:txBody>
                  <a:tcPr marT="0" marL="0" marR="0" marB="0">
                    <a:lnL>
                      <a:noFill/>
                    </a:lnL>
                    <a:lnR>
                      <a:noFill/>
                    </a:lnR>
                    <a:lnT>
                      <a:noFill/>
                    </a:lnT>
                    <a:lnB>
                      <a:noFill/>
                    </a:lnB>
                  </a:tcPr>
                </a:tc>
                <a:tc>
                  <a:txBody>
                    <a:bodyPr/>
                    <a:lstStyle/>
                    <a:p>
                      <a:pPr algn="ctr"/>
                      <a:r>
                        <a:rPr lang="en-US" sz="1200">
                          <a:solidFill>
                            <a:srgbClr val="0000FF"/>
                          </a:solidFill>
                        </a:rPr>
                        <a:t>39.02 (59)</a:t>
                      </a:r>
                    </a:p>
                  </a:txBody>
                  <a:tcPr marT="0" marL="0" marR="0" marB="0">
                    <a:lnL>
                      <a:noFill/>
                    </a:lnL>
                    <a:lnR>
                      <a:noFill/>
                    </a:lnR>
                    <a:lnT>
                      <a:noFill/>
                    </a:lnT>
                    <a:lnB>
                      <a:noFill/>
                    </a:lnB>
                  </a:tcPr>
                </a:tc>
                <a:tc>
                  <a:txBody>
                    <a:bodyPr/>
                    <a:lstStyle/>
                    <a:p>
                      <a:pPr algn="ctr"/>
                      <a:r>
                        <a:rPr lang="en-US" sz="1200">
                          <a:solidFill>
                            <a:srgbClr val="000000"/>
                          </a:solidFill>
                        </a:rPr>
                        <a:t>41.40 (20)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39.88 (34)</a:t>
                      </a:r>
                    </a:p>
                  </a:txBody>
                  <a:tcPr marT="0" marL="0" marR="0" marB="0">
                    <a:lnL>
                      <a:noFill/>
                    </a:lnL>
                    <a:lnR>
                      <a:noFill/>
                    </a:lnR>
                    <a:lnT>
                      <a:noFill/>
                    </a:lnT>
                    <a:lnB>
                      <a:noFill/>
                    </a:lnB>
                  </a:tcPr>
                </a:tc>
                <a:tc>
                  <a:txBody>
                    <a:bodyPr/>
                    <a:lstStyle/>
                    <a:p>
                      <a:pPr algn="ctr"/>
                      <a:r>
                        <a:rPr lang="en-US" sz="1200">
                          <a:solidFill>
                            <a:srgbClr val="FF0000"/>
                          </a:solidFill>
                        </a:rPr>
                        <a:t>47.00 (1)</a:t>
                      </a:r>
                    </a:p>
                  </a:txBody>
                  <a:tcPr marT="0" marL="0" marR="0" marB="0">
                    <a:lnL>
                      <a:noFill/>
                    </a:lnL>
                    <a:lnR>
                      <a:noFill/>
                    </a:lnR>
                    <a:lnT>
                      <a:noFill/>
                    </a:lnT>
                    <a:lnB>
                      <a:noFill/>
                    </a:lnB>
                  </a:tcPr>
                </a:tc>
                <a:tc>
                  <a:txBody>
                    <a:bodyPr/>
                    <a:lstStyle/>
                    <a:p>
                      <a:pPr algn="ctr"/>
                      <a:r>
                        <a:rPr lang="en-US" sz="1200">
                          <a:solidFill>
                            <a:srgbClr val="000000"/>
                          </a:solidFill>
                        </a:rPr>
                        <a:t>41.72 (72)</a:t>
                      </a:r>
                    </a:p>
                  </a:txBody>
                  <a:tcPr marT="0" marL="0" marR="0" marB="0">
                    <a:lnL>
                      <a:noFill/>
                    </a:lnL>
                    <a:lnR>
                      <a:noFill/>
                    </a:lnR>
                    <a:lnT>
                      <a:noFill/>
                    </a:lnT>
                    <a:lnB>
                      <a:noFill/>
                    </a:lnB>
                  </a:tcPr>
                </a:tc>
                <a:tc>
                  <a:txBody>
                    <a:bodyPr/>
                    <a:lstStyle/>
                    <a:p>
                      <a:pPr algn="ctr"/>
                      <a:r>
                        <a:rPr lang="en-US" sz="1200">
                          <a:solidFill>
                            <a:srgbClr val="000000"/>
                          </a:solidFill>
                        </a:rPr>
                        <a:t>41.26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40.89 (18)</a:t>
                      </a:r>
                    </a:p>
                  </a:txBody>
                  <a:tcPr marT="0" marL="0" marR="0" marB="0">
                    <a:lnL>
                      <a:noFill/>
                    </a:lnL>
                    <a:lnR>
                      <a:noFill/>
                    </a:lnR>
                    <a:lnT>
                      <a:noFill/>
                    </a:lnT>
                    <a:lnB>
                      <a:noFill/>
                    </a:lnB>
                  </a:tcPr>
                </a:tc>
                <a:tc>
                  <a:txBody>
                    <a:bodyPr/>
                    <a:lstStyle/>
                    <a:p>
                      <a:pPr algn="ctr"/>
                      <a:r>
                        <a:rPr lang="en-US" sz="1200">
                          <a:solidFill>
                            <a:srgbClr val="0000FF"/>
                          </a:solidFill>
                        </a:rPr>
                        <a:t>28.75 (4)</a:t>
                      </a:r>
                    </a:p>
                  </a:txBody>
                  <a:tcPr marT="0" marL="0" marR="0" marB="0">
                    <a:lnL>
                      <a:noFill/>
                    </a:lnL>
                    <a:lnR>
                      <a:noFill/>
                    </a:lnR>
                    <a:lnT>
                      <a:noFill/>
                    </a:lnT>
                    <a:lnB>
                      <a:noFill/>
                    </a:lnB>
                  </a:tcPr>
                </a:tc>
                <a:tc>
                  <a:txBody>
                    <a:bodyPr/>
                    <a:lstStyle/>
                    <a:p>
                      <a:pPr algn="ctr"/>
                      <a:r>
                        <a:rPr lang="en-US" sz="1200">
                          <a:solidFill>
                            <a:srgbClr val="0000FF"/>
                          </a:solidFill>
                        </a:rPr>
                        <a:t>34.23 (47)</a:t>
                      </a:r>
                    </a:p>
                  </a:txBody>
                  <a:tcPr marT="0" marL="0" marR="0" marB="0">
                    <a:lnL>
                      <a:noFill/>
                    </a:lnL>
                    <a:lnR>
                      <a:noFill/>
                    </a:lnR>
                    <a:lnT>
                      <a:noFill/>
                    </a:lnT>
                    <a:lnB>
                      <a:noFill/>
                    </a:lnB>
                  </a:tcPr>
                </a:tc>
                <a:tc>
                  <a:txBody>
                    <a:bodyPr/>
                    <a:lstStyle/>
                    <a:p>
                      <a:pPr algn="ctr"/>
                      <a:r>
                        <a:rPr lang="en-US" sz="1200">
                          <a:solidFill>
                            <a:srgbClr val="0000FF"/>
                          </a:solidFill>
                        </a:rPr>
                        <a:t>32.73 (15)</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 (642)</a:t>
                      </a:r>
                    </a:p>
                  </a:txBody>
                  <a:tcPr marT="0" marL="0" marR="0" marB="0">
                    <a:lnL>
                      <a:noFill/>
                    </a:lnL>
                    <a:lnR>
                      <a:noFill/>
                    </a:lnR>
                    <a:lnT>
                      <a:noFill/>
                    </a:lnT>
                    <a:lnB>
                      <a:noFill/>
                    </a:lnB>
                  </a:tcPr>
                </a:tc>
                <a:tc>
                  <a:txBody>
                    <a:bodyPr/>
                    <a:lstStyle/>
                    <a:p>
                      <a:pPr algn="ctr"/>
                      <a:r>
                        <a:rPr lang="en-US" sz="1200">
                          <a:solidFill>
                            <a:srgbClr val="0000FF"/>
                          </a:solidFill>
                        </a:rPr>
                        <a:t>39.05 (56)</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40.99 (492)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46.11 (9)</a:t>
                      </a:r>
                    </a:p>
                  </a:txBody>
                  <a:tcPr marT="0" marL="0" marR="0" marB="0">
                    <a:lnL>
                      <a:noFill/>
                    </a:lnL>
                    <a:lnR>
                      <a:noFill/>
                    </a:lnR>
                    <a:lnT>
                      <a:noFill/>
                    </a:lnT>
                    <a:lnB>
                      <a:noFill/>
                    </a:lnB>
                  </a:tcPr>
                </a:tc>
                <a:tc>
                  <a:txBody>
                    <a:bodyPr/>
                    <a:lstStyle/>
                    <a:p>
                      <a:pPr algn="ctr"/>
                      <a:r>
                        <a:rPr lang="en-US" sz="1200">
                          <a:solidFill>
                            <a:srgbClr val="FF0000"/>
                          </a:solidFill>
                        </a:rPr>
                        <a:t>43.33 (3)</a:t>
                      </a:r>
                    </a:p>
                  </a:txBody>
                  <a:tcPr marT="0" marL="0" marR="0" marB="0">
                    <a:lnL>
                      <a:noFill/>
                    </a:lnL>
                    <a:lnR>
                      <a:noFill/>
                    </a:lnR>
                    <a:lnT>
                      <a:noFill/>
                    </a:lnT>
                    <a:lnB>
                      <a:noFill/>
                    </a:lnB>
                  </a:tcPr>
                </a:tc>
                <a:tc>
                  <a:txBody>
                    <a:bodyPr/>
                    <a:lstStyle/>
                    <a:p>
                      <a:pPr algn="ctr"/>
                      <a:r>
                        <a:rPr lang="en-US" sz="1200">
                          <a:solidFill>
                            <a:srgbClr val="FF0000"/>
                          </a:solidFill>
                        </a:rPr>
                        <a:t>50.84 (31)</a:t>
                      </a:r>
                    </a:p>
                  </a:txBody>
                  <a:tcPr marT="0" marL="0" marR="0" marB="0">
                    <a:lnL>
                      <a:noFill/>
                    </a:lnL>
                    <a:lnR>
                      <a:noFill/>
                    </a:lnR>
                    <a:lnT>
                      <a:noFill/>
                    </a:lnT>
                    <a:lnB>
                      <a:noFill/>
                    </a:lnB>
                  </a:tcPr>
                </a:tc>
                <a:tc>
                  <a:txBody>
                    <a:bodyPr/>
                    <a:lstStyle/>
                    <a:p>
                      <a:pPr algn="ctr"/>
                      <a:r>
                        <a:rPr lang="en-US" sz="1200">
                          <a:solidFill>
                            <a:srgbClr val="FF0000"/>
                          </a:solidFill>
                        </a:rPr>
                        <a:t>47.11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42.73 (49)</a:t>
                      </a:r>
                    </a:p>
                  </a:txBody>
                  <a:tcPr marT="0" marL="0" marR="0" marB="0">
                    <a:lnL>
                      <a:noFill/>
                    </a:lnL>
                    <a:lnR>
                      <a:noFill/>
                    </a:lnR>
                    <a:lnT>
                      <a:noFill/>
                    </a:lnT>
                    <a:lnB>
                      <a:noFill/>
                    </a:lnB>
                  </a:tcPr>
                </a:tc>
                <a:tc>
                  <a:txBody>
                    <a:bodyPr/>
                    <a:lstStyle/>
                    <a:p>
                      <a:pPr algn="ctr"/>
                      <a:r>
                        <a:rPr lang="en-US" sz="1200">
                          <a:solidFill>
                            <a:srgbClr val="000000"/>
                          </a:solidFill>
                        </a:rPr>
                        <a:t>41.38 (13)</a:t>
                      </a:r>
                    </a:p>
                  </a:txBody>
                  <a:tcPr marT="0" marL="0" marR="0" marB="0">
                    <a:lnL>
                      <a:noFill/>
                    </a:lnL>
                    <a:lnR>
                      <a:noFill/>
                    </a:lnR>
                    <a:lnT>
                      <a:noFill/>
                    </a:lnT>
                    <a:lnB>
                      <a:noFill/>
                    </a:lnB>
                  </a:tcPr>
                </a:tc>
                <a:tc>
                  <a:txBody>
                    <a:bodyPr/>
                    <a:lstStyle/>
                    <a:p>
                      <a:pPr algn="ctr"/>
                      <a:r>
                        <a:rPr lang="en-US" sz="1200">
                          <a:solidFill>
                            <a:srgbClr val="000000"/>
                          </a:solidFill>
                        </a:rPr>
                        <a:t>41.71 (156)</a:t>
                      </a:r>
                    </a:p>
                  </a:txBody>
                  <a:tcPr marT="0" marL="0" marR="0" marB="0">
                    <a:lnL>
                      <a:noFill/>
                    </a:lnL>
                    <a:lnR>
                      <a:noFill/>
                    </a:lnR>
                    <a:lnT>
                      <a:noFill/>
                    </a:lnT>
                    <a:lnB>
                      <a:noFill/>
                    </a:lnB>
                  </a:tcPr>
                </a:tc>
                <a:tc>
                  <a:txBody>
                    <a:bodyPr/>
                    <a:lstStyle/>
                    <a:p>
                      <a:pPr algn="ctr"/>
                      <a:r>
                        <a:rPr lang="en-US" sz="1200">
                          <a:solidFill>
                            <a:srgbClr val="FF0000"/>
                          </a:solidFill>
                        </a:rPr>
                        <a:t>45.49 (55)</a:t>
                      </a:r>
                    </a:p>
                  </a:txBody>
                  <a:tcPr marT="0" marL="0" marR="0" marB="0">
                    <a:lnL>
                      <a:noFill/>
                    </a:lnL>
                    <a:lnR>
                      <a:noFill/>
                    </a:lnR>
                    <a:lnT>
                      <a:noFill/>
                    </a:lnT>
                    <a:lnB>
                      <a:noFill/>
                    </a:lnB>
                  </a:tcPr>
                </a:tc>
              </a:tr>
            </a:tbl>
          </a:graphicData>
        </a:graphic>
      </p:graphicFrame>
      <p:pic>
        <p:nvPicPr>
          <p:cNvPr id="4" name="ZT7B0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38.36 (25)</a:t>
                      </a:r>
                    </a:p>
                  </a:txBody>
                  <a:tcPr marT="0" marL="0" marR="0" marB="0">
                    <a:lnL>
                      <a:noFill/>
                    </a:lnL>
                    <a:lnR>
                      <a:noFill/>
                    </a:lnR>
                    <a:lnT>
                      <a:noFill/>
                    </a:lnT>
                    <a:lnB>
                      <a:noFill/>
                    </a:lnB>
                  </a:tcPr>
                </a:tc>
                <a:tc>
                  <a:txBody>
                    <a:bodyPr/>
                    <a:lstStyle/>
                    <a:p>
                      <a:pPr algn="ctr"/>
                      <a:r>
                        <a:rPr lang="en-US" sz="1200">
                          <a:solidFill>
                            <a:srgbClr val="000000"/>
                          </a:solidFill>
                        </a:rPr>
                        <a:t>41.97 (219)</a:t>
                      </a:r>
                    </a:p>
                  </a:txBody>
                  <a:tcPr marT="0" marL="0" marR="0" marB="0">
                    <a:lnL>
                      <a:noFill/>
                    </a:lnL>
                    <a:lnR>
                      <a:noFill/>
                    </a:lnR>
                    <a:lnT>
                      <a:noFill/>
                    </a:lnT>
                    <a:lnB>
                      <a:noFill/>
                    </a:lnB>
                  </a:tcPr>
                </a:tc>
                <a:tc>
                  <a:txBody>
                    <a:bodyPr/>
                    <a:lstStyle/>
                    <a:p>
                      <a:pPr algn="ctr"/>
                      <a:r>
                        <a:rPr lang="en-US" sz="1200">
                          <a:solidFill>
                            <a:srgbClr val="000000"/>
                          </a:solidFill>
                        </a:rPr>
                        <a:t>42.31 (26)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41.23 (53)</a:t>
                      </a:r>
                    </a:p>
                  </a:txBody>
                  <a:tcPr marT="0" marL="0" marR="0" marB="0">
                    <a:lnL>
                      <a:noFill/>
                    </a:lnL>
                    <a:lnR>
                      <a:noFill/>
                    </a:lnR>
                    <a:lnT>
                      <a:noFill/>
                    </a:lnT>
                    <a:lnB>
                      <a:noFill/>
                    </a:lnB>
                  </a:tcPr>
                </a:tc>
                <a:tc>
                  <a:txBody>
                    <a:bodyPr/>
                    <a:lstStyle/>
                    <a:p>
                      <a:pPr algn="ctr"/>
                      <a:r>
                        <a:rPr lang="en-US" sz="1200">
                          <a:solidFill>
                            <a:srgbClr val="000000"/>
                          </a:solidFill>
                        </a:rPr>
                        <a:t>41.85 (423)</a:t>
                      </a:r>
                    </a:p>
                  </a:txBody>
                  <a:tcPr marT="0" marL="0" marR="0" marB="0">
                    <a:lnL>
                      <a:noFill/>
                    </a:lnL>
                    <a:lnR>
                      <a:noFill/>
                    </a:lnR>
                    <a:lnT>
                      <a:noFill/>
                    </a:lnT>
                    <a:lnB>
                      <a:noFill/>
                    </a:lnB>
                  </a:tcPr>
                </a:tc>
                <a:tc>
                  <a:txBody>
                    <a:bodyPr/>
                    <a:lstStyle/>
                    <a:p>
                      <a:pPr algn="ctr"/>
                      <a:r>
                        <a:rPr lang="en-US" sz="1200">
                          <a:solidFill>
                            <a:srgbClr val="FF0000"/>
                          </a:solidFill>
                        </a:rPr>
                        <a:t>44.03 (32)</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FF"/>
                          </a:solidFill>
                        </a:rPr>
                        <a:t>20.00 (1)</a:t>
                      </a:r>
                    </a:p>
                  </a:txBody>
                  <a:tcPr marT="0" marL="0" marR="0" marB="0">
                    <a:lnL>
                      <a:noFill/>
                    </a:lnL>
                    <a:lnR>
                      <a:noFill/>
                    </a:lnR>
                    <a:lnT>
                      <a:noFill/>
                    </a:lnT>
                    <a:lnB>
                      <a:noFill/>
                    </a:lnB>
                  </a:tcPr>
                </a:tc>
                <a:tc>
                  <a:txBody>
                    <a:bodyPr/>
                    <a:lstStyle/>
                    <a:p>
                      <a:pPr algn="ctr"/>
                      <a:r>
                        <a:rPr lang="en-US" sz="1200">
                          <a:solidFill>
                            <a:srgbClr val="FF0000"/>
                          </a:solidFill>
                        </a:rPr>
                        <a:t>46.67 (3)</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35.40 (10)</a:t>
                      </a:r>
                    </a:p>
                  </a:txBody>
                  <a:tcPr marT="0" marL="0" marR="0" marB="0">
                    <a:lnL>
                      <a:noFill/>
                    </a:lnL>
                    <a:lnR>
                      <a:noFill/>
                    </a:lnR>
                    <a:lnT>
                      <a:noFill/>
                    </a:lnT>
                    <a:lnB>
                      <a:noFill/>
                    </a:lnB>
                  </a:tcPr>
                </a:tc>
                <a:tc>
                  <a:txBody>
                    <a:bodyPr/>
                    <a:lstStyle/>
                    <a:p>
                      <a:pPr algn="ctr"/>
                      <a:r>
                        <a:rPr lang="en-US" sz="1200">
                          <a:solidFill>
                            <a:srgbClr val="0000FF"/>
                          </a:solidFill>
                        </a:rPr>
                        <a:t>38.62 (53)</a:t>
                      </a:r>
                    </a:p>
                  </a:txBody>
                  <a:tcPr marT="0" marL="0" marR="0" marB="0">
                    <a:lnL>
                      <a:noFill/>
                    </a:lnL>
                    <a:lnR>
                      <a:noFill/>
                    </a:lnR>
                    <a:lnT>
                      <a:noFill/>
                    </a:lnT>
                    <a:lnB>
                      <a:noFill/>
                    </a:lnB>
                  </a:tcPr>
                </a:tc>
                <a:tc>
                  <a:txBody>
                    <a:bodyPr/>
                    <a:lstStyle/>
                    <a:p>
                      <a:pPr algn="ctr"/>
                      <a:r>
                        <a:rPr lang="en-US" sz="1200">
                          <a:solidFill>
                            <a:srgbClr val="000000"/>
                          </a:solidFill>
                        </a:rPr>
                        <a:t>40.93 (14)</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00"/>
                          </a:solidFill>
                        </a:rPr>
                        <a:t>38.85 (178)</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43.22 (187)</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39.24 (62)</a:t>
                      </a:r>
                    </a:p>
                  </a:txBody>
                  <a:tcPr marT="0" marL="0" marR="0" marB="0">
                    <a:lnL>
                      <a:noFill/>
                    </a:lnL>
                    <a:lnR>
                      <a:noFill/>
                    </a:lnR>
                    <a:lnT>
                      <a:noFill/>
                    </a:lnT>
                    <a:lnB>
                      <a:noFill/>
                    </a:lnB>
                  </a:tcPr>
                </a:tc>
                <a:tc>
                  <a:txBody>
                    <a:bodyPr/>
                    <a:lstStyle/>
                    <a:p>
                      <a:pPr algn="ctr"/>
                      <a:r>
                        <a:rPr lang="en-US" sz="1200">
                          <a:solidFill>
                            <a:srgbClr val="000000"/>
                          </a:solidFill>
                        </a:rPr>
                        <a:t>41.05 (479)</a:t>
                      </a:r>
                    </a:p>
                  </a:txBody>
                  <a:tcPr marT="0" marL="0" marR="0" marB="0">
                    <a:lnL>
                      <a:noFill/>
                    </a:lnL>
                    <a:lnR>
                      <a:noFill/>
                    </a:lnR>
                    <a:lnT>
                      <a:noFill/>
                    </a:lnT>
                    <a:lnB>
                      <a:noFill/>
                    </a:lnB>
                  </a:tcPr>
                </a:tc>
                <a:tc>
                  <a:txBody>
                    <a:bodyPr/>
                    <a:lstStyle/>
                    <a:p>
                      <a:pPr algn="ctr"/>
                      <a:r>
                        <a:rPr lang="en-US" sz="1200">
                          <a:solidFill>
                            <a:srgbClr val="FF0000"/>
                          </a:solidFill>
                        </a:rPr>
                        <a:t>45.39 (70)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38.77 (13)</a:t>
                      </a:r>
                    </a:p>
                  </a:txBody>
                  <a:tcPr marT="0" marL="0" marR="0" marB="0">
                    <a:lnL>
                      <a:noFill/>
                    </a:lnL>
                    <a:lnR>
                      <a:noFill/>
                    </a:lnR>
                    <a:lnT>
                      <a:noFill/>
                    </a:lnT>
                    <a:lnB>
                      <a:noFill/>
                    </a:lnB>
                  </a:tcPr>
                </a:tc>
                <a:tc>
                  <a:txBody>
                    <a:bodyPr/>
                    <a:lstStyle/>
                    <a:p>
                      <a:pPr algn="ctr"/>
                      <a:r>
                        <a:rPr lang="en-US" sz="1200">
                          <a:solidFill>
                            <a:srgbClr val="FF0000"/>
                          </a:solidFill>
                        </a:rPr>
                        <a:t>55.00 (4)</a:t>
                      </a:r>
                    </a:p>
                  </a:txBody>
                  <a:tcPr marT="0" marL="0" marR="0" marB="0">
                    <a:lnL>
                      <a:noFill/>
                    </a:lnL>
                    <a:lnR>
                      <a:noFill/>
                    </a:lnR>
                    <a:lnT>
                      <a:noFill/>
                    </a:lnT>
                    <a:lnB>
                      <a:noFill/>
                    </a:lnB>
                  </a:tcPr>
                </a:tc>
              </a:tr>
            </a:tbl>
          </a:graphicData>
        </a:graphic>
      </p:graphicFrame>
      <p:pic>
        <p:nvPicPr>
          <p:cNvPr id="4" name="S7XF5U.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1 out of 3 cases Post-Secondary has higher value than Without-Post-Secondary.</a:t>
            </a:r>
          </a:p>
          <a:p>
            <a:pPr lvl="2"/>
            <a:r>
              <a:rPr lang="en-US" b="false" sz="1400"/>
              <a:t>In 2 out of 3 cases Post-Secondary has lower value than Without-Post-Secondary.</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1 out of 4 cases Blue-collar has a higher value than Other.</a:t>
            </a:r>
          </a:p>
          <a:p>
            <a:pPr lvl="2"/>
            <a:r>
              <a:rPr lang="en-US" b="false" sz="1400"/>
              <a:t>In 3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Post-grad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3 of the 5 lowest values.</a:t>
            </a:r>
          </a:p>
        </p:txBody>
      </p:sp>
      <p:pic>
        <p:nvPicPr>
          <p:cNvPr id="4" name="EIGWTIE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education is fixed to 'Post-Secondary', work is fixed to 'With-Pay' and occupation is fixed to 'Blue-collar'.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WPWQ8.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34.00</a:t>
                      </a:r>
                    </a:p>
                  </a:txBody>
                  <a:tcPr marT="0" marL="0" marR="0" marB="0">
                    <a:lnL>
                      <a:noFill/>
                    </a:lnL>
                    <a:lnR>
                      <a:noFill/>
                    </a:lnR>
                    <a:lnT>
                      <a:noFill/>
                    </a:lnT>
                    <a:lnB>
                      <a:noFill/>
                    </a:lnB>
                  </a:tcPr>
                </a:tc>
                <a:tc>
                  <a:txBody>
                    <a:bodyPr/>
                    <a:lstStyle/>
                    <a:p>
                      <a:pPr algn="ctr"/>
                      <a:r>
                        <a:rPr lang="en-US" sz="1200">
                          <a:solidFill>
                            <a:srgbClr val="0000FF"/>
                          </a:solidFill>
                        </a:rPr>
                        <a:t>38.85</a:t>
                      </a:r>
                    </a:p>
                  </a:txBody>
                  <a:tcPr marT="0" marL="0" marR="0" marB="0">
                    <a:lnL>
                      <a:noFill/>
                    </a:lnL>
                    <a:lnR>
                      <a:noFill/>
                    </a:lnR>
                    <a:lnT>
                      <a:noFill/>
                    </a:lnT>
                    <a:lnB>
                      <a:noFill/>
                    </a:lnB>
                  </a:tcPr>
                </a:tc>
                <a:tc>
                  <a:txBody>
                    <a:bodyPr/>
                    <a:lstStyle/>
                    <a:p>
                      <a:pPr algn="ctr"/>
                      <a:r>
                        <a:rPr lang="en-US" sz="1200">
                          <a:solidFill>
                            <a:srgbClr val="000000"/>
                          </a:solidFill>
                        </a:rPr>
                        <a:t>39.24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a:t>
                      </a:r>
                    </a:p>
                  </a:txBody>
                  <a:tcPr marT="0" marL="0" marR="0" marB="0">
                    <a:lnL>
                      <a:noFill/>
                    </a:lnL>
                    <a:lnR>
                      <a:noFill/>
                    </a:lnR>
                    <a:lnT>
                      <a:noFill/>
                    </a:lnT>
                    <a:lnB>
                      <a:noFill/>
                    </a:lnB>
                  </a:tcPr>
                </a:tc>
                <a:tc>
                  <a:txBody>
                    <a:bodyPr/>
                    <a:lstStyle/>
                    <a:p>
                      <a:pPr algn="ctr"/>
                      <a:r>
                        <a:rPr lang="en-US" sz="1200">
                          <a:solidFill>
                            <a:srgbClr val="0000FF"/>
                          </a:solidFill>
                        </a:rPr>
                        <a:t>39.05</a:t>
                      </a:r>
                    </a:p>
                  </a:txBody>
                  <a:tcPr marT="0" marL="0" marR="0" marB="0">
                    <a:lnL>
                      <a:noFill/>
                    </a:lnL>
                    <a:lnR>
                      <a:noFill/>
                    </a:lnR>
                    <a:lnT>
                      <a:noFill/>
                    </a:lnT>
                    <a:lnB>
                      <a:noFill/>
                    </a:lnB>
                  </a:tcPr>
                </a:tc>
                <a:tc>
                  <a:txBody>
                    <a:bodyPr/>
                    <a:lstStyle/>
                    <a:p>
                      <a:pPr algn="ctr"/>
                      <a:r>
                        <a:rPr lang="en-US" sz="1200">
                          <a:solidFill>
                            <a:srgbClr val="000000"/>
                          </a:solidFill>
                        </a:rPr>
                        <a:t>41.28</a:t>
                      </a:r>
                    </a:p>
                  </a:txBody>
                  <a:tcPr marT="0" marL="0" marR="0" marB="0">
                    <a:lnL>
                      <a:noFill/>
                    </a:lnL>
                    <a:lnR>
                      <a:noFill/>
                    </a:lnR>
                    <a:lnT>
                      <a:noFill/>
                    </a:lnT>
                    <a:lnB>
                      <a:noFill/>
                    </a:lnB>
                  </a:tcPr>
                </a:tc>
                <a:tc>
                  <a:txBody>
                    <a:bodyPr/>
                    <a:lstStyle/>
                    <a:p>
                      <a:pPr algn="ctr"/>
                      <a:r>
                        <a:rPr lang="en-US" sz="1200">
                          <a:solidFill>
                            <a:srgbClr val="000000"/>
                          </a:solidFill>
                        </a:rPr>
                        <a:t>40.99</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43.26</a:t>
                      </a:r>
                    </a:p>
                  </a:txBody>
                  <a:tcPr marT="0" marL="0" marR="0" marB="0">
                    <a:lnL>
                      <a:noFill/>
                    </a:lnL>
                    <a:lnR>
                      <a:noFill/>
                    </a:lnR>
                    <a:lnT>
                      <a:noFill/>
                    </a:lnT>
                    <a:lnB>
                      <a:noFill/>
                    </a:lnB>
                  </a:tcPr>
                </a:tc>
                <a:tc>
                  <a:txBody>
                    <a:bodyPr/>
                    <a:lstStyle/>
                    <a:p>
                      <a:pPr algn="ctr"/>
                      <a:r>
                        <a:rPr lang="en-US" sz="1200">
                          <a:solidFill>
                            <a:srgbClr val="000000"/>
                          </a:solidFill>
                        </a:rPr>
                        <a:t>41.75</a:t>
                      </a:r>
                    </a:p>
                  </a:txBody>
                  <a:tcPr marT="0" marL="0" marR="0" marB="0">
                    <a:lnL>
                      <a:noFill/>
                    </a:lnL>
                    <a:lnR>
                      <a:noFill/>
                    </a:lnR>
                    <a:lnT>
                      <a:noFill/>
                    </a:lnT>
                    <a:lnB>
                      <a:noFill/>
                    </a:lnB>
                  </a:tcPr>
                </a:tc>
                <a:tc>
                  <a:txBody>
                    <a:bodyPr/>
                    <a:lstStyle/>
                    <a:p>
                      <a:pPr algn="ctr"/>
                      <a:r>
                        <a:rPr lang="en-US" sz="1200">
                          <a:solidFill>
                            <a:srgbClr val="FF0000"/>
                          </a:solidFill>
                        </a:rPr>
                        <a:t>43.22</a:t>
                      </a:r>
                    </a:p>
                  </a:txBody>
                  <a:tcPr marT="0" marL="0" marR="0" marB="0">
                    <a:lnL>
                      <a:noFill/>
                    </a:lnL>
                    <a:lnR>
                      <a:noFill/>
                    </a:lnR>
                    <a:lnT>
                      <a:noFill/>
                    </a:lnT>
                    <a:lnB>
                      <a:noFill/>
                    </a:lnB>
                  </a:tcPr>
                </a:tc>
                <a:tc>
                  <a:txBody>
                    <a:bodyPr/>
                    <a:lstStyle/>
                    <a:p>
                      <a:pPr algn="ctr"/>
                      <a:r>
                        <a:rPr lang="en-US" sz="1200">
                          <a:solidFill>
                            <a:srgbClr val="FF0000"/>
                          </a:solidFill>
                        </a:rPr>
                        <a:t>45.91</a:t>
                      </a:r>
                    </a:p>
                  </a:txBody>
                  <a:tcPr marT="0" marL="0" marR="0" marB="0">
                    <a:lnL>
                      <a:noFill/>
                    </a:lnL>
                    <a:lnR>
                      <a:noFill/>
                    </a:lnR>
                    <a:lnT>
                      <a:noFill/>
                    </a:lnT>
                    <a:lnB>
                      <a:noFill/>
                    </a:lnB>
                  </a:tcPr>
                </a:tc>
              </a:tr>
            </a:tbl>
          </a:graphicData>
        </a:graphic>
      </p:graphicFrame>
      <p:pic>
        <p:nvPicPr>
          <p:cNvPr id="4" name="KP08AWNO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A9Q1O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40.08</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00"/>
                          </a:solidFill>
                        </a:rPr>
                        <a:t>41.24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43.77</a:t>
                      </a:r>
                    </a:p>
                  </a:txBody>
                  <a:tcPr marT="0" marL="0" marR="0" marB="0">
                    <a:lnL>
                      <a:noFill/>
                    </a:lnL>
                    <a:lnR>
                      <a:noFill/>
                    </a:lnR>
                    <a:lnT>
                      <a:noFill/>
                    </a:lnT>
                    <a:lnB>
                      <a:noFill/>
                    </a:lnB>
                  </a:tcPr>
                </a:tc>
              </a:tr>
            </a:tbl>
          </a:graphicData>
        </a:graphic>
      </p:graphicFrame>
      <p:pic>
        <p:nvPicPr>
          <p:cNvPr id="4" name="GVUSDPG5Q.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FF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bl>
          </a:graphicData>
        </a:graphic>
      </p:graphicFrame>
      <p:pic>
        <p:nvPicPr>
          <p:cNvPr id="4" name="PV7UB.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42.23</a:t>
                      </a:r>
                    </a:p>
                  </a:txBody>
                  <a:tcPr marT="0" marL="0" marR="0" marB="0">
                    <a:lnL>
                      <a:noFill/>
                    </a:lnL>
                    <a:lnR>
                      <a:noFill/>
                    </a:lnR>
                    <a:lnT>
                      <a:noFill/>
                    </a:lnT>
                    <a:lnB>
                      <a:noFill/>
                    </a:lnB>
                  </a:tcPr>
                </a:tc>
                <a:tc>
                  <a:txBody>
                    <a:bodyPr/>
                    <a:lstStyle/>
                    <a:p>
                      <a:pPr algn="ctr"/>
                      <a:r>
                        <a:rPr lang="en-US" sz="1200">
                          <a:solidFill>
                            <a:srgbClr val="000000"/>
                          </a:solidFill>
                        </a:rPr>
                        <a:t>41.19</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FF"/>
                          </a:solidFill>
                        </a:rPr>
                        <a:t>35.52</a:t>
                      </a:r>
                    </a:p>
                  </a:txBody>
                  <a:tcPr marT="0" marL="0" marR="0" marB="0">
                    <a:lnL>
                      <a:noFill/>
                    </a:lnL>
                    <a:lnR>
                      <a:noFill/>
                    </a:lnR>
                    <a:lnT>
                      <a:noFill/>
                    </a:lnT>
                    <a:lnB>
                      <a:noFill/>
                    </a:lnB>
                  </a:tcPr>
                </a:tc>
                <a:tc>
                  <a:txBody>
                    <a:bodyPr/>
                    <a:lstStyle/>
                    <a:p>
                      <a:pPr algn="ctr"/>
                      <a:r>
                        <a:rPr lang="en-US" sz="1200">
                          <a:solidFill>
                            <a:srgbClr val="000000"/>
                          </a:solidFill>
                        </a:rPr>
                        <a:t>41.81</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50.03</a:t>
                      </a:r>
                    </a:p>
                  </a:txBody>
                  <a:tcPr marT="0" marL="0" marR="0" marB="0">
                    <a:lnL>
                      <a:noFill/>
                    </a:lnL>
                    <a:lnR>
                      <a:noFill/>
                    </a:lnR>
                    <a:lnT>
                      <a:noFill/>
                    </a:lnT>
                    <a:lnB>
                      <a:noFill/>
                    </a:lnB>
                  </a:tcPr>
                </a:tc>
                <a:tc>
                  <a:txBody>
                    <a:bodyPr/>
                    <a:lstStyle/>
                    <a:p>
                      <a:pPr algn="ctr"/>
                      <a:r>
                        <a:rPr lang="en-US" sz="1200">
                          <a:solidFill>
                            <a:srgbClr val="FF0000"/>
                          </a:solidFill>
                        </a:rPr>
                        <a:t>46.32</a:t>
                      </a:r>
                    </a:p>
                  </a:txBody>
                  <a:tcPr marT="0" marL="0" marR="0" marB="0">
                    <a:lnL>
                      <a:noFill/>
                    </a:lnL>
                    <a:lnR>
                      <a:noFill/>
                    </a:lnR>
                    <a:lnT>
                      <a:noFill/>
                    </a:lnT>
                    <a:lnB>
                      <a:noFill/>
                    </a:lnB>
                  </a:tcPr>
                </a:tc>
              </a:tr>
            </a:tbl>
          </a:graphicData>
        </a:graphic>
      </p:graphicFrame>
      <p:pic>
        <p:nvPicPr>
          <p:cNvPr id="4" name="SUV0B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42.02</a:t>
                      </a:r>
                    </a:p>
                  </a:txBody>
                  <a:tcPr marT="0" marL="0" marR="0" marB="0">
                    <a:lnL>
                      <a:noFill/>
                    </a:lnL>
                    <a:lnR>
                      <a:noFill/>
                    </a:lnR>
                    <a:lnT>
                      <a:noFill/>
                    </a:lnT>
                    <a:lnB>
                      <a:noFill/>
                    </a:lnB>
                  </a:tcPr>
                </a:tc>
                <a:tc>
                  <a:txBody>
                    <a:bodyPr/>
                    <a:lstStyle/>
                    <a:p>
                      <a:pPr algn="ctr"/>
                      <a:r>
                        <a:rPr lang="en-US" sz="1200">
                          <a:solidFill>
                            <a:srgbClr val="FF0000"/>
                          </a:solidFill>
                        </a:rPr>
                        <a:t>45.36</a:t>
                      </a:r>
                    </a:p>
                  </a:txBody>
                  <a:tcPr marT="0" marL="0" marR="0" marB="0">
                    <a:lnL>
                      <a:noFill/>
                    </a:lnL>
                    <a:lnR>
                      <a:noFill/>
                    </a:lnR>
                    <a:lnT>
                      <a:noFill/>
                    </a:lnT>
                    <a:lnB>
                      <a:noFill/>
                    </a:lnB>
                  </a:tcPr>
                </a:tc>
                <a:tc>
                  <a:txBody>
                    <a:bodyPr/>
                    <a:lstStyle/>
                    <a:p>
                      <a:pPr algn="ctr"/>
                      <a:r>
                        <a:rPr lang="en-US" sz="1200">
                          <a:solidFill>
                            <a:srgbClr val="0000FF"/>
                          </a:solidFill>
                        </a:rPr>
                        <a:t>37.30</a:t>
                      </a:r>
                    </a:p>
                  </a:txBody>
                  <a:tcPr marT="0" marL="0" marR="0" marB="0">
                    <a:lnL>
                      <a:noFill/>
                    </a:lnL>
                    <a:lnR>
                      <a:noFill/>
                    </a:lnR>
                    <a:lnT>
                      <a:noFill/>
                    </a:lnT>
                    <a:lnB>
                      <a:noFill/>
                    </a:lnB>
                  </a:tcPr>
                </a:tc>
                <a:tc>
                  <a:txBody>
                    <a:bodyPr/>
                    <a:lstStyle/>
                    <a:p>
                      <a:pPr algn="ctr"/>
                      <a:r>
                        <a:rPr lang="en-US" sz="1200">
                          <a:solidFill>
                            <a:srgbClr val="000000"/>
                          </a:solidFill>
                        </a:rPr>
                        <a:t>42.11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41.36</a:t>
                      </a:r>
                    </a:p>
                  </a:txBody>
                  <a:tcPr marT="0" marL="0" marR="0" marB="0">
                    <a:lnL>
                      <a:noFill/>
                    </a:lnL>
                    <a:lnR>
                      <a:noFill/>
                    </a:lnR>
                    <a:lnT>
                      <a:noFill/>
                    </a:lnT>
                    <a:lnB>
                      <a:noFill/>
                    </a:lnB>
                  </a:tcPr>
                </a:tc>
                <a:tc>
                  <a:txBody>
                    <a:bodyPr/>
                    <a:lstStyle/>
                    <a:p>
                      <a:pPr algn="ctr"/>
                      <a:r>
                        <a:rPr lang="en-US" sz="1200">
                          <a:solidFill>
                            <a:srgbClr val="FF0000"/>
                          </a:solidFill>
                        </a:rPr>
                        <a:t>45.17</a:t>
                      </a:r>
                    </a:p>
                  </a:txBody>
                  <a:tcPr marT="0" marL="0" marR="0" marB="0">
                    <a:lnL>
                      <a:noFill/>
                    </a:lnL>
                    <a:lnR>
                      <a:noFill/>
                    </a:lnR>
                    <a:lnT>
                      <a:noFill/>
                    </a:lnT>
                    <a:lnB>
                      <a:noFill/>
                    </a:lnB>
                  </a:tcPr>
                </a:tc>
                <a:tc>
                  <a:txBody>
                    <a:bodyPr/>
                    <a:lstStyle/>
                    <a:p>
                      <a:pPr algn="ctr"/>
                      <a:r>
                        <a:rPr lang="en-US" sz="1200">
                          <a:solidFill>
                            <a:srgbClr val="0000FF"/>
                          </a:solidFill>
                        </a:rPr>
                        <a:t>39.06</a:t>
                      </a:r>
                    </a:p>
                  </a:txBody>
                  <a:tcPr marT="0" marL="0" marR="0" marB="0">
                    <a:lnL>
                      <a:noFill/>
                    </a:lnL>
                    <a:lnR>
                      <a:noFill/>
                    </a:lnR>
                    <a:lnT>
                      <a:noFill/>
                    </a:lnT>
                    <a:lnB>
                      <a:noFill/>
                    </a:lnB>
                  </a:tcPr>
                </a:tc>
                <a:tc>
                  <a:txBody>
                    <a:bodyPr/>
                    <a:lstStyle/>
                    <a:p>
                      <a:pPr algn="ctr"/>
                      <a:r>
                        <a:rPr lang="en-US" sz="1200">
                          <a:solidFill>
                            <a:srgbClr val="FF0000"/>
                          </a:solidFill>
                        </a:rPr>
                        <a:t>43.82</a:t>
                      </a:r>
                    </a:p>
                  </a:txBody>
                  <a:tcPr marT="0" marL="0" marR="0" marB="0">
                    <a:lnL>
                      <a:noFill/>
                    </a:lnL>
                    <a:lnR>
                      <a:noFill/>
                    </a:lnR>
                    <a:lnT>
                      <a:noFill/>
                    </a:lnT>
                    <a:lnB>
                      <a:noFill/>
                    </a:lnB>
                  </a:tcPr>
                </a:tc>
              </a:tr>
            </a:tbl>
          </a:graphicData>
        </a:graphic>
      </p:graphicFrame>
      <p:pic>
        <p:nvPicPr>
          <p:cNvPr id="4" name="FXZN24UU.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50Q7HTMR.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