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work hours per week while fixing native country at level 1 to be equal to ''USA'', education at level 3 to be equal to ''Post-Secondary'', work at level 2 to be equal to ''With-Pay'', and age at level 4 to be equal to ''17-96''.
Compared to its sibling we observe the following:
In 4 out of 4 cases 37-56 has a higher value than 17-36.
In 4 out of 4 cases 37-56 has a higher value than 57-76.
In 4 out of 4 cases 37-56 has a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Post-grad has 2 of the 6 highest values.
Column University has 2 of the 6 highest values.
Column Assoc has 3 of the 6 lowest values.
Column Some-college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Assoc has 2 of the 3 lowest values.
Row Self-emp has 3 of the 3 highest values.
Row Gov has 2 of the 3 lowest values.
Row Private has 1 of the 3 lowest values.
First, we tried to put the original result in context, by comparing its defining values with similar ones.
When we compared USA to its siblings, grouped by native country and work, we observed the following:
In 1 out of 3 cases USA has higher value than Canada.
In 2 out of 3 cases USA has lower value than Canada.
When we compared USA to its siblings, grouped by education and native country, we observed the following:
In 3 out of 4 cases USA has a higher value than Canada.
In 1 out of 4 cases USA has a lower value than Canada.
When we compared Post-Secondary to its siblings, grouped by education and work, we observed the following:
In 3 out of 3 cases Post-Secondary has higher value than Without-Post-Secondary.
When we compared 37-56 to its siblings, grouped by age and work, we observed the following:
In 3 out of 3 cases 37-56 has higher value than 17-36.
In 3 out of 3 cases 37-56 has higher value than 57-76.
In 3 out of 3 cases 37-56 has higher value than 77-96.
When we compared 37-56 to its siblings, grouped by education and age, we observed the following:
In 4 out of 4 cases 37-56 has a higher value than 17-36.
In 4 out of 4 cases 37-56 has a higher value than 57-76.
In 4 out of 4 cases 37-56 has a higher value than 77-96.
Then we analyzed the results by drilling down one level in the hierarchy.
When we drilled down work, we observed the following facts:
Column Post-grad has 2 of the 6 highest values.
Column University has 2 of the 6 highest values.
Column Assoc has 3 of the 6 lowest values.
Column Some-college has 3 of the 6 lowest values.
When we drilled down education, we observed the following facts: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native country is fixed to 'USA', education is fixed to 'Post-Secondary', work is fixed to 'With-Pay' and age is fixed to '37-56'.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native country to be equal to 'USA', education to be equal to 'Post-Secondary', work to be equal to 'With-Pay', and age to be equal to '37-56'. We report on Avg of work hours per week grouped by education at level 2, and work at level 1 .
You can observe the results in this table. We highlight the largest values with red and the lowest values with blue color. 
Column Assoc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work hours per week while fixing native country at level 2 to be equal to ''North-America'', education at level 3 to be equal to ''Post-Secondary'', work at level 2 to be equal to ''With-Pay'', and age at level 3 to be equal to ''37-56''.
Compared to its sibling we observe that in 1 out of 3 cases USA has higher value than Canada.
In 2 out of 3 cases USA has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work hours per week while fixing native country at level 2 to be equal to ''North-America'', education at level 3 to be equal to ''Post-Secondary'', work at level 2 to be equal to ''With-Pay'', and age at level 3 to be equal to ''37-56''.
Compared to its sibling we observe that in 3 out of 4 cases USA has a higher value than Canada.
In 1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native country at level 1 to be equal to ''USA'', education at level 4 to be equal to ''ALL'', work at level 2 to be equal to ''With-Pay'', and age at level 3 to be equal to ''37-56''.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native country at level 1 to be equal to ''USA'', education at level 3 to be equal to ''Post-Secondary'', work at level 3 to be equal to ''ALL'', and age at level 3 to be equal to ''37-56''.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work hours per week while fixing native country at level 1 to be equal to ''USA'', education at level 3 to be equal to ''Post-Secondary'', work at level 2 to be equal to ''With-Pay'', and age at level 4 to be equal to ''17-96''.
Compared to its sibling we observe the following:
In 3 out of 3 cases 37-56 has higher value than 17-36.
In 3 out of 3 cases 37-56 has higher value than 57-76.
In 3 out of 3 cases 37-56 has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HR0FVP.wav"/>
  <Relationship Id="rId4" Type="http://schemas.openxmlformats.org/officeDocument/2006/relationships/audio" Target="../media/HR0FVP.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1.xml"/>
  <Relationship Id="rId3" Type="http://schemas.microsoft.com/office/2007/relationships/media" Target="../media/8I96WPMTI.wav"/>
  <Relationship Id="rId4" Type="http://schemas.openxmlformats.org/officeDocument/2006/relationships/audio" Target="../media/8I96WPMTI.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8HVTW4W.wav"/>
  <Relationship Id="rId4" Type="http://schemas.openxmlformats.org/officeDocument/2006/relationships/audio" Target="../media/8HVTW4W.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3.xml"/>
  <Relationship Id="rId3" Type="http://schemas.microsoft.com/office/2007/relationships/media" Target="../media/CRXVUY2.wav"/>
  <Relationship Id="rId4" Type="http://schemas.openxmlformats.org/officeDocument/2006/relationships/audio" Target="../media/CRXVUY2.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microsoft.com/office/2007/relationships/media" Target="../media/JC6QW2NYD.wav"/>
  <Relationship Id="rId4" Type="http://schemas.openxmlformats.org/officeDocument/2006/relationships/audio" Target="../media/JC6QW2NYD.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S8A38S77B.wav"/>
  <Relationship Id="rId4" Type="http://schemas.openxmlformats.org/officeDocument/2006/relationships/audio" Target="../media/S8A38S77B.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CXU6T.wav"/>
  <Relationship Id="rId4" Type="http://schemas.openxmlformats.org/officeDocument/2006/relationships/audio" Target="../media/CXU6T.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CQHZH.wav"/>
  <Relationship Id="rId4" Type="http://schemas.openxmlformats.org/officeDocument/2006/relationships/audio" Target="../media/CQHZH.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T4QKQT.wav"/>
  <Relationship Id="rId4" Type="http://schemas.openxmlformats.org/officeDocument/2006/relationships/audio" Target="../media/T4QKQT.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RP3RV.wav"/>
  <Relationship Id="rId4" Type="http://schemas.openxmlformats.org/officeDocument/2006/relationships/audio" Target="../media/RP3RV.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QE7S8D0Z4.wav"/>
  <Relationship Id="rId4" Type="http://schemas.openxmlformats.org/officeDocument/2006/relationships/audio" Target="../media/QE7S8D0Z4.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552STBSD.wav"/>
  <Relationship Id="rId4" Type="http://schemas.openxmlformats.org/officeDocument/2006/relationships/audio" Target="../media/552STBSD.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K4LJ2JDSM.wav"/>
  <Relationship Id="rId4" Type="http://schemas.openxmlformats.org/officeDocument/2006/relationships/audio" Target="../media/K4LJ2JDSM.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17-36</a:t>
                      </a:r>
                    </a:p>
                  </a:txBody>
                  <a:tcPr marT="0" marL="6350" marR="0" marB="0">
                    <a:lnL>
                      <a:noFill/>
                    </a:lnL>
                    <a:lnR>
                      <a:noFill/>
                    </a:lnR>
                    <a:lnT>
                      <a:noFill/>
                    </a:lnT>
                    <a:lnB>
                      <a:noFill/>
                    </a:lnB>
                  </a:tcPr>
                </a:tc>
                <a:tc>
                  <a:txBody>
                    <a:bodyPr/>
                    <a:lstStyle/>
                    <a:p>
                      <a:pPr algn="ctr"/>
                      <a:r>
                        <a:rPr lang="en-US" sz="1200">
                          <a:solidFill>
                            <a:srgbClr val="000000"/>
                          </a:solidFill>
                        </a:rPr>
                        <a:t>41.30</a:t>
                      </a:r>
                    </a:p>
                  </a:txBody>
                  <a:tcPr marT="0" marL="0" marR="0" marB="0">
                    <a:lnL>
                      <a:noFill/>
                    </a:lnL>
                    <a:lnR>
                      <a:noFill/>
                    </a:lnR>
                    <a:lnT>
                      <a:noFill/>
                    </a:lnT>
                    <a:lnB>
                      <a:noFill/>
                    </a:lnB>
                  </a:tcPr>
                </a:tc>
                <a:tc>
                  <a:txBody>
                    <a:bodyPr/>
                    <a:lstStyle/>
                    <a:p>
                      <a:pPr algn="ctr"/>
                      <a:r>
                        <a:rPr lang="en-US" sz="1200">
                          <a:solidFill>
                            <a:srgbClr val="FF0000"/>
                          </a:solidFill>
                        </a:rPr>
                        <a:t>44.48</a:t>
                      </a:r>
                    </a:p>
                  </a:txBody>
                  <a:tcPr marT="0" marL="0" marR="0" marB="0">
                    <a:lnL>
                      <a:noFill/>
                    </a:lnL>
                    <a:lnR>
                      <a:noFill/>
                    </a:lnR>
                    <a:lnT>
                      <a:noFill/>
                    </a:lnT>
                    <a:lnB>
                      <a:noFill/>
                    </a:lnB>
                  </a:tcPr>
                </a:tc>
                <a:tc>
                  <a:txBody>
                    <a:bodyPr/>
                    <a:lstStyle/>
                    <a:p>
                      <a:pPr algn="ctr"/>
                      <a:r>
                        <a:rPr lang="en-US" sz="1200">
                          <a:solidFill>
                            <a:srgbClr val="0000FF"/>
                          </a:solidFill>
                        </a:rPr>
                        <a:t>36.86</a:t>
                      </a:r>
                    </a:p>
                  </a:txBody>
                  <a:tcPr marT="0" marL="0" marR="0" marB="0">
                    <a:lnL>
                      <a:noFill/>
                    </a:lnL>
                    <a:lnR>
                      <a:noFill/>
                    </a:lnR>
                    <a:lnT>
                      <a:noFill/>
                    </a:lnT>
                    <a:lnB>
                      <a:noFill/>
                    </a:lnB>
                  </a:tcPr>
                </a:tc>
                <a:tc>
                  <a:txBody>
                    <a:bodyPr/>
                    <a:lstStyle/>
                    <a:p>
                      <a:pPr algn="ctr"/>
                      <a:r>
                        <a:rPr lang="en-US" sz="1200">
                          <a:solidFill>
                            <a:srgbClr val="000000"/>
                          </a:solidFill>
                        </a:rPr>
                        <a:t>42.48</a:t>
                      </a:r>
                    </a:p>
                  </a:txBody>
                  <a:tcPr marT="0" marL="0" marR="0" marB="0">
                    <a:lnL>
                      <a:noFill/>
                    </a:lnL>
                    <a:lnR>
                      <a:noFill/>
                    </a:lnR>
                    <a:lnT>
                      <a:noFill/>
                    </a:lnT>
                    <a:lnB>
                      <a:noFill/>
                    </a:lnB>
                  </a:tcPr>
                </a:tc>
              </a:tr>
              <a:tr h="254000">
                <a:tc>
                  <a:txBody>
                    <a:bodyPr/>
                    <a:lstStyle/>
                    <a:p>
                      <a:pPr algn="r"/>
                      <a:r>
                        <a:rPr lang="en-US" sz="1200" b="true">
                          <a:solidFill>
                            <a:srgbClr val="000000"/>
                          </a:solidFill>
                        </a:rPr>
                        <a:t>37-56</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FF0000"/>
                          </a:solidFill>
                        </a:rPr>
                        <a:t>43.56</a:t>
                      </a:r>
                    </a:p>
                  </a:txBody>
                  <a:tcPr marT="0" marL="0" marR="0" marB="0">
                    <a:lnL>
                      <a:noFill/>
                    </a:lnL>
                    <a:lnR>
                      <a:noFill/>
                    </a:lnR>
                    <a:lnT>
                      <a:noFill/>
                    </a:lnT>
                    <a:lnB>
                      <a:noFill/>
                    </a:lnB>
                  </a:tcPr>
                </a:tc>
                <a:tc>
                  <a:txBody>
                    <a:bodyPr/>
                    <a:lstStyle/>
                    <a:p>
                      <a:pPr algn="ctr"/>
                      <a:r>
                        <a:rPr lang="en-US" sz="1200" b="true">
                          <a:solidFill>
                            <a:srgbClr val="FF0000"/>
                          </a:solidFill>
                        </a:rPr>
                        <a:t>45.33</a:t>
                      </a:r>
                    </a:p>
                  </a:txBody>
                  <a:tcPr marT="0" marL="0" marR="0" marB="0">
                    <a:lnL>
                      <a:noFill/>
                    </a:lnL>
                    <a:lnR>
                      <a:noFill/>
                    </a:lnR>
                    <a:lnT>
                      <a:noFill/>
                    </a:lnT>
                    <a:lnB>
                      <a:noFill/>
                    </a:lnB>
                  </a:tcPr>
                </a:tc>
              </a:tr>
              <a:tr h="254000">
                <a:tc>
                  <a:txBody>
                    <a:bodyPr/>
                    <a:lstStyle/>
                    <a:p>
                      <a:pPr algn="r"/>
                      <a:r>
                        <a:rPr lang="en-US" sz="1200">
                          <a:solidFill>
                            <a:srgbClr val="000000"/>
                          </a:solidFill>
                        </a:rPr>
                        <a:t>57-76</a:t>
                      </a:r>
                    </a:p>
                  </a:txBody>
                  <a:tcPr marT="0" marL="635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c>
                  <a:txBody>
                    <a:bodyPr/>
                    <a:lstStyle/>
                    <a:p>
                      <a:pPr algn="ctr"/>
                      <a:r>
                        <a:rPr lang="en-US" sz="1200">
                          <a:solidFill>
                            <a:srgbClr val="000000"/>
                          </a:solidFill>
                        </a:rPr>
                        <a:t>42.18</a:t>
                      </a:r>
                    </a:p>
                  </a:txBody>
                  <a:tcPr marT="0" marL="0" marR="0" marB="0">
                    <a:lnL>
                      <a:noFill/>
                    </a:lnL>
                    <a:lnR>
                      <a:noFill/>
                    </a:lnR>
                    <a:lnT>
                      <a:noFill/>
                    </a:lnT>
                    <a:lnB>
                      <a:noFill/>
                    </a:lnB>
                  </a:tcPr>
                </a:tc>
                <a:tc>
                  <a:txBody>
                    <a:bodyPr/>
                    <a:lstStyle/>
                    <a:p>
                      <a:pPr algn="ctr"/>
                      <a:r>
                        <a:rPr lang="en-US" sz="1200">
                          <a:solidFill>
                            <a:srgbClr val="000000"/>
                          </a:solidFill>
                        </a:rPr>
                        <a:t>37.82</a:t>
                      </a:r>
                    </a:p>
                  </a:txBody>
                  <a:tcPr marT="0" marL="0" marR="0" marB="0">
                    <a:lnL>
                      <a:noFill/>
                    </a:lnL>
                    <a:lnR>
                      <a:noFill/>
                    </a:lnR>
                    <a:lnT>
                      <a:noFill/>
                    </a:lnT>
                    <a:lnB>
                      <a:noFill/>
                    </a:lnB>
                  </a:tcPr>
                </a:tc>
                <a:tc>
                  <a:txBody>
                    <a:bodyPr/>
                    <a:lstStyle/>
                    <a:p>
                      <a:pPr algn="ctr"/>
                      <a:r>
                        <a:rPr lang="en-US" sz="1200">
                          <a:solidFill>
                            <a:srgbClr val="000000"/>
                          </a:solidFill>
                        </a:rPr>
                        <a:t>39.77</a:t>
                      </a:r>
                    </a:p>
                  </a:txBody>
                  <a:tcPr marT="0" marL="0" marR="0" marB="0">
                    <a:lnL>
                      <a:noFill/>
                    </a:lnL>
                    <a:lnR>
                      <a:noFill/>
                    </a:lnR>
                    <a:lnT>
                      <a:noFill/>
                    </a:lnT>
                    <a:lnB>
                      <a:noFill/>
                    </a:lnB>
                  </a:tcPr>
                </a:tc>
              </a:tr>
              <a:tr h="254000">
                <a:tc>
                  <a:txBody>
                    <a:bodyPr/>
                    <a:lstStyle/>
                    <a:p>
                      <a:pPr algn="r"/>
                      <a:r>
                        <a:rPr lang="en-US" sz="1200">
                          <a:solidFill>
                            <a:srgbClr val="000000"/>
                          </a:solidFill>
                        </a:rPr>
                        <a:t>77-96</a:t>
                      </a:r>
                    </a:p>
                  </a:txBody>
                  <a:tcPr marT="0" marL="6350" marR="0" marB="0">
                    <a:lnL>
                      <a:noFill/>
                    </a:lnL>
                    <a:lnR>
                      <a:noFill/>
                    </a:lnR>
                    <a:lnT>
                      <a:noFill/>
                    </a:lnT>
                    <a:lnB>
                      <a:noFill/>
                    </a:lnB>
                  </a:tcPr>
                </a:tc>
                <a:tc>
                  <a:txBody>
                    <a:bodyPr/>
                    <a:lstStyle/>
                    <a:p>
                      <a:pPr algn="ctr"/>
                      <a:r>
                        <a:rPr lang="en-US" sz="1200">
                          <a:solidFill>
                            <a:srgbClr val="0000FF"/>
                          </a:solidFill>
                        </a:rPr>
                        <a:t>19.33</a:t>
                      </a:r>
                    </a:p>
                  </a:txBody>
                  <a:tcPr marT="0" marL="0" marR="0" marB="0">
                    <a:lnL>
                      <a:noFill/>
                    </a:lnL>
                    <a:lnR>
                      <a:noFill/>
                    </a:lnR>
                    <a:lnT>
                      <a:noFill/>
                    </a:lnT>
                    <a:lnB>
                      <a:noFill/>
                    </a:lnB>
                  </a:tcPr>
                </a:tc>
                <a:tc>
                  <a:txBody>
                    <a:bodyPr/>
                    <a:lstStyle/>
                    <a:p>
                      <a:pPr algn="ctr"/>
                      <a:r>
                        <a:rPr lang="en-US" sz="1200">
                          <a:solidFill>
                            <a:srgbClr val="000000"/>
                          </a:solidFill>
                        </a:rPr>
                        <a:t>38.36</a:t>
                      </a:r>
                    </a:p>
                  </a:txBody>
                  <a:tcPr marT="0" marL="0" marR="0" marB="0">
                    <a:lnL>
                      <a:noFill/>
                    </a:lnL>
                    <a:lnR>
                      <a:noFill/>
                    </a:lnR>
                    <a:lnT>
                      <a:noFill/>
                    </a:lnT>
                    <a:lnB>
                      <a:noFill/>
                    </a:lnB>
                  </a:tcPr>
                </a:tc>
                <a:tc>
                  <a:txBody>
                    <a:bodyPr/>
                    <a:lstStyle/>
                    <a:p>
                      <a:pPr algn="ctr"/>
                      <a:r>
                        <a:rPr lang="en-US" sz="1200">
                          <a:solidFill>
                            <a:srgbClr val="0000FF"/>
                          </a:solidFill>
                        </a:rPr>
                        <a:t>27.45</a:t>
                      </a:r>
                    </a:p>
                  </a:txBody>
                  <a:tcPr marT="0" marL="0" marR="0" marB="0">
                    <a:lnL>
                      <a:noFill/>
                    </a:lnL>
                    <a:lnR>
                      <a:noFill/>
                    </a:lnR>
                    <a:lnT>
                      <a:noFill/>
                    </a:lnT>
                    <a:lnB>
                      <a:noFill/>
                    </a:lnB>
                  </a:tcPr>
                </a:tc>
                <a:tc>
                  <a:txBody>
                    <a:bodyPr/>
                    <a:lstStyle/>
                    <a:p>
                      <a:pPr algn="ctr"/>
                      <a:r>
                        <a:rPr lang="en-US" sz="1200">
                          <a:solidFill>
                            <a:srgbClr val="0000FF"/>
                          </a:solidFill>
                        </a:rPr>
                        <a:t>35.70</a:t>
                      </a:r>
                    </a:p>
                  </a:txBody>
                  <a:tcPr marT="0" marL="0" marR="0" marB="0">
                    <a:lnL>
                      <a:noFill/>
                    </a:lnL>
                    <a:lnR>
                      <a:noFill/>
                    </a:lnR>
                    <a:lnT>
                      <a:noFill/>
                    </a:lnT>
                    <a:lnB>
                      <a:noFill/>
                    </a:lnB>
                  </a:tcPr>
                </a:tc>
              </a:tr>
            </a:tbl>
          </a:graphicData>
        </a:graphic>
      </p:graphicFrame>
      <p:pic>
        <p:nvPicPr>
          <p:cNvPr id="4" name="HR0FVP.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8I96WPMTI.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FF"/>
                          </a:solidFill>
                        </a:rPr>
                        <a:t>41.83 (48)</a:t>
                      </a:r>
                    </a:p>
                  </a:txBody>
                  <a:tcPr marT="0" marL="0" marR="0" marB="0">
                    <a:lnL>
                      <a:noFill/>
                    </a:lnL>
                    <a:lnR>
                      <a:noFill/>
                    </a:lnR>
                    <a:lnT>
                      <a:noFill/>
                    </a:lnT>
                    <a:lnB>
                      <a:noFill/>
                    </a:lnB>
                  </a:tcPr>
                </a:tc>
                <a:tc>
                  <a:txBody>
                    <a:bodyPr/>
                    <a:lstStyle/>
                    <a:p>
                      <a:pPr algn="ctr"/>
                      <a:r>
                        <a:rPr lang="en-US" sz="1200">
                          <a:solidFill>
                            <a:srgbClr val="000000"/>
                          </a:solidFill>
                        </a:rPr>
                        <a:t>44.04 (48)</a:t>
                      </a:r>
                    </a:p>
                  </a:txBody>
                  <a:tcPr marT="0" marL="0" marR="0" marB="0">
                    <a:lnL>
                      <a:noFill/>
                    </a:lnL>
                    <a:lnR>
                      <a:noFill/>
                    </a:lnR>
                    <a:lnT>
                      <a:noFill/>
                    </a:lnT>
                    <a:lnB>
                      <a:noFill/>
                    </a:lnB>
                  </a:tcPr>
                </a:tc>
                <a:tc>
                  <a:txBody>
                    <a:bodyPr/>
                    <a:lstStyle/>
                    <a:p>
                      <a:pPr algn="ctr"/>
                      <a:r>
                        <a:rPr lang="en-US" sz="1200">
                          <a:solidFill>
                            <a:srgbClr val="0000FF"/>
                          </a:solidFill>
                        </a:rPr>
                        <a:t>41.33 (132)</a:t>
                      </a:r>
                    </a:p>
                  </a:txBody>
                  <a:tcPr marT="0" marL="0" marR="0" marB="0">
                    <a:lnL>
                      <a:noFill/>
                    </a:lnL>
                    <a:lnR>
                      <a:noFill/>
                    </a:lnR>
                    <a:lnT>
                      <a:noFill/>
                    </a:lnT>
                    <a:lnB>
                      <a:noFill/>
                    </a:lnB>
                  </a:tcPr>
                </a:tc>
                <a:tc>
                  <a:txBody>
                    <a:bodyPr/>
                    <a:lstStyle/>
                    <a:p>
                      <a:pPr algn="ctr"/>
                      <a:r>
                        <a:rPr lang="en-US" sz="1200">
                          <a:solidFill>
                            <a:srgbClr val="000000"/>
                          </a:solidFill>
                        </a:rPr>
                        <a:t>43.96 (121)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FF"/>
                          </a:solidFill>
                        </a:rPr>
                        <a:t>41.67 (89)</a:t>
                      </a:r>
                    </a:p>
                  </a:txBody>
                  <a:tcPr marT="0" marL="0" marR="0" marB="0">
                    <a:lnL>
                      <a:noFill/>
                    </a:lnL>
                    <a:lnR>
                      <a:noFill/>
                    </a:lnR>
                    <a:lnT>
                      <a:noFill/>
                    </a:lnT>
                    <a:lnB>
                      <a:noFill/>
                    </a:lnB>
                  </a:tcPr>
                </a:tc>
                <a:tc>
                  <a:txBody>
                    <a:bodyPr/>
                    <a:lstStyle/>
                    <a:p>
                      <a:pPr algn="ctr"/>
                      <a:r>
                        <a:rPr lang="en-US" sz="1200">
                          <a:solidFill>
                            <a:srgbClr val="000000"/>
                          </a:solidFill>
                        </a:rPr>
                        <a:t>44.63 (246)</a:t>
                      </a:r>
                    </a:p>
                  </a:txBody>
                  <a:tcPr marT="0" marL="0" marR="0" marB="0">
                    <a:lnL>
                      <a:noFill/>
                    </a:lnL>
                    <a:lnR>
                      <a:noFill/>
                    </a:lnR>
                    <a:lnT>
                      <a:noFill/>
                    </a:lnT>
                    <a:lnB>
                      <a:noFill/>
                    </a:lnB>
                  </a:tcPr>
                </a:tc>
                <a:tc>
                  <a:txBody>
                    <a:bodyPr/>
                    <a:lstStyle/>
                    <a:p>
                      <a:pPr algn="ctr"/>
                      <a:r>
                        <a:rPr lang="en-US" sz="1200">
                          <a:solidFill>
                            <a:srgbClr val="0000FF"/>
                          </a:solidFill>
                        </a:rPr>
                        <a:t>40.59 (190)</a:t>
                      </a:r>
                    </a:p>
                  </a:txBody>
                  <a:tcPr marT="0" marL="0" marR="0" marB="0">
                    <a:lnL>
                      <a:noFill/>
                    </a:lnL>
                    <a:lnR>
                      <a:noFill/>
                    </a:lnR>
                    <a:lnT>
                      <a:noFill/>
                    </a:lnT>
                    <a:lnB>
                      <a:noFill/>
                    </a:lnB>
                  </a:tcPr>
                </a:tc>
                <a:tc>
                  <a:txBody>
                    <a:bodyPr/>
                    <a:lstStyle/>
                    <a:p>
                      <a:pPr algn="ctr"/>
                      <a:r>
                        <a:rPr lang="en-US" sz="1200">
                          <a:solidFill>
                            <a:srgbClr val="000000"/>
                          </a:solidFill>
                        </a:rPr>
                        <a:t>43.15 (231)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40.98 (47)</a:t>
                      </a:r>
                    </a:p>
                  </a:txBody>
                  <a:tcPr marT="0" marL="0" marR="0" marB="0">
                    <a:lnL>
                      <a:noFill/>
                    </a:lnL>
                    <a:lnR>
                      <a:noFill/>
                    </a:lnR>
                    <a:lnT>
                      <a:noFill/>
                    </a:lnT>
                    <a:lnB>
                      <a:noFill/>
                    </a:lnB>
                  </a:tcPr>
                </a:tc>
                <a:tc>
                  <a:txBody>
                    <a:bodyPr/>
                    <a:lstStyle/>
                    <a:p>
                      <a:pPr algn="ctr"/>
                      <a:r>
                        <a:rPr lang="en-US" sz="1200">
                          <a:solidFill>
                            <a:srgbClr val="000000"/>
                          </a:solidFill>
                        </a:rPr>
                        <a:t>45.50 (127)</a:t>
                      </a:r>
                    </a:p>
                  </a:txBody>
                  <a:tcPr marT="0" marL="0" marR="0" marB="0">
                    <a:lnL>
                      <a:noFill/>
                    </a:lnL>
                    <a:lnR>
                      <a:noFill/>
                    </a:lnR>
                    <a:lnT>
                      <a:noFill/>
                    </a:lnT>
                    <a:lnB>
                      <a:noFill/>
                    </a:lnB>
                  </a:tcPr>
                </a:tc>
                <a:tc>
                  <a:txBody>
                    <a:bodyPr/>
                    <a:lstStyle/>
                    <a:p>
                      <a:pPr algn="ctr"/>
                      <a:r>
                        <a:rPr lang="en-US" sz="1200">
                          <a:solidFill>
                            <a:srgbClr val="0000FF"/>
                          </a:solidFill>
                        </a:rPr>
                        <a:t>40.62 (104)</a:t>
                      </a:r>
                    </a:p>
                  </a:txBody>
                  <a:tcPr marT="0" marL="0" marR="0" marB="0">
                    <a:lnL>
                      <a:noFill/>
                    </a:lnL>
                    <a:lnR>
                      <a:noFill/>
                    </a:lnR>
                    <a:lnT>
                      <a:noFill/>
                    </a:lnT>
                    <a:lnB>
                      <a:noFill/>
                    </a:lnB>
                  </a:tcPr>
                </a:tc>
                <a:tc>
                  <a:txBody>
                    <a:bodyPr/>
                    <a:lstStyle/>
                    <a:p>
                      <a:pPr algn="ctr"/>
                      <a:r>
                        <a:rPr lang="en-US" sz="1200">
                          <a:solidFill>
                            <a:srgbClr val="000000"/>
                          </a:solidFill>
                        </a:rPr>
                        <a:t>42.28 (136)</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42.15 (672)</a:t>
                      </a:r>
                    </a:p>
                  </a:txBody>
                  <a:tcPr marT="0" marL="0" marR="0" marB="0">
                    <a:lnL>
                      <a:noFill/>
                    </a:lnL>
                    <a:lnR>
                      <a:noFill/>
                    </a:lnR>
                    <a:lnT>
                      <a:noFill/>
                    </a:lnT>
                    <a:lnB>
                      <a:noFill/>
                    </a:lnB>
                  </a:tcPr>
                </a:tc>
                <a:tc>
                  <a:txBody>
                    <a:bodyPr/>
                    <a:lstStyle/>
                    <a:p>
                      <a:pPr algn="ctr"/>
                      <a:r>
                        <a:rPr lang="en-US" sz="1200">
                          <a:solidFill>
                            <a:srgbClr val="000000"/>
                          </a:solidFill>
                        </a:rPr>
                        <a:t>45.74 (546)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000000"/>
                          </a:solidFill>
                        </a:rPr>
                        <a:t>45.03 (1377)</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49.50 (40)</a:t>
                      </a:r>
                    </a:p>
                  </a:txBody>
                  <a:tcPr marT="0" marL="0" marR="0" marB="0">
                    <a:lnL>
                      <a:noFill/>
                    </a:lnL>
                    <a:lnR>
                      <a:noFill/>
                    </a:lnR>
                    <a:lnT>
                      <a:noFill/>
                    </a:lnT>
                    <a:lnB>
                      <a:noFill/>
                    </a:lnB>
                  </a:tcPr>
                </a:tc>
                <a:tc>
                  <a:txBody>
                    <a:bodyPr/>
                    <a:lstStyle/>
                    <a:p>
                      <a:pPr algn="ctr"/>
                      <a:r>
                        <a:rPr lang="en-US" sz="1200">
                          <a:solidFill>
                            <a:srgbClr val="FF0000"/>
                          </a:solidFill>
                        </a:rPr>
                        <a:t>54.29 (70)</a:t>
                      </a:r>
                    </a:p>
                  </a:txBody>
                  <a:tcPr marT="0" marL="0" marR="0" marB="0">
                    <a:lnL>
                      <a:noFill/>
                    </a:lnL>
                    <a:lnR>
                      <a:noFill/>
                    </a:lnR>
                    <a:lnT>
                      <a:noFill/>
                    </a:lnT>
                    <a:lnB>
                      <a:noFill/>
                    </a:lnB>
                  </a:tcPr>
                </a:tc>
                <a:tc>
                  <a:txBody>
                    <a:bodyPr/>
                    <a:lstStyle/>
                    <a:p>
                      <a:pPr algn="ctr"/>
                      <a:r>
                        <a:rPr lang="en-US" sz="1200">
                          <a:solidFill>
                            <a:srgbClr val="FF0000"/>
                          </a:solidFill>
                        </a:rPr>
                        <a:t>52.34 (119)</a:t>
                      </a:r>
                    </a:p>
                  </a:txBody>
                  <a:tcPr marT="0" marL="0" marR="0" marB="0">
                    <a:lnL>
                      <a:noFill/>
                    </a:lnL>
                    <a:lnR>
                      <a:noFill/>
                    </a:lnR>
                    <a:lnT>
                      <a:noFill/>
                    </a:lnT>
                    <a:lnB>
                      <a:noFill/>
                    </a:lnB>
                  </a:tcPr>
                </a:tc>
                <a:tc>
                  <a:txBody>
                    <a:bodyPr/>
                    <a:lstStyle/>
                    <a:p>
                      <a:pPr algn="ctr"/>
                      <a:r>
                        <a:rPr lang="en-US" sz="1200">
                          <a:solidFill>
                            <a:srgbClr val="FF0000"/>
                          </a:solidFill>
                        </a:rPr>
                        <a:t>50.93 (187)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43.21 (78)</a:t>
                      </a:r>
                    </a:p>
                  </a:txBody>
                  <a:tcPr marT="0" marL="0" marR="0" marB="0">
                    <a:lnL>
                      <a:noFill/>
                    </a:lnL>
                    <a:lnR>
                      <a:noFill/>
                    </a:lnR>
                    <a:lnT>
                      <a:noFill/>
                    </a:lnT>
                    <a:lnB>
                      <a:noFill/>
                    </a:lnB>
                  </a:tcPr>
                </a:tc>
                <a:tc>
                  <a:txBody>
                    <a:bodyPr/>
                    <a:lstStyle/>
                    <a:p>
                      <a:pPr algn="ctr"/>
                      <a:r>
                        <a:rPr lang="en-US" sz="1200">
                          <a:solidFill>
                            <a:srgbClr val="FF0000"/>
                          </a:solidFill>
                        </a:rPr>
                        <a:t>47.62 (102)</a:t>
                      </a:r>
                    </a:p>
                  </a:txBody>
                  <a:tcPr marT="0" marL="0" marR="0" marB="0">
                    <a:lnL>
                      <a:noFill/>
                    </a:lnL>
                    <a:lnR>
                      <a:noFill/>
                    </a:lnR>
                    <a:lnT>
                      <a:noFill/>
                    </a:lnT>
                    <a:lnB>
                      <a:noFill/>
                    </a:lnB>
                  </a:tcPr>
                </a:tc>
                <a:tc>
                  <a:txBody>
                    <a:bodyPr/>
                    <a:lstStyle/>
                    <a:p>
                      <a:pPr algn="ctr"/>
                      <a:r>
                        <a:rPr lang="en-US" sz="1200">
                          <a:solidFill>
                            <a:srgbClr val="000000"/>
                          </a:solidFill>
                        </a:rPr>
                        <a:t>46.92 (230)</a:t>
                      </a:r>
                    </a:p>
                  </a:txBody>
                  <a:tcPr marT="0" marL="0" marR="0" marB="0">
                    <a:lnL>
                      <a:noFill/>
                    </a:lnL>
                    <a:lnR>
                      <a:noFill/>
                    </a:lnR>
                    <a:lnT>
                      <a:noFill/>
                    </a:lnT>
                    <a:lnB>
                      <a:noFill/>
                    </a:lnB>
                  </a:tcPr>
                </a:tc>
                <a:tc>
                  <a:txBody>
                    <a:bodyPr/>
                    <a:lstStyle/>
                    <a:p>
                      <a:pPr algn="ctr"/>
                      <a:r>
                        <a:rPr lang="en-US" sz="1200">
                          <a:solidFill>
                            <a:srgbClr val="FF0000"/>
                          </a:solidFill>
                        </a:rPr>
                        <a:t>47.01 (266)</a:t>
                      </a:r>
                    </a:p>
                  </a:txBody>
                  <a:tcPr marT="0" marL="0" marR="0" marB="0">
                    <a:lnL>
                      <a:noFill/>
                    </a:lnL>
                    <a:lnR>
                      <a:noFill/>
                    </a:lnR>
                    <a:lnT>
                      <a:noFill/>
                    </a:lnT>
                    <a:lnB>
                      <a:noFill/>
                    </a:lnB>
                  </a:tcPr>
                </a:tc>
              </a:tr>
            </a:tbl>
          </a:graphicData>
        </a:graphic>
      </p:graphicFrame>
      <p:pic>
        <p:nvPicPr>
          <p:cNvPr id="4" name="8HVTW4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42.06 (86)</a:t>
                      </a:r>
                    </a:p>
                  </a:txBody>
                  <a:tcPr marT="0" marL="0" marR="0" marB="0">
                    <a:lnL>
                      <a:noFill/>
                    </a:lnL>
                    <a:lnR>
                      <a:noFill/>
                    </a:lnR>
                    <a:lnT>
                      <a:noFill/>
                    </a:lnT>
                    <a:lnB>
                      <a:noFill/>
                    </a:lnB>
                  </a:tcPr>
                </a:tc>
                <a:tc>
                  <a:txBody>
                    <a:bodyPr/>
                    <a:lstStyle/>
                    <a:p>
                      <a:pPr algn="ctr"/>
                      <a:r>
                        <a:rPr lang="en-US" sz="1200">
                          <a:solidFill>
                            <a:srgbClr val="000000"/>
                          </a:solidFill>
                        </a:rPr>
                        <a:t>43.03 (270)</a:t>
                      </a:r>
                    </a:p>
                  </a:txBody>
                  <a:tcPr marT="0" marL="0" marR="0" marB="0">
                    <a:lnL>
                      <a:noFill/>
                    </a:lnL>
                    <a:lnR>
                      <a:noFill/>
                    </a:lnR>
                    <a:lnT>
                      <a:noFill/>
                    </a:lnT>
                    <a:lnB>
                      <a:noFill/>
                    </a:lnB>
                  </a:tcPr>
                </a:tc>
                <a:tc>
                  <a:txBody>
                    <a:bodyPr/>
                    <a:lstStyle/>
                    <a:p>
                      <a:pPr algn="ctr"/>
                      <a:r>
                        <a:rPr lang="en-US" sz="1200">
                          <a:solidFill>
                            <a:srgbClr val="000000"/>
                          </a:solidFill>
                        </a:rPr>
                        <a:t>45.53 (59)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FF"/>
                          </a:solidFill>
                        </a:rPr>
                        <a:t>41.08 (98)</a:t>
                      </a:r>
                    </a:p>
                  </a:txBody>
                  <a:tcPr marT="0" marL="0" marR="0" marB="0">
                    <a:lnL>
                      <a:noFill/>
                    </a:lnL>
                    <a:lnR>
                      <a:noFill/>
                    </a:lnR>
                    <a:lnT>
                      <a:noFill/>
                    </a:lnT>
                    <a:lnB>
                      <a:noFill/>
                    </a:lnB>
                  </a:tcPr>
                </a:tc>
                <a:tc>
                  <a:txBody>
                    <a:bodyPr/>
                    <a:lstStyle/>
                    <a:p>
                      <a:pPr algn="ctr"/>
                      <a:r>
                        <a:rPr lang="en-US" sz="1200">
                          <a:solidFill>
                            <a:srgbClr val="0000FF"/>
                          </a:solidFill>
                        </a:rPr>
                        <a:t>41.56 (402)</a:t>
                      </a:r>
                    </a:p>
                  </a:txBody>
                  <a:tcPr marT="0" marL="0" marR="0" marB="0">
                    <a:lnL>
                      <a:noFill/>
                    </a:lnL>
                    <a:lnR>
                      <a:noFill/>
                    </a:lnR>
                    <a:lnT>
                      <a:noFill/>
                    </a:lnT>
                    <a:lnB>
                      <a:noFill/>
                    </a:lnB>
                  </a:tcPr>
                </a:tc>
                <a:tc>
                  <a:txBody>
                    <a:bodyPr/>
                    <a:lstStyle/>
                    <a:p>
                      <a:pPr algn="ctr"/>
                      <a:r>
                        <a:rPr lang="en-US" sz="1200">
                          <a:solidFill>
                            <a:srgbClr val="000000"/>
                          </a:solidFill>
                        </a:rPr>
                        <a:t>45.15 (59)</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46.17 (64)</a:t>
                      </a:r>
                    </a:p>
                  </a:txBody>
                  <a:tcPr marT="0" marL="0" marR="0" marB="0">
                    <a:lnL>
                      <a:noFill/>
                    </a:lnL>
                    <a:lnR>
                      <a:noFill/>
                    </a:lnR>
                    <a:lnT>
                      <a:noFill/>
                    </a:lnT>
                    <a:lnB>
                      <a:noFill/>
                    </a:lnB>
                  </a:tcPr>
                </a:tc>
                <a:tc>
                  <a:txBody>
                    <a:bodyPr/>
                    <a:lstStyle/>
                    <a:p>
                      <a:pPr algn="ctr"/>
                      <a:r>
                        <a:rPr lang="en-US" sz="1200">
                          <a:solidFill>
                            <a:srgbClr val="000000"/>
                          </a:solidFill>
                        </a:rPr>
                        <a:t>48.68 (84)</a:t>
                      </a:r>
                    </a:p>
                  </a:txBody>
                  <a:tcPr marT="0" marL="0" marR="0" marB="0">
                    <a:lnL>
                      <a:noFill/>
                    </a:lnL>
                    <a:lnR>
                      <a:noFill/>
                    </a:lnR>
                    <a:lnT>
                      <a:noFill/>
                    </a:lnT>
                    <a:lnB>
                      <a:noFill/>
                    </a:lnB>
                  </a:tcPr>
                </a:tc>
                <a:tc>
                  <a:txBody>
                    <a:bodyPr/>
                    <a:lstStyle/>
                    <a:p>
                      <a:pPr algn="ctr"/>
                      <a:r>
                        <a:rPr lang="en-US" sz="1200">
                          <a:solidFill>
                            <a:srgbClr val="FF0000"/>
                          </a:solidFill>
                        </a:rPr>
                        <a:t>53.00 (47)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44.58 (357)</a:t>
                      </a:r>
                    </a:p>
                  </a:txBody>
                  <a:tcPr marT="0" marL="0" marR="0" marB="0">
                    <a:lnL>
                      <a:noFill/>
                    </a:lnL>
                    <a:lnR>
                      <a:noFill/>
                    </a:lnR>
                    <a:lnT>
                      <a:noFill/>
                    </a:lnT>
                    <a:lnB>
                      <a:noFill/>
                    </a:lnB>
                  </a:tcPr>
                </a:tc>
                <a:tc>
                  <a:txBody>
                    <a:bodyPr/>
                    <a:lstStyle/>
                    <a:p>
                      <a:pPr algn="ctr"/>
                      <a:r>
                        <a:rPr lang="en-US" sz="1200">
                          <a:solidFill>
                            <a:srgbClr val="000000"/>
                          </a:solidFill>
                        </a:rPr>
                        <a:t>45.20 (462)</a:t>
                      </a:r>
                    </a:p>
                  </a:txBody>
                  <a:tcPr marT="0" marL="0" marR="0" marB="0">
                    <a:lnL>
                      <a:noFill/>
                    </a:lnL>
                    <a:lnR>
                      <a:noFill/>
                    </a:lnR>
                    <a:lnT>
                      <a:noFill/>
                    </a:lnT>
                    <a:lnB>
                      <a:noFill/>
                    </a:lnB>
                  </a:tcPr>
                </a:tc>
                <a:tc>
                  <a:txBody>
                    <a:bodyPr/>
                    <a:lstStyle/>
                    <a:p>
                      <a:pPr algn="ctr"/>
                      <a:r>
                        <a:rPr lang="en-US" sz="1200">
                          <a:solidFill>
                            <a:srgbClr val="FF0000"/>
                          </a:solidFill>
                        </a:rPr>
                        <a:t>49.33 (125)</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40.83 (426)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FF0000"/>
                          </a:solidFill>
                        </a:rPr>
                        <a:t>48.77 (349)</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42.70 (440)</a:t>
                      </a:r>
                    </a:p>
                  </a:txBody>
                  <a:tcPr marT="0" marL="0" marR="0" marB="0">
                    <a:lnL>
                      <a:noFill/>
                    </a:lnL>
                    <a:lnR>
                      <a:noFill/>
                    </a:lnR>
                    <a:lnT>
                      <a:noFill/>
                    </a:lnT>
                    <a:lnB>
                      <a:noFill/>
                    </a:lnB>
                  </a:tcPr>
                </a:tc>
                <a:tc>
                  <a:txBody>
                    <a:bodyPr/>
                    <a:lstStyle/>
                    <a:p>
                      <a:pPr algn="ctr"/>
                      <a:r>
                        <a:rPr lang="en-US" sz="1200">
                          <a:solidFill>
                            <a:srgbClr val="000000"/>
                          </a:solidFill>
                        </a:rPr>
                        <a:t>44.62 (1260)</a:t>
                      </a:r>
                    </a:p>
                  </a:txBody>
                  <a:tcPr marT="0" marL="0" marR="0" marB="0">
                    <a:lnL>
                      <a:noFill/>
                    </a:lnL>
                    <a:lnR>
                      <a:noFill/>
                    </a:lnR>
                    <a:lnT>
                      <a:noFill/>
                    </a:lnT>
                    <a:lnB>
                      <a:noFill/>
                    </a:lnB>
                  </a:tcPr>
                </a:tc>
                <a:tc>
                  <a:txBody>
                    <a:bodyPr/>
                    <a:lstStyle/>
                    <a:p>
                      <a:pPr algn="ctr"/>
                      <a:r>
                        <a:rPr lang="en-US" sz="1200">
                          <a:solidFill>
                            <a:srgbClr val="000000"/>
                          </a:solidFill>
                        </a:rPr>
                        <a:t>47.99 (330)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46.90 (48)</a:t>
                      </a:r>
                    </a:p>
                  </a:txBody>
                  <a:tcPr marT="0" marL="0" marR="0" marB="0">
                    <a:lnL>
                      <a:noFill/>
                    </a:lnL>
                    <a:lnR>
                      <a:noFill/>
                    </a:lnR>
                    <a:lnT>
                      <a:noFill/>
                    </a:lnT>
                    <a:lnB>
                      <a:noFill/>
                    </a:lnB>
                  </a:tcPr>
                </a:tc>
                <a:tc>
                  <a:txBody>
                    <a:bodyPr/>
                    <a:lstStyle/>
                    <a:p>
                      <a:pPr algn="ctr"/>
                      <a:r>
                        <a:rPr lang="en-US" sz="1200">
                          <a:solidFill>
                            <a:srgbClr val="FF0000"/>
                          </a:solidFill>
                        </a:rPr>
                        <a:t>49.43 (117)</a:t>
                      </a:r>
                    </a:p>
                  </a:txBody>
                  <a:tcPr marT="0" marL="0" marR="0" marB="0">
                    <a:lnL>
                      <a:noFill/>
                    </a:lnL>
                    <a:lnR>
                      <a:noFill/>
                    </a:lnR>
                    <a:lnT>
                      <a:noFill/>
                    </a:lnT>
                    <a:lnB>
                      <a:noFill/>
                    </a:lnB>
                  </a:tcPr>
                </a:tc>
                <a:tc>
                  <a:txBody>
                    <a:bodyPr/>
                    <a:lstStyle/>
                    <a:p>
                      <a:pPr algn="ctr"/>
                      <a:r>
                        <a:rPr lang="en-US" sz="1200">
                          <a:solidFill>
                            <a:srgbClr val="FF0000"/>
                          </a:solidFill>
                        </a:rPr>
                        <a:t>50.34 (123)</a:t>
                      </a:r>
                    </a:p>
                  </a:txBody>
                  <a:tcPr marT="0" marL="0" marR="0" marB="0">
                    <a:lnL>
                      <a:noFill/>
                    </a:lnL>
                    <a:lnR>
                      <a:noFill/>
                    </a:lnR>
                    <a:lnT>
                      <a:noFill/>
                    </a:lnT>
                    <a:lnB>
                      <a:noFill/>
                    </a:lnB>
                  </a:tcPr>
                </a:tc>
              </a:tr>
            </a:tbl>
          </a:graphicData>
        </a:graphic>
      </p:graphicFrame>
      <p:pic>
        <p:nvPicPr>
          <p:cNvPr id="4" name="CRXVUY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Assoc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USA to its siblings, grouped by native country and work, we observed the following:</a:t>
            </a:r>
          </a:p>
          <a:p>
            <a:pPr lvl="2"/>
            <a:r>
              <a:rPr lang="en-US" b="false" sz="1400"/>
              <a:t>In 1 out of 3 cases USA has higher value than Canada.</a:t>
            </a:r>
          </a:p>
          <a:p>
            <a:pPr lvl="2"/>
            <a:r>
              <a:rPr lang="en-US" b="false" sz="1400"/>
              <a:t>In 2 out of 3 cases USA has lower value than Canada.</a:t>
            </a:r>
          </a:p>
          <a:p>
            <a:pPr lvl="1"/>
            <a:r>
              <a:rPr lang="en-US" b="false" sz="1400"/>
              <a:t>When we compared USA to its siblings, grouped by education and native country, we observed the following:</a:t>
            </a:r>
          </a:p>
          <a:p>
            <a:pPr lvl="2"/>
            <a:r>
              <a:rPr lang="en-US" b="false" sz="1400"/>
              <a:t>In 3 out of 4 cases USA has a higher value than Canada.</a:t>
            </a:r>
          </a:p>
          <a:p>
            <a:pPr lvl="2"/>
            <a:r>
              <a:rPr lang="en-US" b="false" sz="1400"/>
              <a:t>In 1 out of 4 cases USA has a lower value than Canada.</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37-56 to its siblings, grouped by age and work, we observed the following:</a:t>
            </a:r>
          </a:p>
          <a:p>
            <a:pPr lvl="2"/>
            <a:r>
              <a:rPr lang="en-US" b="false" sz="1400"/>
              <a:t>In 3 out of 3 cases 37-56 has higher value than 17-36.</a:t>
            </a:r>
          </a:p>
          <a:p>
            <a:pPr lvl="2"/>
            <a:r>
              <a:rPr lang="en-US" b="false" sz="1400"/>
              <a:t>In 3 out of 3 cases 37-56 has higher value than 57-76.</a:t>
            </a:r>
          </a:p>
          <a:p>
            <a:pPr lvl="2"/>
            <a:r>
              <a:rPr lang="en-US" b="false" sz="1400"/>
              <a:t>In 3 out of 3 cases 37-56 has higher value than 77-96.</a:t>
            </a:r>
          </a:p>
          <a:p>
            <a:pPr lvl="1"/>
            <a:r>
              <a:rPr lang="en-US" b="false" sz="1400"/>
              <a:t>When we compared 37-56 to its siblings, grouped by education and age, we observed the following:</a:t>
            </a:r>
          </a:p>
          <a:p>
            <a:pPr lvl="2"/>
            <a:r>
              <a:rPr lang="en-US" b="false" sz="1400"/>
              <a:t>In 4 out of 4 cases 37-56 has a higher value than 17-36.</a:t>
            </a:r>
          </a:p>
          <a:p>
            <a:pPr lvl="2"/>
            <a:r>
              <a:rPr lang="en-US" b="false" sz="1400"/>
              <a:t>In 4 out of 4 cases 37-56 has a higher value than 57-76.</a:t>
            </a:r>
          </a:p>
          <a:p>
            <a:pPr lvl="2"/>
            <a:r>
              <a:rPr lang="en-US" b="false" sz="1400"/>
              <a:t>In 4 out of 4 cases 37-56 has a higher value than 77-96.</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Assoc has 3 of the 6 lowest values.</a:t>
            </a:r>
          </a:p>
          <a:p>
            <a:pPr lvl="2"/>
            <a:r>
              <a:rPr lang="en-US" b="false" sz="1400"/>
              <a:t>Column Some-college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4 of the 5 lowest values.</a:t>
            </a:r>
          </a:p>
        </p:txBody>
      </p:sp>
      <p:pic>
        <p:nvPicPr>
          <p:cNvPr id="4" name="JC6QW2NY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native country is fixed to 'USA', education is fixed to 'Post-Secondary', work is fixed to 'With-Pay' and age is fixed to '37-56'.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S8A38S77B.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41.54</a:t>
                      </a:r>
                    </a:p>
                  </a:txBody>
                  <a:tcPr marT="0" marL="0" marR="0" marB="0">
                    <a:lnL>
                      <a:noFill/>
                    </a:lnL>
                    <a:lnR>
                      <a:noFill/>
                    </a:lnR>
                    <a:lnT>
                      <a:noFill/>
                    </a:lnT>
                    <a:lnB>
                      <a:noFill/>
                    </a:lnB>
                  </a:tcPr>
                </a:tc>
                <a:tc>
                  <a:txBody>
                    <a:bodyPr/>
                    <a:lstStyle/>
                    <a:p>
                      <a:pPr algn="ctr"/>
                      <a:r>
                        <a:rPr lang="en-US" sz="1200">
                          <a:solidFill>
                            <a:srgbClr val="000000"/>
                          </a:solidFill>
                        </a:rPr>
                        <a:t>44.82</a:t>
                      </a:r>
                    </a:p>
                  </a:txBody>
                  <a:tcPr marT="0" marL="0" marR="0" marB="0">
                    <a:lnL>
                      <a:noFill/>
                    </a:lnL>
                    <a:lnR>
                      <a:noFill/>
                    </a:lnR>
                    <a:lnT>
                      <a:noFill/>
                    </a:lnT>
                    <a:lnB>
                      <a:noFill/>
                    </a:lnB>
                  </a:tcPr>
                </a:tc>
                <a:tc>
                  <a:txBody>
                    <a:bodyPr/>
                    <a:lstStyle/>
                    <a:p>
                      <a:pPr algn="ctr"/>
                      <a:r>
                        <a:rPr lang="en-US" sz="1200">
                          <a:solidFill>
                            <a:srgbClr val="0000FF"/>
                          </a:solidFill>
                        </a:rPr>
                        <a:t>40.83</a:t>
                      </a:r>
                    </a:p>
                  </a:txBody>
                  <a:tcPr marT="0" marL="0" marR="0" marB="0">
                    <a:lnL>
                      <a:noFill/>
                    </a:lnL>
                    <a:lnR>
                      <a:noFill/>
                    </a:lnR>
                    <a:lnT>
                      <a:noFill/>
                    </a:lnT>
                    <a:lnB>
                      <a:noFill/>
                    </a:lnB>
                  </a:tcPr>
                </a:tc>
                <a:tc>
                  <a:txBody>
                    <a:bodyPr/>
                    <a:lstStyle/>
                    <a:p>
                      <a:pPr algn="ctr"/>
                      <a:r>
                        <a:rPr lang="en-US" sz="1200">
                          <a:solidFill>
                            <a:srgbClr val="000000"/>
                          </a:solidFill>
                        </a:rPr>
                        <a:t>43.11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FF"/>
                          </a:solidFill>
                        </a:rPr>
                        <a:t>42.15</a:t>
                      </a:r>
                    </a:p>
                  </a:txBody>
                  <a:tcPr marT="0" marL="0" marR="0" marB="0">
                    <a:lnL>
                      <a:noFill/>
                    </a:lnL>
                    <a:lnR>
                      <a:noFill/>
                    </a:lnR>
                    <a:lnT>
                      <a:noFill/>
                    </a:lnT>
                    <a:lnB>
                      <a:noFill/>
                    </a:lnB>
                  </a:tcPr>
                </a:tc>
                <a:tc>
                  <a:txBody>
                    <a:bodyPr/>
                    <a:lstStyle/>
                    <a:p>
                      <a:pPr algn="ctr"/>
                      <a:r>
                        <a:rPr lang="en-US" sz="1200">
                          <a:solidFill>
                            <a:srgbClr val="000000"/>
                          </a:solidFill>
                        </a:rPr>
                        <a:t>45.74</a:t>
                      </a:r>
                    </a:p>
                  </a:txBody>
                  <a:tcPr marT="0" marL="0" marR="0" marB="0">
                    <a:lnL>
                      <a:noFill/>
                    </a:lnL>
                    <a:lnR>
                      <a:noFill/>
                    </a:lnR>
                    <a:lnT>
                      <a:noFill/>
                    </a:lnT>
                    <a:lnB>
                      <a:noFill/>
                    </a:lnB>
                  </a:tcPr>
                </a:tc>
                <a:tc>
                  <a:txBody>
                    <a:bodyPr/>
                    <a:lstStyle/>
                    <a:p>
                      <a:pPr algn="ctr"/>
                      <a:r>
                        <a:rPr lang="en-US" sz="1200">
                          <a:solidFill>
                            <a:srgbClr val="000000"/>
                          </a:solidFill>
                        </a:rPr>
                        <a:t>43.15</a:t>
                      </a:r>
                    </a:p>
                  </a:txBody>
                  <a:tcPr marT="0" marL="0" marR="0" marB="0">
                    <a:lnL>
                      <a:noFill/>
                    </a:lnL>
                    <a:lnR>
                      <a:noFill/>
                    </a:lnR>
                    <a:lnT>
                      <a:noFill/>
                    </a:lnT>
                    <a:lnB>
                      <a:noFill/>
                    </a:lnB>
                  </a:tcPr>
                </a:tc>
                <a:tc>
                  <a:txBody>
                    <a:bodyPr/>
                    <a:lstStyle/>
                    <a:p>
                      <a:pPr algn="ctr"/>
                      <a:r>
                        <a:rPr lang="en-US" sz="1200">
                          <a:solidFill>
                            <a:srgbClr val="000000"/>
                          </a:solidFill>
                        </a:rPr>
                        <a:t>45.03</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45.34</a:t>
                      </a:r>
                    </a:p>
                  </a:txBody>
                  <a:tcPr marT="0" marL="0" marR="0" marB="0">
                    <a:lnL>
                      <a:noFill/>
                    </a:lnL>
                    <a:lnR>
                      <a:noFill/>
                    </a:lnR>
                    <a:lnT>
                      <a:noFill/>
                    </a:lnT>
                    <a:lnB>
                      <a:noFill/>
                    </a:lnB>
                  </a:tcPr>
                </a:tc>
                <a:tc>
                  <a:txBody>
                    <a:bodyPr/>
                    <a:lstStyle/>
                    <a:p>
                      <a:pPr algn="ctr"/>
                      <a:r>
                        <a:rPr lang="en-US" sz="1200">
                          <a:solidFill>
                            <a:srgbClr val="FF0000"/>
                          </a:solidFill>
                        </a:rPr>
                        <a:t>50.33</a:t>
                      </a:r>
                    </a:p>
                  </a:txBody>
                  <a:tcPr marT="0" marL="0" marR="0" marB="0">
                    <a:lnL>
                      <a:noFill/>
                    </a:lnL>
                    <a:lnR>
                      <a:noFill/>
                    </a:lnR>
                    <a:lnT>
                      <a:noFill/>
                    </a:lnT>
                    <a:lnB>
                      <a:noFill/>
                    </a:lnB>
                  </a:tcPr>
                </a:tc>
                <a:tc>
                  <a:txBody>
                    <a:bodyPr/>
                    <a:lstStyle/>
                    <a:p>
                      <a:pPr algn="ctr"/>
                      <a:r>
                        <a:rPr lang="en-US" sz="1200">
                          <a:solidFill>
                            <a:srgbClr val="FF0000"/>
                          </a:solidFill>
                        </a:rPr>
                        <a:t>48.77</a:t>
                      </a:r>
                    </a:p>
                  </a:txBody>
                  <a:tcPr marT="0" marL="0" marR="0" marB="0">
                    <a:lnL>
                      <a:noFill/>
                    </a:lnL>
                    <a:lnR>
                      <a:noFill/>
                    </a:lnR>
                    <a:lnT>
                      <a:noFill/>
                    </a:lnT>
                    <a:lnB>
                      <a:noFill/>
                    </a:lnB>
                  </a:tcPr>
                </a:tc>
                <a:tc>
                  <a:txBody>
                    <a:bodyPr/>
                    <a:lstStyle/>
                    <a:p>
                      <a:pPr algn="ctr"/>
                      <a:r>
                        <a:rPr lang="en-US" sz="1200">
                          <a:solidFill>
                            <a:srgbClr val="FF0000"/>
                          </a:solidFill>
                        </a:rPr>
                        <a:t>48.63</a:t>
                      </a:r>
                    </a:p>
                  </a:txBody>
                  <a:tcPr marT="0" marL="0" marR="0" marB="0">
                    <a:lnL>
                      <a:noFill/>
                    </a:lnL>
                    <a:lnR>
                      <a:noFill/>
                    </a:lnR>
                    <a:lnT>
                      <a:noFill/>
                    </a:lnT>
                    <a:lnB>
                      <a:noFill/>
                    </a:lnB>
                  </a:tcPr>
                </a:tc>
              </a:tr>
            </a:tbl>
          </a:graphicData>
        </a:graphic>
      </p:graphicFrame>
      <p:pic>
        <p:nvPicPr>
          <p:cNvPr id="4" name="CXU6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CQHZ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46.40</a:t>
                      </a:r>
                    </a:p>
                  </a:txBody>
                  <a:tcPr marT="0" marL="0" marR="0" marB="0">
                    <a:lnL>
                      <a:noFill/>
                    </a:lnL>
                    <a:lnR>
                      <a:noFill/>
                    </a:lnR>
                    <a:lnT>
                      <a:noFill/>
                    </a:lnT>
                    <a:lnB>
                      <a:noFill/>
                    </a:lnB>
                  </a:tcPr>
                </a:tc>
                <a:tc>
                  <a:txBody>
                    <a:bodyPr/>
                    <a:lstStyle/>
                    <a:p>
                      <a:pPr algn="ctr"/>
                      <a:r>
                        <a:rPr lang="en-US" sz="1200" b="true">
                          <a:solidFill>
                            <a:srgbClr val="0000FF"/>
                          </a:solidFill>
                        </a:rPr>
                        <a:t>42.75</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44.74</a:t>
                      </a:r>
                    </a:p>
                  </a:txBody>
                  <a:tcPr marT="0" marL="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44.00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r>
            </a:tbl>
          </a:graphicData>
        </a:graphic>
      </p:graphicFrame>
      <p:pic>
        <p:nvPicPr>
          <p:cNvPr id="4" name="T4QKQ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FF"/>
                          </a:solidFill>
                        </a:rPr>
                        <a:t>41.25</a:t>
                      </a:r>
                    </a:p>
                  </a:txBody>
                  <a:tcPr marT="0" marL="0" marR="0" marB="0">
                    <a:lnL>
                      <a:noFill/>
                    </a:lnL>
                    <a:lnR>
                      <a:noFill/>
                    </a:lnR>
                    <a:lnT>
                      <a:noFill/>
                    </a:lnT>
                    <a:lnB>
                      <a:noFill/>
                    </a:lnB>
                  </a:tcPr>
                </a:tc>
                <a:tc>
                  <a:txBody>
                    <a:bodyPr/>
                    <a:lstStyle/>
                    <a:p>
                      <a:pPr algn="ctr"/>
                      <a:r>
                        <a:rPr lang="en-US" sz="1200">
                          <a:solidFill>
                            <a:srgbClr val="000000"/>
                          </a:solidFill>
                        </a:rPr>
                        <a:t>44.50</a:t>
                      </a:r>
                    </a:p>
                  </a:txBody>
                  <a:tcPr marT="0" marL="0" marR="0" marB="0">
                    <a:lnL>
                      <a:noFill/>
                    </a:lnL>
                    <a:lnR>
                      <a:noFill/>
                    </a:lnR>
                    <a:lnT>
                      <a:noFill/>
                    </a:lnT>
                    <a:lnB>
                      <a:noFill/>
                    </a:lnB>
                  </a:tcPr>
                </a:tc>
                <a:tc>
                  <a:txBody>
                    <a:bodyPr/>
                    <a:lstStyle/>
                    <a:p>
                      <a:pPr algn="ctr"/>
                      <a:r>
                        <a:rPr lang="en-US" sz="1200">
                          <a:solidFill>
                            <a:srgbClr val="FF0000"/>
                          </a:solidFill>
                        </a:rPr>
                        <a:t>50.09</a:t>
                      </a:r>
                    </a:p>
                  </a:txBody>
                  <a:tcPr marT="0" marL="0" marR="0" marB="0">
                    <a:lnL>
                      <a:noFill/>
                    </a:lnL>
                    <a:lnR>
                      <a:noFill/>
                    </a:lnR>
                    <a:lnT>
                      <a:noFill/>
                    </a:lnT>
                    <a:lnB>
                      <a:noFill/>
                    </a:lnB>
                  </a:tcPr>
                </a:tc>
                <a:tc>
                  <a:txBody>
                    <a:bodyPr/>
                    <a:lstStyle/>
                    <a:p>
                      <a:pPr algn="ctr"/>
                      <a:r>
                        <a:rPr lang="en-US" sz="1200">
                          <a:solidFill>
                            <a:srgbClr val="0000FF"/>
                          </a:solidFill>
                        </a:rPr>
                        <a:t>41.93</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RP3RV.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FF"/>
                          </a:solidFill>
                        </a:rPr>
                        <a:t>40.56</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c>
                  <a:txBody>
                    <a:bodyPr/>
                    <a:lstStyle/>
                    <a:p>
                      <a:pPr algn="ctr"/>
                      <a:r>
                        <a:rPr lang="en-US" sz="1200">
                          <a:solidFill>
                            <a:srgbClr val="000000"/>
                          </a:solidFill>
                        </a:rPr>
                        <a:t>41.68</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47.21</a:t>
                      </a:r>
                    </a:p>
                  </a:txBody>
                  <a:tcPr marT="0" marL="0" marR="0" marB="0">
                    <a:lnL>
                      <a:noFill/>
                    </a:lnL>
                    <a:lnR>
                      <a:noFill/>
                    </a:lnR>
                    <a:lnT>
                      <a:noFill/>
                    </a:lnT>
                    <a:lnB>
                      <a:noFill/>
                    </a:lnB>
                  </a:tcPr>
                </a:tc>
              </a:tr>
            </a:tbl>
          </a:graphicData>
        </a:graphic>
      </p:graphicFrame>
      <p:pic>
        <p:nvPicPr>
          <p:cNvPr id="4" name="QE7S8D0Z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FF"/>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552STBSD.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17-36</a:t>
                      </a:r>
                    </a:p>
                  </a:txBody>
                  <a:tcPr marT="0" marL="0" marR="0" marB="0">
                    <a:lnL>
                      <a:noFill/>
                    </a:lnL>
                    <a:lnR>
                      <a:noFill/>
                    </a:lnR>
                    <a:lnT>
                      <a:noFill/>
                    </a:lnT>
                    <a:lnB>
                      <a:noFill/>
                    </a:lnB>
                  </a:tcPr>
                </a:tc>
                <a:tc>
                  <a:txBody>
                    <a:bodyPr/>
                    <a:lstStyle/>
                    <a:p>
                      <a:pPr algn="ctr"/>
                      <a:r>
                        <a:rPr lang="en-US" sz="1200" b="true">
                          <a:solidFill>
                            <a:srgbClr val="000000"/>
                          </a:solidFill>
                        </a:rPr>
                        <a:t>37-56</a:t>
                      </a:r>
                    </a:p>
                  </a:txBody>
                  <a:tcPr marT="0" marL="0" marR="0" marB="0">
                    <a:lnL>
                      <a:noFill/>
                    </a:lnL>
                    <a:lnR>
                      <a:noFill/>
                    </a:lnR>
                    <a:lnT>
                      <a:noFill/>
                    </a:lnT>
                    <a:lnB>
                      <a:noFill/>
                    </a:lnB>
                  </a:tcPr>
                </a:tc>
                <a:tc>
                  <a:txBody>
                    <a:bodyPr/>
                    <a:lstStyle/>
                    <a:p>
                      <a:pPr algn="ctr"/>
                      <a:r>
                        <a:rPr lang="en-US" sz="1200">
                          <a:solidFill>
                            <a:srgbClr val="000000"/>
                          </a:solidFill>
                        </a:rPr>
                        <a:t>57-76</a:t>
                      </a:r>
                    </a:p>
                  </a:txBody>
                  <a:tcPr marT="0" marL="0" marR="0" marB="0">
                    <a:lnL>
                      <a:noFill/>
                    </a:lnL>
                    <a:lnR>
                      <a:noFill/>
                    </a:lnR>
                    <a:lnT>
                      <a:noFill/>
                    </a:lnT>
                    <a:lnB>
                      <a:noFill/>
                    </a:lnB>
                  </a:tcPr>
                </a:tc>
                <a:tc>
                  <a:txBody>
                    <a:bodyPr/>
                    <a:lstStyle/>
                    <a:p>
                      <a:pPr algn="ctr"/>
                      <a:r>
                        <a:rPr lang="en-US" sz="1200">
                          <a:solidFill>
                            <a:srgbClr val="000000"/>
                          </a:solidFill>
                        </a:rPr>
                        <a:t>77-96</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39.56</a:t>
                      </a:r>
                    </a:p>
                  </a:txBody>
                  <a:tcPr marT="0" marL="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00"/>
                          </a:solidFill>
                        </a:rPr>
                        <a:t>39.48</a:t>
                      </a:r>
                    </a:p>
                  </a:txBody>
                  <a:tcPr marT="0" marL="0" marR="0" marB="0">
                    <a:lnL>
                      <a:noFill/>
                    </a:lnL>
                    <a:lnR>
                      <a:noFill/>
                    </a:lnR>
                    <a:lnT>
                      <a:noFill/>
                    </a:lnT>
                    <a:lnB>
                      <a:noFill/>
                    </a:lnB>
                  </a:tcPr>
                </a:tc>
                <a:tc>
                  <a:txBody>
                    <a:bodyPr/>
                    <a:lstStyle/>
                    <a:p>
                      <a:pPr algn="ctr"/>
                      <a:r>
                        <a:rPr lang="en-US" sz="1200">
                          <a:solidFill>
                            <a:srgbClr val="0000FF"/>
                          </a:solidFill>
                        </a:rPr>
                        <a:t>24.83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39.23</a:t>
                      </a:r>
                    </a:p>
                  </a:txBody>
                  <a:tcPr marT="0" marL="0" marR="0" marB="0">
                    <a:lnL>
                      <a:noFill/>
                    </a:lnL>
                    <a:lnR>
                      <a:noFill/>
                    </a:lnR>
                    <a:lnT>
                      <a:noFill/>
                    </a:lnT>
                    <a:lnB>
                      <a:noFill/>
                    </a:lnB>
                  </a:tcPr>
                </a:tc>
                <a:tc>
                  <a:txBody>
                    <a:bodyPr/>
                    <a:lstStyle/>
                    <a:p>
                      <a:pPr algn="ctr"/>
                      <a:r>
                        <a:rPr lang="en-US" sz="1200" b="true">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c>
                  <a:txBody>
                    <a:bodyPr/>
                    <a:lstStyle/>
                    <a:p>
                      <a:pPr algn="ctr"/>
                      <a:r>
                        <a:rPr lang="en-US" sz="1200">
                          <a:solidFill>
                            <a:srgbClr val="0000FF"/>
                          </a:solidFill>
                        </a:rPr>
                        <a:t>34.97</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46.80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39.18</a:t>
                      </a:r>
                    </a:p>
                  </a:txBody>
                  <a:tcPr marT="0" marL="0" marR="0" marB="0">
                    <a:lnL>
                      <a:noFill/>
                    </a:lnL>
                    <a:lnR>
                      <a:noFill/>
                    </a:lnR>
                    <a:lnT>
                      <a:noFill/>
                    </a:lnT>
                    <a:lnB>
                      <a:noFill/>
                    </a:lnB>
                  </a:tcPr>
                </a:tc>
                <a:tc>
                  <a:txBody>
                    <a:bodyPr/>
                    <a:lstStyle/>
                    <a:p>
                      <a:pPr algn="ctr"/>
                      <a:r>
                        <a:rPr lang="en-US" sz="1200">
                          <a:solidFill>
                            <a:srgbClr val="0000FF"/>
                          </a:solidFill>
                        </a:rPr>
                        <a:t>30.85</a:t>
                      </a:r>
                    </a:p>
                  </a:txBody>
                  <a:tcPr marT="0" marL="0" marR="0" marB="0">
                    <a:lnL>
                      <a:noFill/>
                    </a:lnL>
                    <a:lnR>
                      <a:noFill/>
                    </a:lnR>
                    <a:lnT>
                      <a:noFill/>
                    </a:lnT>
                    <a:lnB>
                      <a:noFill/>
                    </a:lnB>
                  </a:tcPr>
                </a:tc>
              </a:tr>
            </a:tbl>
          </a:graphicData>
        </a:graphic>
      </p:graphicFrame>
      <p:pic>
        <p:nvPicPr>
          <p:cNvPr id="4" name="K4LJ2JDSM.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