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docProps\app.xml><?xml version="1.0" encoding="utf-8"?>
<Properties xmlns="http://schemas.openxmlformats.org/officeDocument/2006/extended-properties" xmlns:vt="http://schemas.openxmlformats.org/officeDocument/2006/docPropsVTypes">
  <TotalTime>0</TotalTime>
  <Words>3</Words>
  <Application>Microsoft Office PowerPoint</Application>
  <PresentationFormat>On-screen Show (4:3)</PresentationFormat>
  <Paragraphs>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creator>Asterix</dc:creator>
  <lastModifiedBy>Asterix</lastModifiedBy>
  <dcterms:modified xsi:type="dcterms:W3CDTF">2012-11-21T16:37:59Z</dcterms:modified>
  <revision>3</revision>
  <dc:title>PowerPoint Presentation</dc:title>
</coreProperties>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4.xml"/>
  <Relationship Id="rId11" Type="http://schemas.openxmlformats.org/officeDocument/2006/relationships/slide" Target="slides/slide5.xml"/>
  <Relationship Id="rId12" Type="http://schemas.openxmlformats.org/officeDocument/2006/relationships/slide" Target="slides/slide6.xml"/>
  <Relationship Id="rId13" Type="http://schemas.openxmlformats.org/officeDocument/2006/relationships/slide" Target="slides/slide7.xml"/>
  <Relationship Id="rId14" Type="http://schemas.openxmlformats.org/officeDocument/2006/relationships/slide" Target="slides/slide8.xml"/>
  <Relationship Id="rId15" Type="http://schemas.openxmlformats.org/officeDocument/2006/relationships/slide" Target="slides/slide9.xml"/>
  <Relationship Id="rId16" Type="http://schemas.openxmlformats.org/officeDocument/2006/relationships/slide" Target="slides/slide10.xml"/>
  <Relationship Id="rId17" Type="http://schemas.openxmlformats.org/officeDocument/2006/relationships/slide" Target="slides/slide11.xml"/>
  <Relationship Id="rId18" Type="http://schemas.openxmlformats.org/officeDocument/2006/relationships/slide" Target="slides/slide12.xml"/>
  <Relationship Id="rId19" Type="http://schemas.openxmlformats.org/officeDocument/2006/relationships/slide" Target="slides/slide13.xml"/>
  <Relationship Id="rId20" Type="http://schemas.openxmlformats.org/officeDocument/2006/relationships/slide" Target="slides/slide14.xml"/>
  <Relationship Id="rId21" Type="http://schemas.openxmlformats.org/officeDocument/2006/relationships/slide" Target="slides/slide15.xml"/>
  <Relationship Id="rId22" Type="http://schemas.openxmlformats.org/officeDocument/2006/relationships/slide" Target="slides/slide16.xml"/>
  <Relationship Id="rId3" Type="http://schemas.openxmlformats.org/officeDocument/2006/relationships/notesMaster" Target="notesMasters/notesMaster1.xml"/>
  <Relationship Id="rId4" Type="http://schemas.openxmlformats.org/officeDocument/2006/relationships/presProps" Target="presProps.xml"/>
  <Relationship Id="rId5" Type="http://schemas.openxmlformats.org/officeDocument/2006/relationships/viewProps" Target="viewProps.xml"/>
  <Relationship Id="rId6" Type="http://schemas.openxmlformats.org/officeDocument/2006/relationships/theme" Target="theme/theme1.xml"/>
  <Relationship Id="rId7" Type="http://schemas.openxmlformats.org/officeDocument/2006/relationships/tableStyles" Target="tableStyles.xml"/>
  <Relationship Id="rId8" Type="http://schemas.openxmlformats.org/officeDocument/2006/relationships/slide" Target="slides/slide2.xml"/>
  <Relationship Id="rId9" Type="http://schemas.openxmlformats.org/officeDocument/2006/relationships/slide" Target="slides/slide3.xml"/>
</Relationships>

</file>

<file path=ppt\notesMasters\_rels\notesMaster1.xml.rels><?xml version="1.0" encoding="UTF-8"?>

<Relationships xmlns="http://schemas.openxmlformats.org/package/2006/relationships">
  <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FF8BF4-F46E-47D4-8403-C880060200F8}" type="datetimeFigureOut">
              <a:rPr lang="en-US" smtClean="0"/>
              <a:t>11/21/2012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159E77-4725-4CB7-9EC4-5EC2DD79573E}" type="slidenum">
              <a:rPr lang="en-US" smtClean="0"/>
              <a:t>‹#›</a:t>
            </a:fld>
            <a:endParaRPr lang="en-US"/>
          </a:p>
        </p:txBody>
      </p:sp>
    </p:spTree>
    <p:extLst>
      <p:ext uri="{BB962C8B-B14F-4D97-AF65-F5344CB8AC3E}">
        <p14:creationId xmlns:p14="http://schemas.microsoft.com/office/powerpoint/2010/main" val="2555898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
	<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
	<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
	<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
	<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
	<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
	<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
	<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
	<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
	<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
	<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
	<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
	<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
	<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
	<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Hello World</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'USA' for native country at level 1 with its sibling values. We highlight the reference cells with bold, the highest values with red and the lowest values with blue color. We calculate the Avg of work hours per week while fixing occupation at level 1 to be equal to ''Blue-collar'', work at level 2 to be equal to ''With-Pay'', education at level 3 to be equal to ''Post-Secondary'', native country at level 2 to be equal to ''North-America'', and marital at level 2 to be equal to ''Married''.
Compared to its sibling we observe that in 2 out of 4 cases USA has a higher value than Canada.
In 2 out of 4 cases USA has a lower value than Canada.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'Married' for marital at level 2 with its sibling values. We highlight the reference cells with bold, the highest value with red and the lowest value with blue color. We calculate the Avg of work hours per week while fixing occupation at level 1 to be equal to ''Blue-collar'', work at level 2 to be equal to ''With-Pay'', education at level 3 to be equal to ''Post-Secondary'', native country at level 1 to be equal to ''USA'', and marital at level 3 to be equal to ''ALL''.
Compared to its sibling we observe that in 3 out of 3 cases Married has higher value than Never-married.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'Married' for marital at level 2 with its sibling values. We highlight the reference cells with bold, the highest values with red and the lowest values with blue color. We calculate the Avg of work hours per week while fixing occupation at level 1 to be equal to ''Blue-collar'', work at level 2 to be equal to ''With-Pay'', education at level 3 to be equal to ''Post-Secondary'', native country at level 1 to be equal to ''USA'', and marital at level 3 to be equal to ''ALL''.
Compared to its sibling we observe that in 4 out of 4 cases Married has a higher value than Never-married.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Act II: Explaining results
In this series of slides we will present a detailed analysis of the values involved in the result of the original query. To this end, we drill-down the hierarchy of grouping levels of the result to one level of aggregation lower, whenever this is possible.</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slide, we expand dimension work by drilling down from level 1 to level 0. For each cell we show both the Avg of work hours per week and the number of tuples that correspond to it in parentheses. We highlight the 5 lowest values in blue and the 5 largest in red color.
Some interesting findings include:
Column University has 2 of the 5 highest values.
Column Post-grad has 2 of the 5 lowest values.
Column Some-college has 2 of the 5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slide, we expand dimension education by drilling down from level 2 to level 1. For each cell we show both the Avg of work hours per week and the number of tuples that correspond to it in parentheses. We highlight the 4 lowest values in blue and the 4 largest in red color.
Some interesting findings include:
Column Self-emp has 3 of the 4 highest values.
Column Gov has 2 of the 4 lowest values.
Column Private has 2 of the 4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slide we summarize our findings.
Concerning the original query, some interesting findings include:
Column Post-grad has 2 of the 3 lowest values.
Row Self-emp has 3 of the 3 highest values.
Row Gov has 2 of the 3 lowest values.
Row Private has 1 of the 3 lowest values.
First, we tried to put the original result in context, by comparing its defining values with similar ones.
When we compared Blue-collar to its siblings, grouped by occupation and work, we observed the following:
In 1 out of 3 cases Blue-collar has higher value than Other.
In 2 out of 3 cases Blue-collar has lower value than Other.
In 3 out of 3 cases Blue-collar has lower value than white-collar.
When we compared Blue-collar to its siblings, grouped by education and occupation, we observed the following:
In 4 out of 4 cases Blue-collar has a lower value than Other.
In 2 out of 4 cases Blue-collar has a higher value than white-collar.
In 2 out of 4 cases Blue-collar has a lower value than white-collar.
When we compared Post-Secondary to its siblings, grouped by education and work, we observed the following:
In 2 out of 3 cases Post-Secondary has higher value than Without-Post-Secondary.
In 1 out of 3 cases Post-Secondary has lower value than Without-Post-Secondary.
When we compared USA to its siblings, grouped by native country and work, we observed the following:
In 2 out of 3 cases USA has lower value than Canada.
In 1 out of 3 cases Canada has null value.
When we compared USA to its siblings, grouped by education and native country, we observed the following:
In 2 out of 4 cases USA has a higher value than Canada.
In 2 out of 4 cases USA has a lower value than Canada.
When we compared Married to its siblings, grouped by marital and work, we observed the following:
In 3 out of 3 cases Married has higher value than Never-married.
When we compared Married to its siblings, grouped by education and marital, we observed the following:
In 4 out of 4 cases Married has a higher value than Never-married.
Then we analyzed the results by drilling down one level in the hierarchy.
When we drilled down work, we observed the following facts:
Column University has 2 of the 5 highest values.
Column Post-grad has 2 of the 5 lowest values.
Column Some-college has 2 of the 5 lowest values.
When we drilled down education, we observed the following facts:
Column Self-emp has 3 of the 4 highest values.
Column Gov has 2 of the 4 lowest values.
Column Private has 2 of the 4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This is a report on the Avg of work hours per week when occupation is fixed to 'Blue-collar', work is fixed to 'With-Pay', education is fixed to 'Post-Secondary', native country is fixed to 'USA' and marital is fixed to 'Married'. We will start by answering the original query and we complement the result with contextualization and detailed analyses.</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Here, you can see the answer of the original query. You have specified occupation to be equal to 'Blue-collar', work to be equal to 'With-Pay', education to be equal to 'Post-Secondary', native country to be equal to 'USA', and marital to be equal to 'Married'. We report on Avg of work hours per week grouped by education at level 2, and work at level 1 .
You can observe the results in this table. We highlight the largest values with red and the lowest values with blue color. 
Column Post-grad has 2 of the 3 lowest values.
Row Self-emp has 3 of the 3 highest values.
Row Gov has 2 of the 3 lowest values.
Row Private has 1 of the 3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Act I: Putting results in context
In this series of slides we put the original result in context, by comparing the behavior of its defining values with the behavior of values that are similar to them.</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'Blue-collar' for occupation at level 1 with its sibling values. We highlight the reference cells with bold, the highest values with red and the lowest values with blue color. We calculate the Avg of work hours per week while fixing occupation at level 2 to be equal to ''ALL'', work at level 2 to be equal to ''With-Pay'', education at level 3 to be equal to ''Post-Secondary'', native country at level 1 to be equal to ''USA'', and marital at level 2 to be equal to ''Married''.
Compared to its sibling we observe the following:
In 1 out of 3 cases Blue-collar has higher value than Other.
In 2 out of 3 cases Blue-collar has lower value than Other.
In 3 out of 3 cases Blue-collar has lower value than white-collar.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'Blue-collar' for occupation at level 1 with its sibling values. We highlight the reference cells with bold, the highest values with red and the lowest values with blue color. We calculate the Avg of work hours per week while fixing occupation at level 2 to be equal to ''ALL'', work at level 2 to be equal to ''With-Pay'', education at level 3 to be equal to ''Post-Secondary'', native country at level 1 to be equal to ''USA'', and marital at level 2 to be equal to ''Married''.
Compared to its sibling we observe the following:
In 4 out of 4 cases Blue-collar has a lower value than Other.
In 2 out of 4 cases Blue-collar has a higher value than white-collar.
In 2 out of 4 cases Blue-collar has a lower value than white-collar.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'With-Pay' for work at level 2 with its sibling values. We highlight the reference cells with bold, the highest value with red and the lowest value with blue color. We calculate the Avg of work hours per week while fixing occupation at level 1 to be equal to ''Blue-collar'', work at level 3 to be equal to ''ALL'', education at level 3 to be equal to ''Post-Secondary'', native country at level 1 to be equal to ''USA'', and marital at level 2 to be equal to ''Married''.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'Post-Secondary' for education at level 3 with its sibling values. We highlight the reference cells with bold, the highest value with red and the lowest value with blue color. We calculate the Avg of work hours per week while fixing occupation at level 1 to be equal to ''Blue-collar'', work at level 2 to be equal to ''With-Pay'', education at level 4 to be equal to ''ALL'', native country at level 1 to be equal to ''USA'', and marital at level 2 to be equal to ''Married''.
Compared to its sibling we observe that in 2 out of 3 cases Post-Secondary has higher value than Without-Post-Secondary.
In 1 out of 3 cases Post-Secondary has lower value than Without-Post-Secondary.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'USA' for native country at level 1 with its sibling values. We highlight the reference cells with bold, the highest value with red and the lowest value with blue color. We calculate the Avg of work hours per week while fixing occupation at level 1 to be equal to ''Blue-collar'', work at level 2 to be equal to ''With-Pay'', education at level 3 to be equal to ''Post-Secondary'', native country at level 2 to be equal to ''North-America'', and marital at level 2 to be equal to ''Married''.
Compared to its sibling we observe that in 2 out of 3 cases USA has lower value than Canada.
In 1 out of 3 cases Canada has null value.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11/21/2012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10.xml"/>
  <Relationship Id="rId3" Type="http://schemas.microsoft.com/office/2007/relationships/media" Target="../media/KT204Z.wav"/>
  <Relationship Id="rId4" Type="http://schemas.openxmlformats.org/officeDocument/2006/relationships/audio" Target="../media/KT204Z.wav"/>
  <Relationship Id="rId5" Type="http://schemas.openxmlformats.org/officeDocument/2006/relationships/image" Target="../media/play.png"/>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11.xml"/>
  <Relationship Id="rId3" Type="http://schemas.microsoft.com/office/2007/relationships/media" Target="../media/485ZDQJ.wav"/>
  <Relationship Id="rId4" Type="http://schemas.openxmlformats.org/officeDocument/2006/relationships/audio" Target="../media/485ZDQJ.wav"/>
  <Relationship Id="rId5" Type="http://schemas.openxmlformats.org/officeDocument/2006/relationships/image" Target="../media/play.png"/>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12.xml"/>
  <Relationship Id="rId3" Type="http://schemas.microsoft.com/office/2007/relationships/media" Target="../media/FD35VPIF.wav"/>
  <Relationship Id="rId4" Type="http://schemas.openxmlformats.org/officeDocument/2006/relationships/audio" Target="../media/FD35VPIF.wav"/>
  <Relationship Id="rId5" Type="http://schemas.openxmlformats.org/officeDocument/2006/relationships/image" Target="../media/play.png"/>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13.xml"/>
  <Relationship Id="rId3" Type="http://schemas.microsoft.com/office/2007/relationships/media" Target="../media/M8WLP44.wav"/>
  <Relationship Id="rId4" Type="http://schemas.openxmlformats.org/officeDocument/2006/relationships/audio" Target="../media/M8WLP44.wav"/>
  <Relationship Id="rId5" Type="http://schemas.openxmlformats.org/officeDocument/2006/relationships/image" Target="../media/play.png"/>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14.xml"/>
  <Relationship Id="rId3" Type="http://schemas.microsoft.com/office/2007/relationships/media" Target="../media/4PTRC.wav"/>
  <Relationship Id="rId4" Type="http://schemas.openxmlformats.org/officeDocument/2006/relationships/audio" Target="../media/4PTRC.wav"/>
  <Relationship Id="rId5" Type="http://schemas.openxmlformats.org/officeDocument/2006/relationships/image" Target="../media/play.png"/>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15.xml"/>
  <Relationship Id="rId3" Type="http://schemas.microsoft.com/office/2007/relationships/media" Target="../media/B0WMD3DJG.wav"/>
  <Relationship Id="rId4" Type="http://schemas.openxmlformats.org/officeDocument/2006/relationships/audio" Target="../media/B0WMD3DJG.wav"/>
  <Relationship Id="rId5" Type="http://schemas.openxmlformats.org/officeDocument/2006/relationships/image" Target="../media/play.png"/>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notesSlide" Target="../notesSlides/notesSlide16.xml"/>
  <Relationship Id="rId3" Type="http://schemas.microsoft.com/office/2007/relationships/media" Target="../media/FQ03LBA.wav"/>
  <Relationship Id="rId4" Type="http://schemas.openxmlformats.org/officeDocument/2006/relationships/audio" Target="../media/FQ03LBA.wav"/>
  <Relationship Id="rId5" Type="http://schemas.openxmlformats.org/officeDocument/2006/relationships/image" Target="../media/play.png"/>
</Relationships>

</file>

<file path=ppt\slides\_rels\slide2.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2.xml"/>
  <Relationship Id="rId3" Type="http://schemas.microsoft.com/office/2007/relationships/media" Target="../media/RV9Q74.wav"/>
  <Relationship Id="rId4" Type="http://schemas.openxmlformats.org/officeDocument/2006/relationships/audio" Target="../media/RV9Q74.wav"/>
  <Relationship Id="rId5" Type="http://schemas.openxmlformats.org/officeDocument/2006/relationships/image" Target="../media/play.png"/>
  <Relationship Id="rId6" Type="http://schemas.openxmlformats.org/officeDocument/2006/relationships/image" Target="../media/image1.jpeg"/>
</Relationships>

</file>

<file path=ppt\slides\_rels\slide3.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3.xml"/>
  <Relationship Id="rId3" Type="http://schemas.microsoft.com/office/2007/relationships/media" Target="../media/59TXE.wav"/>
  <Relationship Id="rId4" Type="http://schemas.openxmlformats.org/officeDocument/2006/relationships/audio" Target="../media/59TXE.wav"/>
  <Relationship Id="rId5" Type="http://schemas.openxmlformats.org/officeDocument/2006/relationships/image" Target="../media/play.png"/>
</Relationships>

</file>

<file path=ppt\slides\_rels\slide4.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4.xml"/>
  <Relationship Id="rId3" Type="http://schemas.microsoft.com/office/2007/relationships/media" Target="../media/3JR2XG.wav"/>
  <Relationship Id="rId4" Type="http://schemas.openxmlformats.org/officeDocument/2006/relationships/audio" Target="../media/3JR2XG.wav"/>
  <Relationship Id="rId5" Type="http://schemas.openxmlformats.org/officeDocument/2006/relationships/image" Target="../media/play.png"/>
</Relationships>

</file>

<file path=ppt\slides\_rels\slide5.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5.xml"/>
  <Relationship Id="rId3" Type="http://schemas.microsoft.com/office/2007/relationships/media" Target="../media/0B26LF.wav"/>
  <Relationship Id="rId4" Type="http://schemas.openxmlformats.org/officeDocument/2006/relationships/audio" Target="../media/0B26LF.wav"/>
  <Relationship Id="rId5" Type="http://schemas.openxmlformats.org/officeDocument/2006/relationships/image" Target="../media/play.png"/>
</Relationships>

</file>

<file path=ppt\slides\_rels\slide6.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6.xml"/>
  <Relationship Id="rId3" Type="http://schemas.microsoft.com/office/2007/relationships/media" Target="../media/LMK0IJ.wav"/>
  <Relationship Id="rId4" Type="http://schemas.openxmlformats.org/officeDocument/2006/relationships/audio" Target="../media/LMK0IJ.wav"/>
  <Relationship Id="rId5" Type="http://schemas.openxmlformats.org/officeDocument/2006/relationships/image" Target="../media/play.png"/>
</Relationships>

</file>

<file path=ppt\slides\_rels\slide7.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7.xml"/>
  <Relationship Id="rId3" Type="http://schemas.microsoft.com/office/2007/relationships/media" Target="../media/2LQLMBGFF.wav"/>
  <Relationship Id="rId4" Type="http://schemas.openxmlformats.org/officeDocument/2006/relationships/audio" Target="../media/2LQLMBGFF.wav"/>
  <Relationship Id="rId5" Type="http://schemas.openxmlformats.org/officeDocument/2006/relationships/image" Target="../media/play.png"/>
</Relationships>

</file>

<file path=ppt\slides\_rels\slide8.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8.xml"/>
  <Relationship Id="rId3" Type="http://schemas.microsoft.com/office/2007/relationships/media" Target="../media/IO2SV7.wav"/>
  <Relationship Id="rId4" Type="http://schemas.openxmlformats.org/officeDocument/2006/relationships/audio" Target="../media/IO2SV7.wav"/>
  <Relationship Id="rId5" Type="http://schemas.openxmlformats.org/officeDocument/2006/relationships/image" Target="../media/play.png"/>
</Relationships>

</file>

<file path=ppt\slides\_rels\slide9.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9.xml"/>
  <Relationship Id="rId3" Type="http://schemas.microsoft.com/office/2007/relationships/media" Target="../media/7ER3NAKO.wav"/>
  <Relationship Id="rId4" Type="http://schemas.openxmlformats.org/officeDocument/2006/relationships/audio" Target="../media/7ER3NAKO.wav"/>
  <Relationship Id="rId5" Type="http://schemas.openxmlformats.org/officeDocument/2006/relationships/image" Target="../media/play.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6527630"/>
      </p:ext>
    </p:extLst>
  </p:cSld>
  <p:clrMapOvr>
    <a:masterClrMapping/>
  </p:clrMapOvr>
</p:sld>
</file>

<file path=ppt\slides\slide10.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native country</a:t>
            </a:r>
          </a:p>
        </p:txBody>
      </p:sp>
      <p:graphicFrame>
        <p:nvGraphicFramePr>
          <p:cNvPr name="Table 2" id="3"/>
          <p:cNvGraphicFramePr>
            <a:graphicFrameLocks noGrp="true"/>
          </p:cNvGraphicFramePr>
          <p:nvPr/>
        </p:nvGraphicFramePr>
        <p:xfrm>
          <a:off x="1397000" y="1270000"/>
          <a:ext cx="1270000" cy="1270000"/>
        </p:xfrm>
        <a:graphic>
          <a:graphicData uri="http://schemas.openxmlformats.org/drawingml/2006/table">
            <a:tbl>
              <a:tblPr/>
              <a:tblGrid>
                <a:gridCol w="1270000"/>
                <a:gridCol w="1270000"/>
                <a:gridCol w="1270000"/>
                <a:gridCol w="1270000"/>
                <a:gridCol w="1270000"/>
              </a:tblGrid>
              <a:tr h="254000">
                <a:tc>
                  <a:txBody>
                    <a:bodyPr/>
                    <a:lstStyle/>
                    <a:p>
                      <a:pPr algn="ctr"/>
                      <a:r>
                        <a:rPr lang="en-US" sz="1200">
                          <a:solidFill>
                            <a:srgbClr val="000000"/>
                          </a:solidFill>
                        </a:rPr>
                        <a:t>Summary for native country</a:t>
                      </a:r>
                    </a:p>
                  </a:txBody>
                  <a:tcPr marT="0" marL="6350" marR="0" marB="0">
                    <a:lnL>
                      <a:noFill/>
                    </a:lnL>
                    <a:lnR>
                      <a:noFill/>
                    </a:lnR>
                    <a:lnT>
                      <a:noFill/>
                    </a:lnT>
                    <a:lnB>
                      <a:noFill/>
                    </a:lnB>
                  </a:tcPr>
                </a:tc>
                <a:tc>
                  <a:txBody>
                    <a:bodyPr/>
                    <a:lstStyle/>
                    <a:p>
                      <a:pPr algn="ctr"/>
                      <a:r>
                        <a:rPr lang="en-US" sz="1200">
                          <a:solidFill>
                            <a:srgbClr val="000000"/>
                          </a:solidFill>
                        </a:rPr>
                        <a:t>Assoc</a:t>
                      </a:r>
                    </a:p>
                  </a:txBody>
                  <a:tcPr marT="0" marL="0" marR="0" marB="0">
                    <a:lnL>
                      <a:noFill/>
                    </a:lnL>
                    <a:lnR>
                      <a:noFill/>
                    </a:lnR>
                    <a:lnT>
                      <a:noFill/>
                    </a:lnT>
                    <a:lnB>
                      <a:noFill/>
                    </a:lnB>
                  </a:tcPr>
                </a:tc>
                <a:tc>
                  <a:txBody>
                    <a:bodyPr/>
                    <a:lstStyle/>
                    <a:p>
                      <a:pPr algn="ctr"/>
                      <a:r>
                        <a:rPr lang="en-US" sz="1200">
                          <a:solidFill>
                            <a:srgbClr val="000000"/>
                          </a:solidFill>
                        </a:rPr>
                        <a:t>Post-grad</a:t>
                      </a:r>
                    </a:p>
                  </a:txBody>
                  <a:tcPr marT="0" marL="0" marR="0" marB="0">
                    <a:lnL>
                      <a:noFill/>
                    </a:lnL>
                    <a:lnR>
                      <a:noFill/>
                    </a:lnR>
                    <a:lnT>
                      <a:noFill/>
                    </a:lnT>
                    <a:lnB>
                      <a:noFill/>
                    </a:lnB>
                  </a:tcPr>
                </a:tc>
                <a:tc>
                  <a:txBody>
                    <a:bodyPr/>
                    <a:lstStyle/>
                    <a:p>
                      <a:pPr algn="ctr"/>
                      <a:r>
                        <a:rPr lang="en-US" sz="1200">
                          <a:solidFill>
                            <a:srgbClr val="000000"/>
                          </a:solidFill>
                        </a:rPr>
                        <a:t>Some-college</a:t>
                      </a:r>
                    </a:p>
                  </a:txBody>
                  <a:tcPr marT="0" marL="0" marR="0" marB="0">
                    <a:lnL>
                      <a:noFill/>
                    </a:lnL>
                    <a:lnR>
                      <a:noFill/>
                    </a:lnR>
                    <a:lnT>
                      <a:noFill/>
                    </a:lnT>
                    <a:lnB>
                      <a:noFill/>
                    </a:lnB>
                  </a:tcPr>
                </a:tc>
                <a:tc>
                  <a:txBody>
                    <a:bodyPr/>
                    <a:lstStyle/>
                    <a:p>
                      <a:pPr algn="ctr"/>
                      <a:r>
                        <a:rPr lang="en-US" sz="1200">
                          <a:solidFill>
                            <a:srgbClr val="000000"/>
                          </a:solidFill>
                        </a:rPr>
                        <a:t>University</a:t>
                      </a:r>
                    </a:p>
                  </a:txBody>
                  <a:tcPr marT="0" marL="0" marR="0" marB="0">
                    <a:lnL>
                      <a:noFill/>
                    </a:lnL>
                    <a:lnR>
                      <a:noFill/>
                    </a:lnR>
                    <a:lnT>
                      <a:noFill/>
                    </a:lnT>
                    <a:lnB>
                      <a:noFill/>
                    </a:lnB>
                  </a:tcPr>
                </a:tc>
              </a:tr>
              <a:tr h="254000">
                <a:tc>
                  <a:txBody>
                    <a:bodyPr/>
                    <a:lstStyle/>
                    <a:p>
                      <a:pPr algn="r"/>
                      <a:r>
                        <a:rPr lang="en-US" sz="1200">
                          <a:solidFill>
                            <a:srgbClr val="000000"/>
                          </a:solidFill>
                        </a:rPr>
                        <a:t>Canada</a:t>
                      </a:r>
                    </a:p>
                  </a:txBody>
                  <a:tcPr marT="0" marL="6350" marR="0" marB="0">
                    <a:lnL>
                      <a:noFill/>
                    </a:lnL>
                    <a:lnR>
                      <a:noFill/>
                    </a:lnR>
                    <a:lnT>
                      <a:noFill/>
                    </a:lnT>
                    <a:lnB>
                      <a:noFill/>
                    </a:lnB>
                  </a:tcPr>
                </a:tc>
                <a:tc>
                  <a:txBody>
                    <a:bodyPr/>
                    <a:lstStyle/>
                    <a:p>
                      <a:pPr algn="ctr"/>
                      <a:r>
                        <a:rPr lang="en-US" sz="1200">
                          <a:solidFill>
                            <a:srgbClr val="000000"/>
                          </a:solidFill>
                        </a:rPr>
                        <a:t>40.00</a:t>
                      </a:r>
                    </a:p>
                  </a:txBody>
                  <a:tcPr marT="0" marL="0" marR="0" marB="0">
                    <a:lnL>
                      <a:noFill/>
                    </a:lnL>
                    <a:lnR>
                      <a:noFill/>
                    </a:lnR>
                    <a:lnT>
                      <a:noFill/>
                    </a:lnT>
                    <a:lnB>
                      <a:noFill/>
                    </a:lnB>
                  </a:tcPr>
                </a:tc>
                <a:tc>
                  <a:txBody>
                    <a:bodyPr/>
                    <a:lstStyle/>
                    <a:p>
                      <a:pPr algn="ctr"/>
                      <a:r>
                        <a:rPr lang="en-US" sz="1200">
                          <a:solidFill>
                            <a:srgbClr val="0000FF"/>
                          </a:solidFill>
                        </a:rPr>
                        <a:t>20.00</a:t>
                      </a:r>
                    </a:p>
                  </a:txBody>
                  <a:tcPr marT="0" marL="0" marR="0" marB="0">
                    <a:lnL>
                      <a:noFill/>
                    </a:lnL>
                    <a:lnR>
                      <a:noFill/>
                    </a:lnR>
                    <a:lnT>
                      <a:noFill/>
                    </a:lnT>
                    <a:lnB>
                      <a:noFill/>
                    </a:lnB>
                  </a:tcPr>
                </a:tc>
                <a:tc>
                  <a:txBody>
                    <a:bodyPr/>
                    <a:lstStyle/>
                    <a:p>
                      <a:pPr algn="ctr"/>
                      <a:r>
                        <a:rPr lang="en-US" sz="1200">
                          <a:solidFill>
                            <a:srgbClr val="FF0000"/>
                          </a:solidFill>
                        </a:rPr>
                        <a:t>50.00</a:t>
                      </a:r>
                    </a:p>
                  </a:txBody>
                  <a:tcPr marT="0" marL="0" marR="0" marB="0">
                    <a:lnL>
                      <a:noFill/>
                    </a:lnL>
                    <a:lnR>
                      <a:noFill/>
                    </a:lnR>
                    <a:lnT>
                      <a:noFill/>
                    </a:lnT>
                    <a:lnB>
                      <a:noFill/>
                    </a:lnB>
                  </a:tcPr>
                </a:tc>
                <a:tc>
                  <a:txBody>
                    <a:bodyPr/>
                    <a:lstStyle/>
                    <a:p>
                      <a:pPr algn="ctr"/>
                      <a:r>
                        <a:rPr lang="en-US" sz="1200">
                          <a:solidFill>
                            <a:srgbClr val="FF0000"/>
                          </a:solidFill>
                        </a:rPr>
                        <a:t>46.00</a:t>
                      </a:r>
                    </a:p>
                  </a:txBody>
                  <a:tcPr marT="0" marL="0" marR="0" marB="0">
                    <a:lnL>
                      <a:noFill/>
                    </a:lnL>
                    <a:lnR>
                      <a:noFill/>
                    </a:lnR>
                    <a:lnT>
                      <a:noFill/>
                    </a:lnT>
                    <a:lnB>
                      <a:noFill/>
                    </a:lnB>
                  </a:tcPr>
                </a:tc>
              </a:tr>
              <a:tr h="254000">
                <a:tc>
                  <a:txBody>
                    <a:bodyPr/>
                    <a:lstStyle/>
                    <a:p>
                      <a:pPr algn="r"/>
                      <a:r>
                        <a:rPr lang="en-US" sz="1200" b="true">
                          <a:solidFill>
                            <a:srgbClr val="000000"/>
                          </a:solidFill>
                        </a:rPr>
                        <a:t>USA</a:t>
                      </a:r>
                    </a:p>
                  </a:txBody>
                  <a:tcPr marT="0" marL="6350" marR="0" marB="0">
                    <a:lnL>
                      <a:noFill/>
                    </a:lnL>
                    <a:lnR>
                      <a:noFill/>
                    </a:lnR>
                    <a:lnT>
                      <a:noFill/>
                    </a:lnT>
                    <a:lnB>
                      <a:noFill/>
                    </a:lnB>
                  </a:tcPr>
                </a:tc>
                <a:tc>
                  <a:txBody>
                    <a:bodyPr/>
                    <a:lstStyle/>
                    <a:p>
                      <a:pPr algn="ctr"/>
                      <a:r>
                        <a:rPr lang="en-US" sz="1200" b="true">
                          <a:solidFill>
                            <a:srgbClr val="000000"/>
                          </a:solidFill>
                        </a:rPr>
                        <a:t>42.68</a:t>
                      </a:r>
                    </a:p>
                  </a:txBody>
                  <a:tcPr marT="0" marL="0" marR="0" marB="0">
                    <a:lnL>
                      <a:noFill/>
                    </a:lnL>
                    <a:lnR>
                      <a:noFill/>
                    </a:lnR>
                    <a:lnT>
                      <a:noFill/>
                    </a:lnT>
                    <a:lnB>
                      <a:noFill/>
                    </a:lnB>
                  </a:tcPr>
                </a:tc>
                <a:tc>
                  <a:txBody>
                    <a:bodyPr/>
                    <a:lstStyle/>
                    <a:p>
                      <a:pPr algn="ctr"/>
                      <a:r>
                        <a:rPr lang="en-US" sz="1200" b="true">
                          <a:solidFill>
                            <a:srgbClr val="0000FF"/>
                          </a:solidFill>
                        </a:rPr>
                        <a:t>39.88</a:t>
                      </a:r>
                    </a:p>
                  </a:txBody>
                  <a:tcPr marT="0" marL="0" marR="0" marB="0">
                    <a:lnL>
                      <a:noFill/>
                    </a:lnL>
                    <a:lnR>
                      <a:noFill/>
                    </a:lnR>
                    <a:lnT>
                      <a:noFill/>
                    </a:lnT>
                    <a:lnB>
                      <a:noFill/>
                    </a:lnB>
                  </a:tcPr>
                </a:tc>
                <a:tc>
                  <a:txBody>
                    <a:bodyPr/>
                    <a:lstStyle/>
                    <a:p>
                      <a:pPr algn="ctr"/>
                      <a:r>
                        <a:rPr lang="en-US" sz="1200" b="true">
                          <a:solidFill>
                            <a:srgbClr val="000000"/>
                          </a:solidFill>
                        </a:rPr>
                        <a:t>43.17</a:t>
                      </a:r>
                    </a:p>
                  </a:txBody>
                  <a:tcPr marT="0" marL="0" marR="0" marB="0">
                    <a:lnL>
                      <a:noFill/>
                    </a:lnL>
                    <a:lnR>
                      <a:noFill/>
                    </a:lnR>
                    <a:lnT>
                      <a:noFill/>
                    </a:lnT>
                    <a:lnB>
                      <a:noFill/>
                    </a:lnB>
                  </a:tcPr>
                </a:tc>
                <a:tc>
                  <a:txBody>
                    <a:bodyPr/>
                    <a:lstStyle/>
                    <a:p>
                      <a:pPr algn="ctr"/>
                      <a:r>
                        <a:rPr lang="en-US" sz="1200" b="true">
                          <a:solidFill>
                            <a:srgbClr val="000000"/>
                          </a:solidFill>
                        </a:rPr>
                        <a:t>42.30</a:t>
                      </a:r>
                    </a:p>
                  </a:txBody>
                  <a:tcPr marT="0" marL="0" marR="0" marB="0">
                    <a:lnL>
                      <a:noFill/>
                    </a:lnL>
                    <a:lnR>
                      <a:noFill/>
                    </a:lnR>
                    <a:lnT>
                      <a:noFill/>
                    </a:lnT>
                    <a:lnB>
                      <a:noFill/>
                    </a:lnB>
                  </a:tcPr>
                </a:tc>
              </a:tr>
            </a:tbl>
          </a:graphicData>
        </a:graphic>
      </p:graphicFrame>
      <p:pic>
        <p:nvPicPr>
          <p:cNvPr id="4" name="KT204Z.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11.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marital</a:t>
            </a:r>
          </a:p>
        </p:txBody>
      </p:sp>
      <p:graphicFrame>
        <p:nvGraphicFramePr>
          <p:cNvPr name="Table 2" id="3"/>
          <p:cNvGraphicFramePr>
            <a:graphicFrameLocks noGrp="true"/>
          </p:cNvGraphicFramePr>
          <p:nvPr/>
        </p:nvGraphicFramePr>
        <p:xfrm>
          <a:off x="2667000" y="1270000"/>
          <a:ext cx="1270000" cy="1270000"/>
        </p:xfrm>
        <a:graphic>
          <a:graphicData uri="http://schemas.openxmlformats.org/drawingml/2006/table">
            <a:tbl>
              <a:tblPr/>
              <a:tblGrid>
                <a:gridCol w="1270000"/>
                <a:gridCol w="1270000"/>
                <a:gridCol w="1270000"/>
              </a:tblGrid>
              <a:tr h="254000">
                <a:tc>
                  <a:txBody>
                    <a:bodyPr/>
                    <a:lstStyle/>
                    <a:p>
                      <a:pPr algn="ctr"/>
                      <a:r>
                        <a:rPr lang="en-US" sz="1200">
                          <a:solidFill>
                            <a:srgbClr val="000000"/>
                          </a:solidFill>
                        </a:rPr>
                        <a:t>Summary for marital</a:t>
                      </a:r>
                    </a:p>
                  </a:txBody>
                  <a:tcPr marT="0" marL="6350" marR="0" marB="0">
                    <a:lnL>
                      <a:noFill/>
                    </a:lnL>
                    <a:lnR>
                      <a:noFill/>
                    </a:lnR>
                    <a:lnT>
                      <a:noFill/>
                    </a:lnT>
                    <a:lnB>
                      <a:noFill/>
                    </a:lnB>
                  </a:tcPr>
                </a:tc>
                <a:tc>
                  <a:txBody>
                    <a:bodyPr/>
                    <a:lstStyle/>
                    <a:p>
                      <a:pPr algn="ctr"/>
                      <a:r>
                        <a:rPr lang="en-US" sz="1200" b="true">
                          <a:solidFill>
                            <a:srgbClr val="000000"/>
                          </a:solidFill>
                        </a:rPr>
                        <a:t>Married</a:t>
                      </a:r>
                    </a:p>
                  </a:txBody>
                  <a:tcPr marT="0" marL="0" marR="0" marB="0">
                    <a:lnL>
                      <a:noFill/>
                    </a:lnL>
                    <a:lnR>
                      <a:noFill/>
                    </a:lnR>
                    <a:lnT>
                      <a:noFill/>
                    </a:lnT>
                    <a:lnB>
                      <a:noFill/>
                    </a:lnB>
                  </a:tcPr>
                </a:tc>
                <a:tc>
                  <a:txBody>
                    <a:bodyPr/>
                    <a:lstStyle/>
                    <a:p>
                      <a:pPr algn="ctr"/>
                      <a:r>
                        <a:rPr lang="en-US" sz="1200">
                          <a:solidFill>
                            <a:srgbClr val="000000"/>
                          </a:solidFill>
                        </a:rPr>
                        <a:t>Never-married</a:t>
                      </a:r>
                    </a:p>
                  </a:txBody>
                  <a:tcPr marT="0" marL="0" marR="0" marB="0">
                    <a:lnL>
                      <a:noFill/>
                    </a:lnL>
                    <a:lnR>
                      <a:noFill/>
                    </a:lnR>
                    <a:lnT>
                      <a:noFill/>
                    </a:lnT>
                    <a:lnB>
                      <a:noFill/>
                    </a:lnB>
                  </a:tcPr>
                </a:tc>
              </a:tr>
              <a:tr h="254000">
                <a:tc>
                  <a:txBody>
                    <a:bodyPr/>
                    <a:lstStyle/>
                    <a:p>
                      <a:pPr algn="r"/>
                      <a:r>
                        <a:rPr lang="en-US" sz="1200">
                          <a:solidFill>
                            <a:srgbClr val="000000"/>
                          </a:solidFill>
                        </a:rPr>
                        <a:t>Gov</a:t>
                      </a:r>
                    </a:p>
                  </a:txBody>
                  <a:tcPr marT="0" marL="6350" marR="0" marB="0">
                    <a:lnL>
                      <a:noFill/>
                    </a:lnL>
                    <a:lnR>
                      <a:noFill/>
                    </a:lnR>
                    <a:lnT>
                      <a:noFill/>
                    </a:lnT>
                    <a:lnB>
                      <a:noFill/>
                    </a:lnB>
                  </a:tcPr>
                </a:tc>
                <a:tc>
                  <a:txBody>
                    <a:bodyPr/>
                    <a:lstStyle/>
                    <a:p>
                      <a:pPr algn="ctr"/>
                      <a:r>
                        <a:rPr lang="en-US" sz="1200" b="true">
                          <a:solidFill>
                            <a:srgbClr val="000000"/>
                          </a:solidFill>
                        </a:rPr>
                        <a:t>40.31</a:t>
                      </a:r>
                    </a:p>
                  </a:txBody>
                  <a:tcPr marT="0" marL="0" marR="0" marB="0">
                    <a:lnL>
                      <a:noFill/>
                    </a:lnL>
                    <a:lnR>
                      <a:noFill/>
                    </a:lnR>
                    <a:lnT>
                      <a:noFill/>
                    </a:lnT>
                    <a:lnB>
                      <a:noFill/>
                    </a:lnB>
                  </a:tcPr>
                </a:tc>
                <a:tc>
                  <a:txBody>
                    <a:bodyPr/>
                    <a:lstStyle/>
                    <a:p>
                      <a:pPr algn="ctr"/>
                      <a:r>
                        <a:rPr lang="en-US" sz="1200">
                          <a:solidFill>
                            <a:srgbClr val="0000FF"/>
                          </a:solidFill>
                        </a:rPr>
                        <a:t>36.34</a:t>
                      </a:r>
                    </a:p>
                  </a:txBody>
                  <a:tcPr marT="0" marL="0" marR="0" marB="0">
                    <a:lnL>
                      <a:noFill/>
                    </a:lnL>
                    <a:lnR>
                      <a:noFill/>
                    </a:lnR>
                    <a:lnT>
                      <a:noFill/>
                    </a:lnT>
                    <a:lnB>
                      <a:noFill/>
                    </a:lnB>
                  </a:tcPr>
                </a:tc>
              </a:tr>
              <a:tr h="254000">
                <a:tc>
                  <a:txBody>
                    <a:bodyPr/>
                    <a:lstStyle/>
                    <a:p>
                      <a:pPr algn="r"/>
                      <a:r>
                        <a:rPr lang="en-US" sz="1200">
                          <a:solidFill>
                            <a:srgbClr val="000000"/>
                          </a:solidFill>
                        </a:rPr>
                        <a:t>Private</a:t>
                      </a:r>
                    </a:p>
                  </a:txBody>
                  <a:tcPr marT="0" marL="6350" marR="0" marB="0">
                    <a:lnL>
                      <a:noFill/>
                    </a:lnL>
                    <a:lnR>
                      <a:noFill/>
                    </a:lnR>
                    <a:lnT>
                      <a:noFill/>
                    </a:lnT>
                    <a:lnB>
                      <a:noFill/>
                    </a:lnB>
                  </a:tcPr>
                </a:tc>
                <a:tc>
                  <a:txBody>
                    <a:bodyPr/>
                    <a:lstStyle/>
                    <a:p>
                      <a:pPr algn="ctr"/>
                      <a:r>
                        <a:rPr lang="en-US" sz="1200" b="true">
                          <a:solidFill>
                            <a:srgbClr val="000000"/>
                          </a:solidFill>
                        </a:rPr>
                        <a:t>42.84</a:t>
                      </a:r>
                    </a:p>
                  </a:txBody>
                  <a:tcPr marT="0" marL="0" marR="0" marB="0">
                    <a:lnL>
                      <a:noFill/>
                    </a:lnL>
                    <a:lnR>
                      <a:noFill/>
                    </a:lnR>
                    <a:lnT>
                      <a:noFill/>
                    </a:lnT>
                    <a:lnB>
                      <a:noFill/>
                    </a:lnB>
                  </a:tcPr>
                </a:tc>
                <a:tc>
                  <a:txBody>
                    <a:bodyPr/>
                    <a:lstStyle/>
                    <a:p>
                      <a:pPr algn="ctr"/>
                      <a:r>
                        <a:rPr lang="en-US" sz="1200">
                          <a:solidFill>
                            <a:srgbClr val="000000"/>
                          </a:solidFill>
                        </a:rPr>
                        <a:t>38.24</a:t>
                      </a:r>
                    </a:p>
                  </a:txBody>
                  <a:tcPr marT="0" marL="0" marR="0" marB="0">
                    <a:lnL>
                      <a:noFill/>
                    </a:lnL>
                    <a:lnR>
                      <a:noFill/>
                    </a:lnR>
                    <a:lnT>
                      <a:noFill/>
                    </a:lnT>
                    <a:lnB>
                      <a:noFill/>
                    </a:lnB>
                  </a:tcPr>
                </a:tc>
              </a:tr>
              <a:tr h="254000">
                <a:tc>
                  <a:txBody>
                    <a:bodyPr/>
                    <a:lstStyle/>
                    <a:p>
                      <a:pPr algn="r"/>
                      <a:r>
                        <a:rPr lang="en-US" sz="1200">
                          <a:solidFill>
                            <a:srgbClr val="000000"/>
                          </a:solidFill>
                        </a:rPr>
                        <a:t>Self-emp</a:t>
                      </a:r>
                    </a:p>
                  </a:txBody>
                  <a:tcPr marT="0" marL="6350" marR="0" marB="0">
                    <a:lnL>
                      <a:noFill/>
                    </a:lnL>
                    <a:lnR>
                      <a:noFill/>
                    </a:lnR>
                    <a:lnT>
                      <a:noFill/>
                    </a:lnT>
                    <a:lnB>
                      <a:noFill/>
                    </a:lnB>
                  </a:tcPr>
                </a:tc>
                <a:tc>
                  <a:txBody>
                    <a:bodyPr/>
                    <a:lstStyle/>
                    <a:p>
                      <a:pPr algn="ctr"/>
                      <a:r>
                        <a:rPr lang="en-US" sz="1200" b="true">
                          <a:solidFill>
                            <a:srgbClr val="FF0000"/>
                          </a:solidFill>
                        </a:rPr>
                        <a:t>45.03</a:t>
                      </a:r>
                    </a:p>
                  </a:txBody>
                  <a:tcPr marT="0" marL="0" marR="0" marB="0">
                    <a:lnL>
                      <a:noFill/>
                    </a:lnL>
                    <a:lnR>
                      <a:noFill/>
                    </a:lnR>
                    <a:lnT>
                      <a:noFill/>
                    </a:lnT>
                    <a:lnB>
                      <a:noFill/>
                    </a:lnB>
                  </a:tcPr>
                </a:tc>
                <a:tc>
                  <a:txBody>
                    <a:bodyPr/>
                    <a:lstStyle/>
                    <a:p>
                      <a:pPr algn="ctr"/>
                      <a:r>
                        <a:rPr lang="en-US" sz="1200">
                          <a:solidFill>
                            <a:srgbClr val="000000"/>
                          </a:solidFill>
                        </a:rPr>
                        <a:t>38.85</a:t>
                      </a:r>
                    </a:p>
                  </a:txBody>
                  <a:tcPr marT="0" marL="0" marR="0" marB="0">
                    <a:lnL>
                      <a:noFill/>
                    </a:lnL>
                    <a:lnR>
                      <a:noFill/>
                    </a:lnR>
                    <a:lnT>
                      <a:noFill/>
                    </a:lnT>
                    <a:lnB>
                      <a:noFill/>
                    </a:lnB>
                  </a:tcPr>
                </a:tc>
              </a:tr>
            </a:tbl>
          </a:graphicData>
        </a:graphic>
      </p:graphicFrame>
      <p:pic>
        <p:nvPicPr>
          <p:cNvPr id="4" name="485ZDQJ.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12.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marital</a:t>
            </a:r>
          </a:p>
        </p:txBody>
      </p:sp>
      <p:graphicFrame>
        <p:nvGraphicFramePr>
          <p:cNvPr name="Table 2" id="3"/>
          <p:cNvGraphicFramePr>
            <a:graphicFrameLocks noGrp="true"/>
          </p:cNvGraphicFramePr>
          <p:nvPr/>
        </p:nvGraphicFramePr>
        <p:xfrm>
          <a:off x="1397000" y="1270000"/>
          <a:ext cx="1270000" cy="1270000"/>
        </p:xfrm>
        <a:graphic>
          <a:graphicData uri="http://schemas.openxmlformats.org/drawingml/2006/table">
            <a:tbl>
              <a:tblPr/>
              <a:tblGrid>
                <a:gridCol w="1270000"/>
                <a:gridCol w="1270000"/>
                <a:gridCol w="1270000"/>
                <a:gridCol w="1270000"/>
                <a:gridCol w="1270000"/>
              </a:tblGrid>
              <a:tr h="254000">
                <a:tc>
                  <a:txBody>
                    <a:bodyPr/>
                    <a:lstStyle/>
                    <a:p>
                      <a:pPr algn="ctr"/>
                      <a:r>
                        <a:rPr lang="en-US" sz="1200">
                          <a:solidFill>
                            <a:srgbClr val="000000"/>
                          </a:solidFill>
                        </a:rPr>
                        <a:t>Summary for marital</a:t>
                      </a:r>
                    </a:p>
                  </a:txBody>
                  <a:tcPr marT="0" marL="6350" marR="0" marB="0">
                    <a:lnL>
                      <a:noFill/>
                    </a:lnL>
                    <a:lnR>
                      <a:noFill/>
                    </a:lnR>
                    <a:lnT>
                      <a:noFill/>
                    </a:lnT>
                    <a:lnB>
                      <a:noFill/>
                    </a:lnB>
                  </a:tcPr>
                </a:tc>
                <a:tc>
                  <a:txBody>
                    <a:bodyPr/>
                    <a:lstStyle/>
                    <a:p>
                      <a:pPr algn="ctr"/>
                      <a:r>
                        <a:rPr lang="en-US" sz="1200">
                          <a:solidFill>
                            <a:srgbClr val="000000"/>
                          </a:solidFill>
                        </a:rPr>
                        <a:t>Assoc</a:t>
                      </a:r>
                    </a:p>
                  </a:txBody>
                  <a:tcPr marT="0" marL="0" marR="0" marB="0">
                    <a:lnL>
                      <a:noFill/>
                    </a:lnL>
                    <a:lnR>
                      <a:noFill/>
                    </a:lnR>
                    <a:lnT>
                      <a:noFill/>
                    </a:lnT>
                    <a:lnB>
                      <a:noFill/>
                    </a:lnB>
                  </a:tcPr>
                </a:tc>
                <a:tc>
                  <a:txBody>
                    <a:bodyPr/>
                    <a:lstStyle/>
                    <a:p>
                      <a:pPr algn="ctr"/>
                      <a:r>
                        <a:rPr lang="en-US" sz="1200">
                          <a:solidFill>
                            <a:srgbClr val="000000"/>
                          </a:solidFill>
                        </a:rPr>
                        <a:t>Post-grad</a:t>
                      </a:r>
                    </a:p>
                  </a:txBody>
                  <a:tcPr marT="0" marL="0" marR="0" marB="0">
                    <a:lnL>
                      <a:noFill/>
                    </a:lnL>
                    <a:lnR>
                      <a:noFill/>
                    </a:lnR>
                    <a:lnT>
                      <a:noFill/>
                    </a:lnT>
                    <a:lnB>
                      <a:noFill/>
                    </a:lnB>
                  </a:tcPr>
                </a:tc>
                <a:tc>
                  <a:txBody>
                    <a:bodyPr/>
                    <a:lstStyle/>
                    <a:p>
                      <a:pPr algn="ctr"/>
                      <a:r>
                        <a:rPr lang="en-US" sz="1200">
                          <a:solidFill>
                            <a:srgbClr val="000000"/>
                          </a:solidFill>
                        </a:rPr>
                        <a:t>Some-college</a:t>
                      </a:r>
                    </a:p>
                  </a:txBody>
                  <a:tcPr marT="0" marL="0" marR="0" marB="0">
                    <a:lnL>
                      <a:noFill/>
                    </a:lnL>
                    <a:lnR>
                      <a:noFill/>
                    </a:lnR>
                    <a:lnT>
                      <a:noFill/>
                    </a:lnT>
                    <a:lnB>
                      <a:noFill/>
                    </a:lnB>
                  </a:tcPr>
                </a:tc>
                <a:tc>
                  <a:txBody>
                    <a:bodyPr/>
                    <a:lstStyle/>
                    <a:p>
                      <a:pPr algn="ctr"/>
                      <a:r>
                        <a:rPr lang="en-US" sz="1200">
                          <a:solidFill>
                            <a:srgbClr val="000000"/>
                          </a:solidFill>
                        </a:rPr>
                        <a:t>University</a:t>
                      </a:r>
                    </a:p>
                  </a:txBody>
                  <a:tcPr marT="0" marL="0" marR="0" marB="0">
                    <a:lnL>
                      <a:noFill/>
                    </a:lnL>
                    <a:lnR>
                      <a:noFill/>
                    </a:lnR>
                    <a:lnT>
                      <a:noFill/>
                    </a:lnT>
                    <a:lnB>
                      <a:noFill/>
                    </a:lnB>
                  </a:tcPr>
                </a:tc>
              </a:tr>
              <a:tr h="254000">
                <a:tc>
                  <a:txBody>
                    <a:bodyPr/>
                    <a:lstStyle/>
                    <a:p>
                      <a:pPr algn="r"/>
                      <a:r>
                        <a:rPr lang="en-US" sz="1200" b="true">
                          <a:solidFill>
                            <a:srgbClr val="000000"/>
                          </a:solidFill>
                        </a:rPr>
                        <a:t>Married</a:t>
                      </a:r>
                    </a:p>
                  </a:txBody>
                  <a:tcPr marT="0" marL="6350" marR="0" marB="0">
                    <a:lnL>
                      <a:noFill/>
                    </a:lnL>
                    <a:lnR>
                      <a:noFill/>
                    </a:lnR>
                    <a:lnT>
                      <a:noFill/>
                    </a:lnT>
                    <a:lnB>
                      <a:noFill/>
                    </a:lnB>
                  </a:tcPr>
                </a:tc>
                <a:tc>
                  <a:txBody>
                    <a:bodyPr/>
                    <a:lstStyle/>
                    <a:p>
                      <a:pPr algn="ctr"/>
                      <a:r>
                        <a:rPr lang="en-US" sz="1200" b="true">
                          <a:solidFill>
                            <a:srgbClr val="FF0000"/>
                          </a:solidFill>
                        </a:rPr>
                        <a:t>42.68</a:t>
                      </a:r>
                    </a:p>
                  </a:txBody>
                  <a:tcPr marT="0" marL="0" marR="0" marB="0">
                    <a:lnL>
                      <a:noFill/>
                    </a:lnL>
                    <a:lnR>
                      <a:noFill/>
                    </a:lnR>
                    <a:lnT>
                      <a:noFill/>
                    </a:lnT>
                    <a:lnB>
                      <a:noFill/>
                    </a:lnB>
                  </a:tcPr>
                </a:tc>
                <a:tc>
                  <a:txBody>
                    <a:bodyPr/>
                    <a:lstStyle/>
                    <a:p>
                      <a:pPr algn="ctr"/>
                      <a:r>
                        <a:rPr lang="en-US" sz="1200" b="true">
                          <a:solidFill>
                            <a:srgbClr val="000000"/>
                          </a:solidFill>
                        </a:rPr>
                        <a:t>39.88</a:t>
                      </a:r>
                    </a:p>
                  </a:txBody>
                  <a:tcPr marT="0" marL="0" marR="0" marB="0">
                    <a:lnL>
                      <a:noFill/>
                    </a:lnL>
                    <a:lnR>
                      <a:noFill/>
                    </a:lnR>
                    <a:lnT>
                      <a:noFill/>
                    </a:lnT>
                    <a:lnB>
                      <a:noFill/>
                    </a:lnB>
                  </a:tcPr>
                </a:tc>
                <a:tc>
                  <a:txBody>
                    <a:bodyPr/>
                    <a:lstStyle/>
                    <a:p>
                      <a:pPr algn="ctr"/>
                      <a:r>
                        <a:rPr lang="en-US" sz="1200" b="true">
                          <a:solidFill>
                            <a:srgbClr val="FF0000"/>
                          </a:solidFill>
                        </a:rPr>
                        <a:t>43.17</a:t>
                      </a:r>
                    </a:p>
                  </a:txBody>
                  <a:tcPr marT="0" marL="0" marR="0" marB="0">
                    <a:lnL>
                      <a:noFill/>
                    </a:lnL>
                    <a:lnR>
                      <a:noFill/>
                    </a:lnR>
                    <a:lnT>
                      <a:noFill/>
                    </a:lnT>
                    <a:lnB>
                      <a:noFill/>
                    </a:lnB>
                  </a:tcPr>
                </a:tc>
                <a:tc>
                  <a:txBody>
                    <a:bodyPr/>
                    <a:lstStyle/>
                    <a:p>
                      <a:pPr algn="ctr"/>
                      <a:r>
                        <a:rPr lang="en-US" sz="1200" b="true">
                          <a:solidFill>
                            <a:srgbClr val="000000"/>
                          </a:solidFill>
                        </a:rPr>
                        <a:t>42.30</a:t>
                      </a:r>
                    </a:p>
                  </a:txBody>
                  <a:tcPr marT="0" marL="0" marR="0" marB="0">
                    <a:lnL>
                      <a:noFill/>
                    </a:lnL>
                    <a:lnR>
                      <a:noFill/>
                    </a:lnR>
                    <a:lnT>
                      <a:noFill/>
                    </a:lnT>
                    <a:lnB>
                      <a:noFill/>
                    </a:lnB>
                  </a:tcPr>
                </a:tc>
              </a:tr>
              <a:tr h="254000">
                <a:tc>
                  <a:txBody>
                    <a:bodyPr/>
                    <a:lstStyle/>
                    <a:p>
                      <a:pPr algn="r"/>
                      <a:r>
                        <a:rPr lang="en-US" sz="1200">
                          <a:solidFill>
                            <a:srgbClr val="000000"/>
                          </a:solidFill>
                        </a:rPr>
                        <a:t>Never-married</a:t>
                      </a:r>
                    </a:p>
                  </a:txBody>
                  <a:tcPr marT="0" marL="6350" marR="0" marB="0">
                    <a:lnL>
                      <a:noFill/>
                    </a:lnL>
                    <a:lnR>
                      <a:noFill/>
                    </a:lnR>
                    <a:lnT>
                      <a:noFill/>
                    </a:lnT>
                    <a:lnB>
                      <a:noFill/>
                    </a:lnB>
                  </a:tcPr>
                </a:tc>
                <a:tc>
                  <a:txBody>
                    <a:bodyPr/>
                    <a:lstStyle/>
                    <a:p>
                      <a:pPr algn="ctr"/>
                      <a:r>
                        <a:rPr lang="en-US" sz="1200">
                          <a:solidFill>
                            <a:srgbClr val="000000"/>
                          </a:solidFill>
                        </a:rPr>
                        <a:t>39.88</a:t>
                      </a:r>
                    </a:p>
                  </a:txBody>
                  <a:tcPr marT="0" marL="0" marR="0" marB="0">
                    <a:lnL>
                      <a:noFill/>
                    </a:lnL>
                    <a:lnR>
                      <a:noFill/>
                    </a:lnR>
                    <a:lnT>
                      <a:noFill/>
                    </a:lnT>
                    <a:lnB>
                      <a:noFill/>
                    </a:lnB>
                  </a:tcPr>
                </a:tc>
                <a:tc>
                  <a:txBody>
                    <a:bodyPr/>
                    <a:lstStyle/>
                    <a:p>
                      <a:pPr algn="ctr"/>
                      <a:r>
                        <a:rPr lang="en-US" sz="1200">
                          <a:solidFill>
                            <a:srgbClr val="0000FF"/>
                          </a:solidFill>
                        </a:rPr>
                        <a:t>38.94</a:t>
                      </a:r>
                    </a:p>
                  </a:txBody>
                  <a:tcPr marT="0" marL="0" marR="0" marB="0">
                    <a:lnL>
                      <a:noFill/>
                    </a:lnL>
                    <a:lnR>
                      <a:noFill/>
                    </a:lnR>
                    <a:lnT>
                      <a:noFill/>
                    </a:lnT>
                    <a:lnB>
                      <a:noFill/>
                    </a:lnB>
                  </a:tcPr>
                </a:tc>
                <a:tc>
                  <a:txBody>
                    <a:bodyPr/>
                    <a:lstStyle/>
                    <a:p>
                      <a:pPr algn="ctr"/>
                      <a:r>
                        <a:rPr lang="en-US" sz="1200">
                          <a:solidFill>
                            <a:srgbClr val="0000FF"/>
                          </a:solidFill>
                        </a:rPr>
                        <a:t>37.05</a:t>
                      </a:r>
                    </a:p>
                  </a:txBody>
                  <a:tcPr marT="0" marL="0" marR="0" marB="0">
                    <a:lnL>
                      <a:noFill/>
                    </a:lnL>
                    <a:lnR>
                      <a:noFill/>
                    </a:lnR>
                    <a:lnT>
                      <a:noFill/>
                    </a:lnT>
                    <a:lnB>
                      <a:noFill/>
                    </a:lnB>
                  </a:tcPr>
                </a:tc>
                <a:tc>
                  <a:txBody>
                    <a:bodyPr/>
                    <a:lstStyle/>
                    <a:p>
                      <a:pPr algn="ctr"/>
                      <a:r>
                        <a:rPr lang="en-US" sz="1200">
                          <a:solidFill>
                            <a:srgbClr val="000000"/>
                          </a:solidFill>
                        </a:rPr>
                        <a:t>39.45</a:t>
                      </a:r>
                    </a:p>
                  </a:txBody>
                  <a:tcPr marT="0" marL="0" marR="0" marB="0">
                    <a:lnL>
                      <a:noFill/>
                    </a:lnL>
                    <a:lnR>
                      <a:noFill/>
                    </a:lnR>
                    <a:lnT>
                      <a:noFill/>
                    </a:lnT>
                    <a:lnB>
                      <a:noFill/>
                    </a:lnB>
                  </a:tcPr>
                </a:tc>
              </a:tr>
            </a:tbl>
          </a:graphicData>
        </a:graphic>
      </p:graphicFrame>
      <p:pic>
        <p:nvPicPr>
          <p:cNvPr id="4" name="FD35VPIF.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13.xml><?xml version="1.0" encoding="utf-8"?>
<p:sld xmlns:r="http://schemas.openxmlformats.org/officeDocument/2006/relationships" xmlns:p="http://schemas.openxmlformats.org/presentationml/2006/main" xmlns:a="http://schemas.openxmlformats.org/drawingml/2006/main" show="1">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ctrTitle"/>
          </p:nvPr>
        </p:nvSpPr>
        <p:spPr>
          <a:xfrm>
            <a:off x="685800" y="2130425"/>
            <a:ext cx="7772400" cy="1470025"/>
          </a:xfrm>
        </p:spPr>
        <p:txBody>
          <a:bodyPr/>
          <a:lstStyle/>
          <a:p>
            <a:r>
              <a:rPr lang="en-US"/>
              <a:t>Act II: Explaining results</a:t>
            </a:r>
          </a:p>
        </p:txBody>
      </p:sp>
      <p:sp xmlns:p="http://schemas.openxmlformats.org/presentationml/2006/main" xmlns:a="http://schemas.openxmlformats.org/drawingml/2006/main"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just"/>
            <a:r>
              <a:rPr lang="en-US" b="false" sz="2000"/>
              <a:t>In this series of slides we will present a detailed analysis of the values involved in the result of the original query. To this end, we drill-down the hierarchy of grouping levels of the result to one level of aggregation lower, whenever this is possible.</a:t>
            </a:r>
          </a:p>
        </p:txBody>
      </p:sp>
      <p:pic>
        <p:nvPicPr>
          <p:cNvPr id="4" name="M8WLP44.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14.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Drilling down the Rows of the Original Result</a:t>
            </a:r>
          </a:p>
        </p:txBody>
      </p:sp>
      <p:graphicFrame>
        <p:nvGraphicFramePr>
          <p:cNvPr name="Table 2" id="3"/>
          <p:cNvGraphicFramePr>
            <a:graphicFrameLocks noGrp="true"/>
          </p:cNvGraphicFramePr>
          <p:nvPr/>
        </p:nvGraphicFramePr>
        <p:xfrm>
          <a:off x="762000" y="1270000"/>
          <a:ext cx="1270000" cy="1270000"/>
        </p:xfrm>
        <a:graphic>
          <a:graphicData uri="http://schemas.openxmlformats.org/drawingml/2006/table">
            <a:tbl>
              <a:tblPr/>
              <a:tblGrid>
                <a:gridCol w="1270000"/>
                <a:gridCol w="1270000"/>
                <a:gridCol w="1270000"/>
                <a:gridCol w="1270000"/>
                <a:gridCol w="1270000"/>
                <a:gridCol w="1270000"/>
              </a:tblGrid>
              <a:tr h="254000">
                <a:tc>
                  <a:txBody>
                    <a:bodyPr/>
                    <a:lstStyle/>
                    <a:p>
                      <a:pPr algn="r"/>
                      <a:r>
                        <a:rPr lang="en-US" sz="1200" i="true">
                          <a:solidFill>
                            <a:srgbClr val="000000"/>
                          </a:solidFill>
                        </a:rPr>
                        <a:t>Gov</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Assoc</a:t>
                      </a:r>
                    </a:p>
                  </a:txBody>
                  <a:tcPr marT="0" marL="0" marR="0" marB="0">
                    <a:lnL>
                      <a:noFill/>
                    </a:lnL>
                    <a:lnR>
                      <a:noFill/>
                    </a:lnR>
                    <a:lnT>
                      <a:noFill/>
                    </a:lnT>
                    <a:lnB>
                      <a:noFill/>
                    </a:lnB>
                  </a:tcPr>
                </a:tc>
                <a:tc>
                  <a:txBody>
                    <a:bodyPr/>
                    <a:lstStyle/>
                    <a:p>
                      <a:pPr algn="ctr"/>
                      <a:r>
                        <a:rPr lang="en-US" sz="1200">
                          <a:solidFill>
                            <a:srgbClr val="000000"/>
                          </a:solidFill>
                        </a:rPr>
                        <a:t>Post-grad</a:t>
                      </a:r>
                    </a:p>
                  </a:txBody>
                  <a:tcPr marT="0" marL="0" marR="0" marB="0">
                    <a:lnL>
                      <a:noFill/>
                    </a:lnL>
                    <a:lnR>
                      <a:noFill/>
                    </a:lnR>
                    <a:lnT>
                      <a:noFill/>
                    </a:lnT>
                    <a:lnB>
                      <a:noFill/>
                    </a:lnB>
                  </a:tcPr>
                </a:tc>
                <a:tc>
                  <a:txBody>
                    <a:bodyPr/>
                    <a:lstStyle/>
                    <a:p>
                      <a:pPr algn="ctr"/>
                      <a:r>
                        <a:rPr lang="en-US" sz="1200">
                          <a:solidFill>
                            <a:srgbClr val="000000"/>
                          </a:solidFill>
                        </a:rPr>
                        <a:t>Some-college</a:t>
                      </a:r>
                    </a:p>
                  </a:txBody>
                  <a:tcPr marT="0" marL="0" marR="0" marB="0">
                    <a:lnL>
                      <a:noFill/>
                    </a:lnL>
                    <a:lnR>
                      <a:noFill/>
                    </a:lnR>
                    <a:lnT>
                      <a:noFill/>
                    </a:lnT>
                    <a:lnB>
                      <a:noFill/>
                    </a:lnB>
                  </a:tcPr>
                </a:tc>
                <a:tc>
                  <a:txBody>
                    <a:bodyPr/>
                    <a:lstStyle/>
                    <a:p>
                      <a:pPr algn="ctr"/>
                      <a:r>
                        <a:rPr lang="en-US" sz="1200">
                          <a:solidFill>
                            <a:srgbClr val="000000"/>
                          </a:solidFill>
                        </a:rPr>
                        <a:t>University</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Federal-gov</a:t>
                      </a:r>
                    </a:p>
                  </a:txBody>
                  <a:tcPr marT="0" marL="6350" marR="0" marB="0">
                    <a:lnL>
                      <a:noFill/>
                    </a:lnL>
                    <a:lnR>
                      <a:noFill/>
                    </a:lnR>
                    <a:lnT>
                      <a:noFill/>
                    </a:lnT>
                    <a:lnB>
                      <a:noFill/>
                    </a:lnB>
                  </a:tcPr>
                </a:tc>
                <a:tc>
                  <a:txBody>
                    <a:bodyPr/>
                    <a:lstStyle/>
                    <a:p>
                      <a:pPr algn="ctr"/>
                      <a:r>
                        <a:rPr lang="en-US" sz="1200">
                          <a:solidFill>
                            <a:srgbClr val="000000"/>
                          </a:solidFill>
                        </a:rPr>
                        <a:t>40.09 (22)</a:t>
                      </a:r>
                    </a:p>
                  </a:txBody>
                  <a:tcPr marT="0" marL="0" marR="0" marB="0">
                    <a:lnL>
                      <a:noFill/>
                    </a:lnL>
                    <a:lnR>
                      <a:noFill/>
                    </a:lnR>
                    <a:lnT>
                      <a:noFill/>
                    </a:lnT>
                    <a:lnB>
                      <a:noFill/>
                    </a:lnB>
                  </a:tcPr>
                </a:tc>
                <a:tc>
                  <a:txBody>
                    <a:bodyPr/>
                    <a:lstStyle/>
                    <a:p>
                      <a:pPr algn="ctr"/>
                      <a:r>
                        <a:rPr lang="en-US" sz="1200">
                          <a:solidFill>
                            <a:srgbClr val="0000FF"/>
                          </a:solidFill>
                        </a:rPr>
                        <a:t>30.67 (3)</a:t>
                      </a:r>
                    </a:p>
                  </a:txBody>
                  <a:tcPr marT="0" marL="0" marR="0" marB="0">
                    <a:lnL>
                      <a:noFill/>
                    </a:lnL>
                    <a:lnR>
                      <a:noFill/>
                    </a:lnR>
                    <a:lnT>
                      <a:noFill/>
                    </a:lnT>
                    <a:lnB>
                      <a:noFill/>
                    </a:lnB>
                  </a:tcPr>
                </a:tc>
                <a:tc>
                  <a:txBody>
                    <a:bodyPr/>
                    <a:lstStyle/>
                    <a:p>
                      <a:pPr algn="ctr"/>
                      <a:r>
                        <a:rPr lang="en-US" sz="1200">
                          <a:solidFill>
                            <a:srgbClr val="0000FF"/>
                          </a:solidFill>
                        </a:rPr>
                        <a:t>39.96 (45)</a:t>
                      </a:r>
                    </a:p>
                  </a:txBody>
                  <a:tcPr marT="0" marL="0" marR="0" marB="0">
                    <a:lnL>
                      <a:noFill/>
                    </a:lnL>
                    <a:lnR>
                      <a:noFill/>
                    </a:lnR>
                    <a:lnT>
                      <a:noFill/>
                    </a:lnT>
                    <a:lnB>
                      <a:noFill/>
                    </a:lnB>
                  </a:tcPr>
                </a:tc>
                <a:tc>
                  <a:txBody>
                    <a:bodyPr/>
                    <a:lstStyle/>
                    <a:p>
                      <a:pPr algn="ctr"/>
                      <a:r>
                        <a:rPr lang="en-US" sz="1200">
                          <a:solidFill>
                            <a:srgbClr val="000000"/>
                          </a:solidFill>
                        </a:rPr>
                        <a:t>40.42 (12)</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Local-gov</a:t>
                      </a:r>
                    </a:p>
                  </a:txBody>
                  <a:tcPr marT="0" marL="6350" marR="0" marB="0">
                    <a:lnL>
                      <a:noFill/>
                    </a:lnL>
                    <a:lnR>
                      <a:noFill/>
                    </a:lnR>
                    <a:lnT>
                      <a:noFill/>
                    </a:lnT>
                    <a:lnB>
                      <a:noFill/>
                    </a:lnB>
                  </a:tcPr>
                </a:tc>
                <a:tc>
                  <a:txBody>
                    <a:bodyPr/>
                    <a:lstStyle/>
                    <a:p>
                      <a:pPr algn="ctr"/>
                      <a:r>
                        <a:rPr lang="en-US" sz="1200">
                          <a:solidFill>
                            <a:srgbClr val="000000"/>
                          </a:solidFill>
                        </a:rPr>
                        <a:t>41.77 (26)</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41.70 (61)</a:t>
                      </a:r>
                    </a:p>
                  </a:txBody>
                  <a:tcPr marT="0" marL="0" marR="0" marB="0">
                    <a:lnL>
                      <a:noFill/>
                    </a:lnL>
                    <a:lnR>
                      <a:noFill/>
                    </a:lnR>
                    <a:lnT>
                      <a:noFill/>
                    </a:lnT>
                    <a:lnB>
                      <a:noFill/>
                    </a:lnB>
                  </a:tcPr>
                </a:tc>
                <a:tc>
                  <a:txBody>
                    <a:bodyPr/>
                    <a:lstStyle/>
                    <a:p>
                      <a:pPr algn="ctr"/>
                      <a:r>
                        <a:rPr lang="en-US" sz="1200">
                          <a:solidFill>
                            <a:srgbClr val="000000"/>
                          </a:solidFill>
                        </a:rPr>
                        <a:t>41.64 (14)</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State-gov</a:t>
                      </a:r>
                    </a:p>
                  </a:txBody>
                  <a:tcPr marT="0" marL="6350" marR="0" marB="0">
                    <a:lnL>
                      <a:noFill/>
                    </a:lnL>
                    <a:lnR>
                      <a:noFill/>
                    </a:lnR>
                    <a:lnT>
                      <a:noFill/>
                    </a:lnT>
                    <a:lnB>
                      <a:noFill/>
                    </a:lnB>
                  </a:tcPr>
                </a:tc>
                <a:tc>
                  <a:txBody>
                    <a:bodyPr/>
                    <a:lstStyle/>
                    <a:p>
                      <a:pPr algn="ctr"/>
                      <a:r>
                        <a:rPr lang="en-US" sz="1200">
                          <a:solidFill>
                            <a:srgbClr val="000000"/>
                          </a:solidFill>
                        </a:rPr>
                        <a:t>41.92 (13)</a:t>
                      </a:r>
                    </a:p>
                  </a:txBody>
                  <a:tcPr marT="0" marL="0" marR="0" marB="0">
                    <a:lnL>
                      <a:noFill/>
                    </a:lnL>
                    <a:lnR>
                      <a:noFill/>
                    </a:lnR>
                    <a:lnT>
                      <a:noFill/>
                    </a:lnT>
                    <a:lnB>
                      <a:noFill/>
                    </a:lnB>
                  </a:tcPr>
                </a:tc>
                <a:tc>
                  <a:txBody>
                    <a:bodyPr/>
                    <a:lstStyle/>
                    <a:p>
                      <a:pPr algn="ctr"/>
                      <a:r>
                        <a:rPr lang="en-US" sz="1200">
                          <a:solidFill>
                            <a:srgbClr val="000000"/>
                          </a:solidFill>
                        </a:rPr>
                        <a:t>40.00 (1)</a:t>
                      </a:r>
                    </a:p>
                  </a:txBody>
                  <a:tcPr marT="0" marL="0" marR="0" marB="0">
                    <a:lnL>
                      <a:noFill/>
                    </a:lnL>
                    <a:lnR>
                      <a:noFill/>
                    </a:lnR>
                    <a:lnT>
                      <a:noFill/>
                    </a:lnT>
                    <a:lnB>
                      <a:noFill/>
                    </a:lnB>
                  </a:tcPr>
                </a:tc>
                <a:tc>
                  <a:txBody>
                    <a:bodyPr/>
                    <a:lstStyle/>
                    <a:p>
                      <a:pPr algn="ctr"/>
                      <a:r>
                        <a:rPr lang="en-US" sz="1200">
                          <a:solidFill>
                            <a:srgbClr val="0000FF"/>
                          </a:solidFill>
                        </a:rPr>
                        <a:t>36.05 (22)</a:t>
                      </a:r>
                    </a:p>
                  </a:txBody>
                  <a:tcPr marT="0" marL="0" marR="0" marB="0">
                    <a:lnL>
                      <a:noFill/>
                    </a:lnL>
                    <a:lnR>
                      <a:noFill/>
                    </a:lnR>
                    <a:lnT>
                      <a:noFill/>
                    </a:lnT>
                    <a:lnB>
                      <a:noFill/>
                    </a:lnB>
                  </a:tcPr>
                </a:tc>
                <a:tc>
                  <a:txBody>
                    <a:bodyPr/>
                    <a:lstStyle/>
                    <a:p>
                      <a:pPr algn="ctr"/>
                      <a:r>
                        <a:rPr lang="en-US" sz="1200">
                          <a:solidFill>
                            <a:srgbClr val="0000FF"/>
                          </a:solidFill>
                        </a:rPr>
                        <a:t>37.43 (7)</a:t>
                      </a:r>
                    </a:p>
                  </a:txBody>
                  <a:tcPr marT="0" marL="0" marR="0" marB="0">
                    <a:lnL>
                      <a:noFill/>
                    </a:lnL>
                    <a:lnR>
                      <a:noFill/>
                    </a:lnR>
                    <a:lnT>
                      <a:noFill/>
                    </a:lnT>
                    <a:lnB>
                      <a:noFill/>
                    </a:lnB>
                  </a:tcPr>
                </a:tc>
              </a:tr>
              <a:tr h="254000">
                <a:tc>
                  <a:txBody>
                    <a:bodyPr/>
                    <a:lstStyle/>
                    <a:p>
                      <a:pPr algn="r"/>
                      <a:r>
                        <a:rPr lang="en-US" sz="1200" i="true">
                          <a:solidFill>
                            <a:srgbClr val="000000"/>
                          </a:solidFill>
                        </a:rPr>
                        <a:t>Private</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Private</a:t>
                      </a:r>
                    </a:p>
                  </a:txBody>
                  <a:tcPr marT="0" marL="6350" marR="0" marB="0">
                    <a:lnL>
                      <a:noFill/>
                    </a:lnL>
                    <a:lnR>
                      <a:noFill/>
                    </a:lnR>
                    <a:lnT>
                      <a:noFill/>
                    </a:lnT>
                    <a:lnB>
                      <a:noFill/>
                    </a:lnB>
                  </a:tcPr>
                </a:tc>
                <a:tc>
                  <a:txBody>
                    <a:bodyPr/>
                    <a:lstStyle/>
                    <a:p>
                      <a:pPr algn="ctr"/>
                      <a:r>
                        <a:rPr lang="en-US" sz="1200">
                          <a:solidFill>
                            <a:srgbClr val="000000"/>
                          </a:solidFill>
                        </a:rPr>
                        <a:t>42.69 (438)</a:t>
                      </a:r>
                    </a:p>
                  </a:txBody>
                  <a:tcPr marT="0" marL="0" marR="0" marB="0">
                    <a:lnL>
                      <a:noFill/>
                    </a:lnL>
                    <a:lnR>
                      <a:noFill/>
                    </a:lnR>
                    <a:lnT>
                      <a:noFill/>
                    </a:lnT>
                    <a:lnB>
                      <a:noFill/>
                    </a:lnB>
                  </a:tcPr>
                </a:tc>
                <a:tc>
                  <a:txBody>
                    <a:bodyPr/>
                    <a:lstStyle/>
                    <a:p>
                      <a:pPr algn="ctr"/>
                      <a:r>
                        <a:rPr lang="en-US" sz="1200">
                          <a:solidFill>
                            <a:srgbClr val="0000FF"/>
                          </a:solidFill>
                        </a:rPr>
                        <a:t>39.81 (31)</a:t>
                      </a:r>
                    </a:p>
                  </a:txBody>
                  <a:tcPr marT="0" marL="0" marR="0" marB="0">
                    <a:lnL>
                      <a:noFill/>
                    </a:lnL>
                    <a:lnR>
                      <a:noFill/>
                    </a:lnR>
                    <a:lnT>
                      <a:noFill/>
                    </a:lnT>
                    <a:lnB>
                      <a:noFill/>
                    </a:lnB>
                  </a:tcPr>
                </a:tc>
                <a:tc>
                  <a:txBody>
                    <a:bodyPr/>
                    <a:lstStyle/>
                    <a:p>
                      <a:pPr algn="ctr"/>
                      <a:r>
                        <a:rPr lang="en-US" sz="1200">
                          <a:solidFill>
                            <a:srgbClr val="000000"/>
                          </a:solidFill>
                        </a:rPr>
                        <a:t>43.32 (1017)</a:t>
                      </a:r>
                    </a:p>
                  </a:txBody>
                  <a:tcPr marT="0" marL="0" marR="0" marB="0">
                    <a:lnL>
                      <a:noFill/>
                    </a:lnL>
                    <a:lnR>
                      <a:noFill/>
                    </a:lnR>
                    <a:lnT>
                      <a:noFill/>
                    </a:lnT>
                    <a:lnB>
                      <a:noFill/>
                    </a:lnB>
                  </a:tcPr>
                </a:tc>
                <a:tc>
                  <a:txBody>
                    <a:bodyPr/>
                    <a:lstStyle/>
                    <a:p>
                      <a:pPr algn="ctr"/>
                      <a:r>
                        <a:rPr lang="en-US" sz="1200">
                          <a:solidFill>
                            <a:srgbClr val="000000"/>
                          </a:solidFill>
                        </a:rPr>
                        <a:t>41.70 (279)</a:t>
                      </a:r>
                    </a:p>
                  </a:txBody>
                  <a:tcPr marT="0" marL="0" marR="0" marB="0">
                    <a:lnL>
                      <a:noFill/>
                    </a:lnL>
                    <a:lnR>
                      <a:noFill/>
                    </a:lnR>
                    <a:lnT>
                      <a:noFill/>
                    </a:lnT>
                    <a:lnB>
                      <a:noFill/>
                    </a:lnB>
                  </a:tcPr>
                </a:tc>
              </a:tr>
              <a:tr h="254000">
                <a:tc>
                  <a:txBody>
                    <a:bodyPr/>
                    <a:lstStyle/>
                    <a:p>
                      <a:pPr algn="r"/>
                      <a:r>
                        <a:rPr lang="en-US" sz="1200" i="true">
                          <a:solidFill>
                            <a:srgbClr val="000000"/>
                          </a:solidFill>
                        </a:rPr>
                        <a:t>Self-emp</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Self-emp-inc</a:t>
                      </a:r>
                    </a:p>
                  </a:txBody>
                  <a:tcPr marT="0" marL="6350" marR="0" marB="0">
                    <a:lnL>
                      <a:noFill/>
                    </a:lnL>
                    <a:lnR>
                      <a:noFill/>
                    </a:lnR>
                    <a:lnT>
                      <a:noFill/>
                    </a:lnT>
                    <a:lnB>
                      <a:noFill/>
                    </a:lnB>
                  </a:tcPr>
                </a:tc>
                <a:tc>
                  <a:txBody>
                    <a:bodyPr/>
                    <a:lstStyle/>
                    <a:p>
                      <a:pPr algn="ctr"/>
                      <a:r>
                        <a:rPr lang="en-US" sz="1200">
                          <a:solidFill>
                            <a:srgbClr val="000000"/>
                          </a:solidFill>
                        </a:rPr>
                        <a:t>44.29 (7)</a:t>
                      </a:r>
                    </a:p>
                  </a:txBody>
                  <a:tcPr marT="0" marL="0" marR="0" marB="0">
                    <a:lnL>
                      <a:noFill/>
                    </a:lnL>
                    <a:lnR>
                      <a:noFill/>
                    </a:lnR>
                    <a:lnT>
                      <a:noFill/>
                    </a:lnT>
                    <a:lnB>
                      <a:noFill/>
                    </a:lnB>
                  </a:tcPr>
                </a:tc>
                <a:tc>
                  <a:txBody>
                    <a:bodyPr/>
                    <a:lstStyle/>
                    <a:p>
                      <a:pPr algn="ctr"/>
                      <a:r>
                        <a:rPr lang="en-US" sz="1200">
                          <a:solidFill>
                            <a:srgbClr val="FF0000"/>
                          </a:solidFill>
                        </a:rPr>
                        <a:t>45.00 (2)</a:t>
                      </a:r>
                    </a:p>
                  </a:txBody>
                  <a:tcPr marT="0" marL="0" marR="0" marB="0">
                    <a:lnL>
                      <a:noFill/>
                    </a:lnL>
                    <a:lnR>
                      <a:noFill/>
                    </a:lnR>
                    <a:lnT>
                      <a:noFill/>
                    </a:lnT>
                    <a:lnB>
                      <a:noFill/>
                    </a:lnB>
                  </a:tcPr>
                </a:tc>
                <a:tc>
                  <a:txBody>
                    <a:bodyPr/>
                    <a:lstStyle/>
                    <a:p>
                      <a:pPr algn="ctr"/>
                      <a:r>
                        <a:rPr lang="en-US" sz="1200">
                          <a:solidFill>
                            <a:srgbClr val="FF0000"/>
                          </a:solidFill>
                        </a:rPr>
                        <a:t>52.44 (25)</a:t>
                      </a:r>
                    </a:p>
                  </a:txBody>
                  <a:tcPr marT="0" marL="0" marR="0" marB="0">
                    <a:lnL>
                      <a:noFill/>
                    </a:lnL>
                    <a:lnR>
                      <a:noFill/>
                    </a:lnR>
                    <a:lnT>
                      <a:noFill/>
                    </a:lnT>
                    <a:lnB>
                      <a:noFill/>
                    </a:lnB>
                  </a:tcPr>
                </a:tc>
                <a:tc>
                  <a:txBody>
                    <a:bodyPr/>
                    <a:lstStyle/>
                    <a:p>
                      <a:pPr algn="ctr"/>
                      <a:r>
                        <a:rPr lang="en-US" sz="1200">
                          <a:solidFill>
                            <a:srgbClr val="FF0000"/>
                          </a:solidFill>
                        </a:rPr>
                        <a:t>48.00 (15)</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Self-emp-not-inc</a:t>
                      </a:r>
                    </a:p>
                  </a:txBody>
                  <a:tcPr marT="0" marL="6350" marR="0" marB="0">
                    <a:lnL>
                      <a:noFill/>
                    </a:lnL>
                    <a:lnR>
                      <a:noFill/>
                    </a:lnR>
                    <a:lnT>
                      <a:noFill/>
                    </a:lnT>
                    <a:lnB>
                      <a:noFill/>
                    </a:lnB>
                  </a:tcPr>
                </a:tc>
                <a:tc>
                  <a:txBody>
                    <a:bodyPr/>
                    <a:lstStyle/>
                    <a:p>
                      <a:pPr algn="ctr"/>
                      <a:r>
                        <a:rPr lang="en-US" sz="1200">
                          <a:solidFill>
                            <a:srgbClr val="FF0000"/>
                          </a:solidFill>
                        </a:rPr>
                        <a:t>44.83 (35)</a:t>
                      </a:r>
                    </a:p>
                  </a:txBody>
                  <a:tcPr marT="0" marL="0" marR="0" marB="0">
                    <a:lnL>
                      <a:noFill/>
                    </a:lnL>
                    <a:lnR>
                      <a:noFill/>
                    </a:lnR>
                    <a:lnT>
                      <a:noFill/>
                    </a:lnT>
                    <a:lnB>
                      <a:noFill/>
                    </a:lnB>
                  </a:tcPr>
                </a:tc>
                <a:tc>
                  <a:txBody>
                    <a:bodyPr/>
                    <a:lstStyle/>
                    <a:p>
                      <a:pPr algn="ctr"/>
                      <a:r>
                        <a:rPr lang="en-US" sz="1200">
                          <a:solidFill>
                            <a:srgbClr val="000000"/>
                          </a:solidFill>
                        </a:rPr>
                        <a:t>41.50 (12)</a:t>
                      </a:r>
                    </a:p>
                  </a:txBody>
                  <a:tcPr marT="0" marL="0" marR="0" marB="0">
                    <a:lnL>
                      <a:noFill/>
                    </a:lnL>
                    <a:lnR>
                      <a:noFill/>
                    </a:lnR>
                    <a:lnT>
                      <a:noFill/>
                    </a:lnT>
                    <a:lnB>
                      <a:noFill/>
                    </a:lnB>
                  </a:tcPr>
                </a:tc>
                <a:tc>
                  <a:txBody>
                    <a:bodyPr/>
                    <a:lstStyle/>
                    <a:p>
                      <a:pPr algn="ctr"/>
                      <a:r>
                        <a:rPr lang="en-US" sz="1200">
                          <a:solidFill>
                            <a:srgbClr val="000000"/>
                          </a:solidFill>
                        </a:rPr>
                        <a:t>43.25 (116)</a:t>
                      </a:r>
                    </a:p>
                  </a:txBody>
                  <a:tcPr marT="0" marL="0" marR="0" marB="0">
                    <a:lnL>
                      <a:noFill/>
                    </a:lnL>
                    <a:lnR>
                      <a:noFill/>
                    </a:lnR>
                    <a:lnT>
                      <a:noFill/>
                    </a:lnT>
                    <a:lnB>
                      <a:noFill/>
                    </a:lnB>
                  </a:tcPr>
                </a:tc>
                <a:tc>
                  <a:txBody>
                    <a:bodyPr/>
                    <a:lstStyle/>
                    <a:p>
                      <a:pPr algn="ctr"/>
                      <a:r>
                        <a:rPr lang="en-US" sz="1200">
                          <a:solidFill>
                            <a:srgbClr val="FF0000"/>
                          </a:solidFill>
                        </a:rPr>
                        <a:t>45.76 (42)</a:t>
                      </a:r>
                    </a:p>
                  </a:txBody>
                  <a:tcPr marT="0" marL="0" marR="0" marB="0">
                    <a:lnL>
                      <a:noFill/>
                    </a:lnL>
                    <a:lnR>
                      <a:noFill/>
                    </a:lnR>
                    <a:lnT>
                      <a:noFill/>
                    </a:lnT>
                    <a:lnB>
                      <a:noFill/>
                    </a:lnB>
                  </a:tcPr>
                </a:tc>
              </a:tr>
            </a:tbl>
          </a:graphicData>
        </a:graphic>
      </p:graphicFrame>
      <p:pic>
        <p:nvPicPr>
          <p:cNvPr id="4" name="4PTRC.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15.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Drilling down the Columns of the Original Result</a:t>
            </a:r>
          </a:p>
        </p:txBody>
      </p:sp>
      <p:graphicFrame>
        <p:nvGraphicFramePr>
          <p:cNvPr name="Table 2" id="3"/>
          <p:cNvGraphicFramePr>
            <a:graphicFrameLocks noGrp="true"/>
          </p:cNvGraphicFramePr>
          <p:nvPr/>
        </p:nvGraphicFramePr>
        <p:xfrm>
          <a:off x="1397000" y="1270000"/>
          <a:ext cx="1270000" cy="1270000"/>
        </p:xfrm>
        <a:graphic>
          <a:graphicData uri="http://schemas.openxmlformats.org/drawingml/2006/table">
            <a:tbl>
              <a:tblPr/>
              <a:tblGrid>
                <a:gridCol w="1270000"/>
                <a:gridCol w="1270000"/>
                <a:gridCol w="1270000"/>
                <a:gridCol w="1270000"/>
                <a:gridCol w="1270000"/>
              </a:tblGrid>
              <a:tr h="254000">
                <a:tc>
                  <a:txBody>
                    <a:bodyPr/>
                    <a:lstStyle/>
                    <a:p>
                      <a:pPr algn="r"/>
                      <a:r>
                        <a:rPr lang="en-US" sz="1200" i="true">
                          <a:solidFill>
                            <a:srgbClr val="000000"/>
                          </a:solidFill>
                        </a:rPr>
                        <a:t>Assoc</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Gov</a:t>
                      </a:r>
                    </a:p>
                  </a:txBody>
                  <a:tcPr marT="0" marL="0" marR="0" marB="0">
                    <a:lnL>
                      <a:noFill/>
                    </a:lnL>
                    <a:lnR>
                      <a:noFill/>
                    </a:lnR>
                    <a:lnT>
                      <a:noFill/>
                    </a:lnT>
                    <a:lnB>
                      <a:noFill/>
                    </a:lnB>
                  </a:tcPr>
                </a:tc>
                <a:tc>
                  <a:txBody>
                    <a:bodyPr/>
                    <a:lstStyle/>
                    <a:p>
                      <a:pPr algn="ctr"/>
                      <a:r>
                        <a:rPr lang="en-US" sz="1200">
                          <a:solidFill>
                            <a:srgbClr val="000000"/>
                          </a:solidFill>
                        </a:rPr>
                        <a:t>Private</a:t>
                      </a:r>
                    </a:p>
                  </a:txBody>
                  <a:tcPr marT="0" marL="0" marR="0" marB="0">
                    <a:lnL>
                      <a:noFill/>
                    </a:lnL>
                    <a:lnR>
                      <a:noFill/>
                    </a:lnR>
                    <a:lnT>
                      <a:noFill/>
                    </a:lnT>
                    <a:lnB>
                      <a:noFill/>
                    </a:lnB>
                  </a:tcPr>
                </a:tc>
                <a:tc>
                  <a:txBody>
                    <a:bodyPr/>
                    <a:lstStyle/>
                    <a:p>
                      <a:pPr algn="ctr"/>
                      <a:r>
                        <a:rPr lang="en-US" sz="1200">
                          <a:solidFill>
                            <a:srgbClr val="000000"/>
                          </a:solidFill>
                        </a:rPr>
                        <a:t>Self-emp</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Assoc-acdm</a:t>
                      </a:r>
                    </a:p>
                  </a:txBody>
                  <a:tcPr marT="0" marL="6350" marR="0" marB="0">
                    <a:lnL>
                      <a:noFill/>
                    </a:lnL>
                    <a:lnR>
                      <a:noFill/>
                    </a:lnR>
                    <a:lnT>
                      <a:noFill/>
                    </a:lnT>
                    <a:lnB>
                      <a:noFill/>
                    </a:lnB>
                  </a:tcPr>
                </a:tc>
                <a:tc>
                  <a:txBody>
                    <a:bodyPr/>
                    <a:lstStyle/>
                    <a:p>
                      <a:pPr algn="ctr"/>
                      <a:r>
                        <a:rPr lang="en-US" sz="1200">
                          <a:solidFill>
                            <a:srgbClr val="000000"/>
                          </a:solidFill>
                        </a:rPr>
                        <a:t>41.80 (20)</a:t>
                      </a:r>
                    </a:p>
                  </a:txBody>
                  <a:tcPr marT="0" marL="0" marR="0" marB="0">
                    <a:lnL>
                      <a:noFill/>
                    </a:lnL>
                    <a:lnR>
                      <a:noFill/>
                    </a:lnR>
                    <a:lnT>
                      <a:noFill/>
                    </a:lnT>
                    <a:lnB>
                      <a:noFill/>
                    </a:lnB>
                  </a:tcPr>
                </a:tc>
                <a:tc>
                  <a:txBody>
                    <a:bodyPr/>
                    <a:lstStyle/>
                    <a:p>
                      <a:pPr algn="ctr"/>
                      <a:r>
                        <a:rPr lang="en-US" sz="1200">
                          <a:solidFill>
                            <a:srgbClr val="000000"/>
                          </a:solidFill>
                        </a:rPr>
                        <a:t>42.91 (145)</a:t>
                      </a:r>
                    </a:p>
                  </a:txBody>
                  <a:tcPr marT="0" marL="0" marR="0" marB="0">
                    <a:lnL>
                      <a:noFill/>
                    </a:lnL>
                    <a:lnR>
                      <a:noFill/>
                    </a:lnR>
                    <a:lnT>
                      <a:noFill/>
                    </a:lnT>
                    <a:lnB>
                      <a:noFill/>
                    </a:lnB>
                  </a:tcPr>
                </a:tc>
                <a:tc>
                  <a:txBody>
                    <a:bodyPr/>
                    <a:lstStyle/>
                    <a:p>
                      <a:pPr algn="ctr"/>
                      <a:r>
                        <a:rPr lang="en-US" sz="1200">
                          <a:solidFill>
                            <a:srgbClr val="000000"/>
                          </a:solidFill>
                        </a:rPr>
                        <a:t>44.74 (19)</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Assoc-voc</a:t>
                      </a:r>
                    </a:p>
                  </a:txBody>
                  <a:tcPr marT="0" marL="6350" marR="0" marB="0">
                    <a:lnL>
                      <a:noFill/>
                    </a:lnL>
                    <a:lnR>
                      <a:noFill/>
                    </a:lnR>
                    <a:lnT>
                      <a:noFill/>
                    </a:lnT>
                    <a:lnB>
                      <a:noFill/>
                    </a:lnB>
                  </a:tcPr>
                </a:tc>
                <a:tc>
                  <a:txBody>
                    <a:bodyPr/>
                    <a:lstStyle/>
                    <a:p>
                      <a:pPr algn="ctr"/>
                      <a:r>
                        <a:rPr lang="en-US" sz="1200">
                          <a:solidFill>
                            <a:srgbClr val="000000"/>
                          </a:solidFill>
                        </a:rPr>
                        <a:t>40.90 (41)</a:t>
                      </a:r>
                    </a:p>
                  </a:txBody>
                  <a:tcPr marT="0" marL="0" marR="0" marB="0">
                    <a:lnL>
                      <a:noFill/>
                    </a:lnL>
                    <a:lnR>
                      <a:noFill/>
                    </a:lnR>
                    <a:lnT>
                      <a:noFill/>
                    </a:lnT>
                    <a:lnB>
                      <a:noFill/>
                    </a:lnB>
                  </a:tcPr>
                </a:tc>
                <a:tc>
                  <a:txBody>
                    <a:bodyPr/>
                    <a:lstStyle/>
                    <a:p>
                      <a:pPr algn="ctr"/>
                      <a:r>
                        <a:rPr lang="en-US" sz="1200">
                          <a:solidFill>
                            <a:srgbClr val="000000"/>
                          </a:solidFill>
                        </a:rPr>
                        <a:t>42.58 (293)</a:t>
                      </a:r>
                    </a:p>
                  </a:txBody>
                  <a:tcPr marT="0" marL="0" marR="0" marB="0">
                    <a:lnL>
                      <a:noFill/>
                    </a:lnL>
                    <a:lnR>
                      <a:noFill/>
                    </a:lnR>
                    <a:lnT>
                      <a:noFill/>
                    </a:lnT>
                    <a:lnB>
                      <a:noFill/>
                    </a:lnB>
                  </a:tcPr>
                </a:tc>
                <a:tc>
                  <a:txBody>
                    <a:bodyPr/>
                    <a:lstStyle/>
                    <a:p>
                      <a:pPr algn="ctr"/>
                      <a:r>
                        <a:rPr lang="en-US" sz="1200">
                          <a:solidFill>
                            <a:srgbClr val="000000"/>
                          </a:solidFill>
                        </a:rPr>
                        <a:t>44.74 (23)</a:t>
                      </a:r>
                    </a:p>
                  </a:txBody>
                  <a:tcPr marT="0" marL="0" marR="0" marB="0">
                    <a:lnL>
                      <a:noFill/>
                    </a:lnL>
                    <a:lnR>
                      <a:noFill/>
                    </a:lnR>
                    <a:lnT>
                      <a:noFill/>
                    </a:lnT>
                    <a:lnB>
                      <a:noFill/>
                    </a:lnB>
                  </a:tcPr>
                </a:tc>
              </a:tr>
              <a:tr h="254000">
                <a:tc>
                  <a:txBody>
                    <a:bodyPr/>
                    <a:lstStyle/>
                    <a:p>
                      <a:pPr algn="r"/>
                      <a:r>
                        <a:rPr lang="en-US" sz="1200" i="true">
                          <a:solidFill>
                            <a:srgbClr val="000000"/>
                          </a:solidFill>
                        </a:rPr>
                        <a:t>Post-grad</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Doctorate</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FF0000"/>
                          </a:solidFill>
                        </a:rPr>
                        <a:t>60.00 (1)</a:t>
                      </a:r>
                    </a:p>
                  </a:txBody>
                  <a:tcPr marT="0" marL="0" marR="0" marB="0">
                    <a:lnL>
                      <a:noFill/>
                    </a:lnL>
                    <a:lnR>
                      <a:noFill/>
                    </a:lnR>
                    <a:lnT>
                      <a:noFill/>
                    </a:lnT>
                    <a:lnB>
                      <a:noFill/>
                    </a:lnB>
                  </a:tcPr>
                </a:tc>
                <a:tc>
                  <a:txBody>
                    <a:bodyPr/>
                    <a:lstStyle/>
                    <a:p>
                      <a:pPr algn="ctr"/>
                      <a:r>
                        <a:rPr lang="en-US" sz="1200">
                          <a:solidFill>
                            <a:srgbClr val="FF0000"/>
                          </a:solidFill>
                        </a:rPr>
                        <a:t>47.50 (2)</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Masters</a:t>
                      </a:r>
                    </a:p>
                  </a:txBody>
                  <a:tcPr marT="0" marL="6350" marR="0" marB="0">
                    <a:lnL>
                      <a:noFill/>
                    </a:lnL>
                    <a:lnR>
                      <a:noFill/>
                    </a:lnR>
                    <a:lnT>
                      <a:noFill/>
                    </a:lnT>
                    <a:lnB>
                      <a:noFill/>
                    </a:lnB>
                  </a:tcPr>
                </a:tc>
                <a:tc>
                  <a:txBody>
                    <a:bodyPr/>
                    <a:lstStyle/>
                    <a:p>
                      <a:pPr algn="ctr"/>
                      <a:r>
                        <a:rPr lang="en-US" sz="1200">
                          <a:solidFill>
                            <a:srgbClr val="0000FF"/>
                          </a:solidFill>
                        </a:rPr>
                        <a:t>33.00 (4)</a:t>
                      </a:r>
                    </a:p>
                  </a:txBody>
                  <a:tcPr marT="0" marL="0" marR="0" marB="0">
                    <a:lnL>
                      <a:noFill/>
                    </a:lnL>
                    <a:lnR>
                      <a:noFill/>
                    </a:lnR>
                    <a:lnT>
                      <a:noFill/>
                    </a:lnT>
                    <a:lnB>
                      <a:noFill/>
                    </a:lnB>
                  </a:tcPr>
                </a:tc>
                <a:tc>
                  <a:txBody>
                    <a:bodyPr/>
                    <a:lstStyle/>
                    <a:p>
                      <a:pPr algn="ctr"/>
                      <a:r>
                        <a:rPr lang="en-US" sz="1200">
                          <a:solidFill>
                            <a:srgbClr val="0000FF"/>
                          </a:solidFill>
                        </a:rPr>
                        <a:t>39.13 (30)</a:t>
                      </a:r>
                    </a:p>
                  </a:txBody>
                  <a:tcPr marT="0" marL="0" marR="0" marB="0">
                    <a:lnL>
                      <a:noFill/>
                    </a:lnL>
                    <a:lnR>
                      <a:noFill/>
                    </a:lnR>
                    <a:lnT>
                      <a:noFill/>
                    </a:lnT>
                    <a:lnB>
                      <a:noFill/>
                    </a:lnB>
                  </a:tcPr>
                </a:tc>
                <a:tc>
                  <a:txBody>
                    <a:bodyPr/>
                    <a:lstStyle/>
                    <a:p>
                      <a:pPr algn="ctr"/>
                      <a:r>
                        <a:rPr lang="en-US" sz="1200">
                          <a:solidFill>
                            <a:srgbClr val="000000"/>
                          </a:solidFill>
                        </a:rPr>
                        <a:t>41.08 (12)</a:t>
                      </a:r>
                    </a:p>
                  </a:txBody>
                  <a:tcPr marT="0" marL="0" marR="0" marB="0">
                    <a:lnL>
                      <a:noFill/>
                    </a:lnL>
                    <a:lnR>
                      <a:noFill/>
                    </a:lnR>
                    <a:lnT>
                      <a:noFill/>
                    </a:lnT>
                    <a:lnB>
                      <a:noFill/>
                    </a:lnB>
                  </a:tcPr>
                </a:tc>
              </a:tr>
              <a:tr h="254000">
                <a:tc>
                  <a:txBody>
                    <a:bodyPr/>
                    <a:lstStyle/>
                    <a:p>
                      <a:pPr algn="r"/>
                      <a:r>
                        <a:rPr lang="en-US" sz="1200" i="true">
                          <a:solidFill>
                            <a:srgbClr val="000000"/>
                          </a:solidFill>
                        </a:rPr>
                        <a:t>Some-college</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Some-college</a:t>
                      </a:r>
                    </a:p>
                  </a:txBody>
                  <a:tcPr marT="0" marL="6350" marR="0" marB="0">
                    <a:lnL>
                      <a:noFill/>
                    </a:lnL>
                    <a:lnR>
                      <a:noFill/>
                    </a:lnR>
                    <a:lnT>
                      <a:noFill/>
                    </a:lnT>
                    <a:lnB>
                      <a:noFill/>
                    </a:lnB>
                  </a:tcPr>
                </a:tc>
                <a:tc>
                  <a:txBody>
                    <a:bodyPr/>
                    <a:lstStyle/>
                    <a:p>
                      <a:pPr algn="ctr"/>
                      <a:r>
                        <a:rPr lang="en-US" sz="1200">
                          <a:solidFill>
                            <a:srgbClr val="0000FF"/>
                          </a:solidFill>
                        </a:rPr>
                        <a:t>40.12 (128)</a:t>
                      </a:r>
                    </a:p>
                  </a:txBody>
                  <a:tcPr marT="0" marL="0" marR="0" marB="0">
                    <a:lnL>
                      <a:noFill/>
                    </a:lnL>
                    <a:lnR>
                      <a:noFill/>
                    </a:lnR>
                    <a:lnT>
                      <a:noFill/>
                    </a:lnT>
                    <a:lnB>
                      <a:noFill/>
                    </a:lnB>
                  </a:tcPr>
                </a:tc>
                <a:tc>
                  <a:txBody>
                    <a:bodyPr/>
                    <a:lstStyle/>
                    <a:p>
                      <a:pPr algn="ctr"/>
                      <a:r>
                        <a:rPr lang="en-US" sz="1200">
                          <a:solidFill>
                            <a:srgbClr val="000000"/>
                          </a:solidFill>
                        </a:rPr>
                        <a:t>43.32 (1017)</a:t>
                      </a:r>
                    </a:p>
                  </a:txBody>
                  <a:tcPr marT="0" marL="0" marR="0" marB="0">
                    <a:lnL>
                      <a:noFill/>
                    </a:lnL>
                    <a:lnR>
                      <a:noFill/>
                    </a:lnR>
                    <a:lnT>
                      <a:noFill/>
                    </a:lnT>
                    <a:lnB>
                      <a:noFill/>
                    </a:lnB>
                  </a:tcPr>
                </a:tc>
                <a:tc>
                  <a:txBody>
                    <a:bodyPr/>
                    <a:lstStyle/>
                    <a:p>
                      <a:pPr algn="ctr"/>
                      <a:r>
                        <a:rPr lang="en-US" sz="1200">
                          <a:solidFill>
                            <a:srgbClr val="000000"/>
                          </a:solidFill>
                        </a:rPr>
                        <a:t>44.88 (141)</a:t>
                      </a:r>
                    </a:p>
                  </a:txBody>
                  <a:tcPr marT="0" marL="0" marR="0" marB="0">
                    <a:lnL>
                      <a:noFill/>
                    </a:lnL>
                    <a:lnR>
                      <a:noFill/>
                    </a:lnR>
                    <a:lnT>
                      <a:noFill/>
                    </a:lnT>
                    <a:lnB>
                      <a:noFill/>
                    </a:lnB>
                  </a:tcPr>
                </a:tc>
              </a:tr>
              <a:tr h="254000">
                <a:tc>
                  <a:txBody>
                    <a:bodyPr/>
                    <a:lstStyle/>
                    <a:p>
                      <a:pPr algn="r"/>
                      <a:r>
                        <a:rPr lang="en-US" sz="1200" i="true">
                          <a:solidFill>
                            <a:srgbClr val="000000"/>
                          </a:solidFill>
                        </a:rPr>
                        <a:t>University</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Bachelors</a:t>
                      </a:r>
                    </a:p>
                  </a:txBody>
                  <a:tcPr marT="0" marL="6350" marR="0" marB="0">
                    <a:lnL>
                      <a:noFill/>
                    </a:lnL>
                    <a:lnR>
                      <a:noFill/>
                    </a:lnR>
                    <a:lnT>
                      <a:noFill/>
                    </a:lnT>
                    <a:lnB>
                      <a:noFill/>
                    </a:lnB>
                  </a:tcPr>
                </a:tc>
                <a:tc>
                  <a:txBody>
                    <a:bodyPr/>
                    <a:lstStyle/>
                    <a:p>
                      <a:pPr algn="ctr"/>
                      <a:r>
                        <a:rPr lang="en-US" sz="1200">
                          <a:solidFill>
                            <a:srgbClr val="000000"/>
                          </a:solidFill>
                        </a:rPr>
                        <a:t>40.30 (33)</a:t>
                      </a:r>
                    </a:p>
                  </a:txBody>
                  <a:tcPr marT="0" marL="0" marR="0" marB="0">
                    <a:lnL>
                      <a:noFill/>
                    </a:lnL>
                    <a:lnR>
                      <a:noFill/>
                    </a:lnR>
                    <a:lnT>
                      <a:noFill/>
                    </a:lnT>
                    <a:lnB>
                      <a:noFill/>
                    </a:lnB>
                  </a:tcPr>
                </a:tc>
                <a:tc>
                  <a:txBody>
                    <a:bodyPr/>
                    <a:lstStyle/>
                    <a:p>
                      <a:pPr algn="ctr"/>
                      <a:r>
                        <a:rPr lang="en-US" sz="1200">
                          <a:solidFill>
                            <a:srgbClr val="000000"/>
                          </a:solidFill>
                        </a:rPr>
                        <a:t>41.83 (273)</a:t>
                      </a:r>
                    </a:p>
                  </a:txBody>
                  <a:tcPr marT="0" marL="0" marR="0" marB="0">
                    <a:lnL>
                      <a:noFill/>
                    </a:lnL>
                    <a:lnR>
                      <a:noFill/>
                    </a:lnR>
                    <a:lnT>
                      <a:noFill/>
                    </a:lnT>
                    <a:lnB>
                      <a:noFill/>
                    </a:lnB>
                  </a:tcPr>
                </a:tc>
                <a:tc>
                  <a:txBody>
                    <a:bodyPr/>
                    <a:lstStyle/>
                    <a:p>
                      <a:pPr algn="ctr"/>
                      <a:r>
                        <a:rPr lang="en-US" sz="1200">
                          <a:solidFill>
                            <a:srgbClr val="FF0000"/>
                          </a:solidFill>
                        </a:rPr>
                        <a:t>45.78 (54)</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Prof-school</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FF"/>
                          </a:solidFill>
                        </a:rPr>
                        <a:t>35.83 (6)</a:t>
                      </a:r>
                    </a:p>
                  </a:txBody>
                  <a:tcPr marT="0" marL="0" marR="0" marB="0">
                    <a:lnL>
                      <a:noFill/>
                    </a:lnL>
                    <a:lnR>
                      <a:noFill/>
                    </a:lnR>
                    <a:lnT>
                      <a:noFill/>
                    </a:lnT>
                    <a:lnB>
                      <a:noFill/>
                    </a:lnB>
                  </a:tcPr>
                </a:tc>
                <a:tc>
                  <a:txBody>
                    <a:bodyPr/>
                    <a:lstStyle/>
                    <a:p>
                      <a:pPr algn="ctr"/>
                      <a:r>
                        <a:rPr lang="en-US" sz="1200">
                          <a:solidFill>
                            <a:srgbClr val="FF0000"/>
                          </a:solidFill>
                        </a:rPr>
                        <a:t>56.67 (3)</a:t>
                      </a:r>
                    </a:p>
                  </a:txBody>
                  <a:tcPr marT="0" marL="0" marR="0" marB="0">
                    <a:lnL>
                      <a:noFill/>
                    </a:lnL>
                    <a:lnR>
                      <a:noFill/>
                    </a:lnR>
                    <a:lnT>
                      <a:noFill/>
                    </a:lnT>
                    <a:lnB>
                      <a:noFill/>
                    </a:lnB>
                  </a:tcPr>
                </a:tc>
              </a:tr>
            </a:tbl>
          </a:graphicData>
        </a:graphic>
      </p:graphicFrame>
      <p:pic>
        <p:nvPicPr>
          <p:cNvPr id="4" name="B0WMD3DJG.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16.xml><?xml version="1.0" encoding="utf-8"?>
<p:sld xmlns:r="http://schemas.openxmlformats.org/officeDocument/2006/relationships" xmlns:p="http://schemas.openxmlformats.org/presentationml/2006/main" xmlns:a="http://schemas.openxmlformats.org/drawingml/2006/main" show="1">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a:t>Summary</a:t>
            </a:r>
          </a:p>
        </p:txBody>
      </p:sp>
      <p:sp xmlns:p="http://schemas.openxmlformats.org/presentationml/2006/main" xmlns:a="http://schemas.openxmlformats.org/drawingml/2006/main" xmlns:r="http://schemas.openxmlformats.org/officeDocument/2006/relationships">
        <p:nvSpPr>
          <p:cNvPr id="3" name="Content Placeholder 2"/>
          <p:cNvSpPr>
            <a:spLocks noGrp="1"/>
          </p:cNvSpPr>
          <p:nvPr>
            <p:ph idx="1"/>
          </p:nvPr>
        </p:nvSpPr>
        <p:spPr/>
        <p:txBody>
          <a:bodyPr/>
          <a:lstStyle/>
          <a:p>
            <a:pPr lvl="0"/>
            <a:r>
              <a:rPr lang="en-US" b="false" sz="1400"/>
              <a:t>Concerning the original query, some interesting findings include:</a:t>
            </a:r>
          </a:p>
          <a:p>
            <a:pPr lvl="1"/>
            <a:r>
              <a:rPr lang="en-US" b="false" sz="1400"/>
              <a:t>Column Post-grad has 2 of the 3 lowest values.</a:t>
            </a:r>
          </a:p>
          <a:p>
            <a:pPr lvl="1"/>
            <a:r>
              <a:rPr lang="en-US" b="false" sz="1400"/>
              <a:t>Row Self-emp has 3 of the 3 highest values.</a:t>
            </a:r>
          </a:p>
          <a:p>
            <a:pPr lvl="1"/>
            <a:r>
              <a:rPr lang="en-US" b="false" sz="1400"/>
              <a:t>Row Gov has 2 of the 3 lowest values.</a:t>
            </a:r>
          </a:p>
          <a:p>
            <a:pPr lvl="1"/>
            <a:r>
              <a:rPr lang="en-US" b="false" sz="1400"/>
              <a:t>Row Private has 1 of the 3 lowest values.</a:t>
            </a:r>
          </a:p>
          <a:p>
            <a:pPr lvl="0"/>
            <a:r>
              <a:rPr lang="en-US" b="false" sz="1400"/>
              <a:t>First, we tried to put the original result in context, by comparing its defining values with similar ones.</a:t>
            </a:r>
          </a:p>
          <a:p>
            <a:pPr lvl="1"/>
            <a:r>
              <a:rPr lang="en-US" b="false" sz="1400"/>
              <a:t>When we compared Blue-collar to its siblings, grouped by occupation and work, we observed the following:</a:t>
            </a:r>
          </a:p>
          <a:p>
            <a:pPr lvl="2"/>
            <a:r>
              <a:rPr lang="en-US" b="false" sz="1400"/>
              <a:t>In 1 out of 3 cases Blue-collar has higher value than Other.</a:t>
            </a:r>
          </a:p>
          <a:p>
            <a:pPr lvl="2"/>
            <a:r>
              <a:rPr lang="en-US" b="false" sz="1400"/>
              <a:t>In 2 out of 3 cases Blue-collar has lower value than Other.</a:t>
            </a:r>
          </a:p>
          <a:p>
            <a:pPr lvl="2"/>
            <a:r>
              <a:rPr lang="en-US" b="false" sz="1400"/>
              <a:t>In 3 out of 3 cases Blue-collar has lower value than white-collar.</a:t>
            </a:r>
          </a:p>
          <a:p>
            <a:pPr lvl="1"/>
            <a:r>
              <a:rPr lang="en-US" b="false" sz="1400"/>
              <a:t>When we compared Blue-collar to its siblings, grouped by education and occupation, we observed the following:</a:t>
            </a:r>
          </a:p>
          <a:p>
            <a:pPr lvl="2"/>
            <a:r>
              <a:rPr lang="en-US" b="false" sz="1400"/>
              <a:t>In 4 out of 4 cases Blue-collar has a lower value than Other.</a:t>
            </a:r>
          </a:p>
          <a:p>
            <a:pPr lvl="2"/>
            <a:r>
              <a:rPr lang="en-US" b="false" sz="1400"/>
              <a:t>In 2 out of 4 cases Blue-collar has a higher value than white-collar.</a:t>
            </a:r>
          </a:p>
          <a:p>
            <a:pPr lvl="2"/>
            <a:r>
              <a:rPr lang="en-US" b="false" sz="1400"/>
              <a:t>In 2 out of 4 cases Blue-collar has a lower value than white-collar.</a:t>
            </a:r>
          </a:p>
          <a:p>
            <a:pPr lvl="1"/>
            <a:r>
              <a:rPr lang="en-US" b="false" sz="1400"/>
              <a:t>When we compared Post-Secondary to its siblings, grouped by education and work, we observed the following:</a:t>
            </a:r>
          </a:p>
          <a:p>
            <a:pPr lvl="2"/>
            <a:r>
              <a:rPr lang="en-US" b="false" sz="1400"/>
              <a:t>In 2 out of 3 cases Post-Secondary has higher value than Without-Post-Secondary.</a:t>
            </a:r>
          </a:p>
          <a:p>
            <a:pPr lvl="2"/>
            <a:r>
              <a:rPr lang="en-US" b="false" sz="1400"/>
              <a:t>In 1 out of 3 cases Post-Secondary has lower value than Without-Post-Secondary.</a:t>
            </a:r>
          </a:p>
          <a:p>
            <a:pPr lvl="1"/>
            <a:r>
              <a:rPr lang="en-US" b="false" sz="1400"/>
              <a:t>When we compared USA to its siblings, grouped by native country and work, we observed the following:</a:t>
            </a:r>
          </a:p>
          <a:p>
            <a:pPr lvl="2"/>
            <a:r>
              <a:rPr lang="en-US" b="false" sz="1400"/>
              <a:t>In 2 out of 3 cases USA has lower value than Canada.</a:t>
            </a:r>
          </a:p>
          <a:p>
            <a:pPr lvl="2"/>
            <a:r>
              <a:rPr lang="en-US" b="false" sz="1400"/>
              <a:t>In 1 out of 3 cases Canada has null value.</a:t>
            </a:r>
          </a:p>
          <a:p>
            <a:pPr lvl="1"/>
            <a:r>
              <a:rPr lang="en-US" b="false" sz="1400"/>
              <a:t>When we compared USA to its siblings, grouped by education and native country, we observed the following:</a:t>
            </a:r>
          </a:p>
          <a:p>
            <a:pPr lvl="2"/>
            <a:r>
              <a:rPr lang="en-US" b="false" sz="1400"/>
              <a:t>In 2 out of 4 cases USA has a higher value than Canada.</a:t>
            </a:r>
          </a:p>
          <a:p>
            <a:pPr lvl="2"/>
            <a:r>
              <a:rPr lang="en-US" b="false" sz="1400"/>
              <a:t>In 2 out of 4 cases USA has a lower value than Canada.</a:t>
            </a:r>
          </a:p>
          <a:p>
            <a:pPr lvl="1"/>
            <a:r>
              <a:rPr lang="en-US" b="false" sz="1400"/>
              <a:t>When we compared Married to its siblings, grouped by marital and work, we observed the following:</a:t>
            </a:r>
          </a:p>
          <a:p>
            <a:pPr lvl="2"/>
            <a:r>
              <a:rPr lang="en-US" b="false" sz="1400"/>
              <a:t>In 3 out of 3 cases Married has higher value than Never-married.</a:t>
            </a:r>
          </a:p>
          <a:p>
            <a:pPr lvl="1"/>
            <a:r>
              <a:rPr lang="en-US" b="false" sz="1400"/>
              <a:t>When we compared Married to its siblings, grouped by education and marital, we observed the following:</a:t>
            </a:r>
          </a:p>
          <a:p>
            <a:pPr lvl="2"/>
            <a:r>
              <a:rPr lang="en-US" b="false" sz="1400"/>
              <a:t>In 4 out of 4 cases Married has a higher value than Never-married.</a:t>
            </a:r>
          </a:p>
          <a:p>
            <a:pPr lvl="0"/>
            <a:r>
              <a:rPr lang="en-US" b="false" sz="1400"/>
              <a:t>Then we analyzed the results by drilling down one level in the hierarchy.</a:t>
            </a:r>
          </a:p>
          <a:p>
            <a:pPr lvl="1"/>
            <a:r>
              <a:rPr lang="en-US" b="false" sz="1400"/>
              <a:t>When we drilled down work, we observed the following facts:</a:t>
            </a:r>
          </a:p>
          <a:p>
            <a:pPr lvl="2"/>
            <a:r>
              <a:rPr lang="en-US" b="false" sz="1400"/>
              <a:t>Column University has 2 of the 5 highest values.</a:t>
            </a:r>
          </a:p>
          <a:p>
            <a:pPr lvl="2"/>
            <a:r>
              <a:rPr lang="en-US" b="false" sz="1400"/>
              <a:t>Column Post-grad has 2 of the 5 lowest values.</a:t>
            </a:r>
          </a:p>
          <a:p>
            <a:pPr lvl="2"/>
            <a:r>
              <a:rPr lang="en-US" b="false" sz="1400"/>
              <a:t>Column Some-college has 2 of the 5 lowest values.</a:t>
            </a:r>
          </a:p>
          <a:p>
            <a:pPr lvl="1"/>
            <a:r>
              <a:rPr lang="en-US" b="false" sz="1400"/>
              <a:t>When we drilled down education, we observed the following facts:</a:t>
            </a:r>
          </a:p>
          <a:p>
            <a:pPr lvl="2"/>
            <a:r>
              <a:rPr lang="en-US" b="false" sz="1400"/>
              <a:t>Column Self-emp has 3 of the 4 highest values.</a:t>
            </a:r>
          </a:p>
          <a:p>
            <a:pPr lvl="2"/>
            <a:r>
              <a:rPr lang="en-US" b="false" sz="1400"/>
              <a:t>Column Gov has 2 of the 4 lowest values.</a:t>
            </a:r>
          </a:p>
          <a:p>
            <a:pPr lvl="2"/>
            <a:r>
              <a:rPr lang="en-US" b="false" sz="1400"/>
              <a:t>Column Private has 2 of the 4 lowest values.</a:t>
            </a:r>
          </a:p>
        </p:txBody>
      </p:sp>
      <p:pic>
        <p:nvPicPr>
          <p:cNvPr id="4" name="FQ03LBA.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ctrTitle"/>
          </p:nvPr>
        </p:nvSpPr>
        <p:spPr>
          <a:xfrm>
            <a:off x="685800" y="2130425"/>
            <a:ext cx="7772400" cy="1470025"/>
          </a:xfrm>
        </p:spPr>
        <p:txBody>
          <a:bodyPr/>
          <a:lstStyle/>
          <a:p>
            <a:pPr algn="l"/>
            <a:r>
              <a:rPr lang="en-US"/>
              <a:t>CineCube Report</a:t>
            </a:r>
          </a:p>
        </p:txBody>
      </p:sp>
      <p:sp xmlns:p="http://schemas.openxmlformats.org/presentationml/2006/main" xmlns:a="http://schemas.openxmlformats.org/drawingml/2006/main"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just"/>
            <a:r>
              <a:rPr lang="en-US" b="false" sz="2000"/>
              <a:t>This is a report on the Avg of work hours per week when occupation is fixed to 'Blue-collar', work is fixed to 'With-Pay', education is fixed to 'Post-Secondary', native country is fixed to 'USA' and marital is fixed to 'Married'. We will start by answering the original query and we complement the result with contextualization and detailed analyses.</a:t>
            </a:r>
          </a:p>
        </p:txBody>
      </p:sp>
      <p:pic>
        <p:nvPicPr>
          <p:cNvPr name="Picture 3" id="4"/>
          <p:cNvPicPr>
            <a:picLocks noChangeAspect="true"/>
          </p:cNvPicPr>
          <p:nvPr/>
        </p:nvPicPr>
        <p:blipFill>
          <a:blip r:embed="rId6"/>
          <a:stretch>
            <a:fillRect/>
          </a:stretch>
        </p:blipFill>
        <p:spPr>
          <a:xfrm>
            <a:off x="5334000" y="0"/>
            <a:ext cx="3810000" cy="3810000"/>
          </a:xfrm>
          <a:prstGeom prst="rect">
            <a:avLst/>
          </a:prstGeom>
        </p:spPr>
      </p:pic>
      <p:pic>
        <p:nvPicPr>
          <p:cNvPr id="4" name="RV9Q74.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5"/>
                </p:tgtEl>
              </p:cMediaNode>
            </p:audio>
          </p:childTnLst>
        </p:cTn>
      </p:par>
    </p:tnLst>
  </p:timing>
</p:sld>
</file>

<file path=ppt\slides\slide3.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Answer to the original question</a:t>
            </a:r>
          </a:p>
        </p:txBody>
      </p:sp>
      <p:graphicFrame>
        <p:nvGraphicFramePr>
          <p:cNvPr name="Table 2" id="3"/>
          <p:cNvGraphicFramePr>
            <a:graphicFrameLocks noGrp="true"/>
          </p:cNvGraphicFramePr>
          <p:nvPr/>
        </p:nvGraphicFramePr>
        <p:xfrm>
          <a:off x="1397000" y="1270000"/>
          <a:ext cx="1270000" cy="1270000"/>
        </p:xfrm>
        <a:graphic>
          <a:graphicData uri="http://schemas.openxmlformats.org/drawingml/2006/table">
            <a:tbl>
              <a:tblPr/>
              <a:tblGrid>
                <a:gridCol w="1270000"/>
                <a:gridCol w="1270000"/>
                <a:gridCol w="1270000"/>
                <a:gridCol w="1270000"/>
                <a:gridCol w="1270000"/>
              </a:tblGrid>
              <a:tr h="254000">
                <a:tc>
                  <a:txBody>
                    <a:bodyPr/>
                    <a:lstStyle/>
                    <a:p>
                      <a:pPr algn="ct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Assoc</a:t>
                      </a:r>
                    </a:p>
                  </a:txBody>
                  <a:tcPr marT="0" marL="0" marR="0" marB="0">
                    <a:lnL>
                      <a:noFill/>
                    </a:lnL>
                    <a:lnR>
                      <a:noFill/>
                    </a:lnR>
                    <a:lnT>
                      <a:noFill/>
                    </a:lnT>
                    <a:lnB>
                      <a:noFill/>
                    </a:lnB>
                  </a:tcPr>
                </a:tc>
                <a:tc>
                  <a:txBody>
                    <a:bodyPr/>
                    <a:lstStyle/>
                    <a:p>
                      <a:pPr algn="ctr"/>
                      <a:r>
                        <a:rPr lang="en-US" sz="1200">
                          <a:solidFill>
                            <a:srgbClr val="000000"/>
                          </a:solidFill>
                        </a:rPr>
                        <a:t>Post-grad</a:t>
                      </a:r>
                    </a:p>
                  </a:txBody>
                  <a:tcPr marT="0" marL="0" marR="0" marB="0">
                    <a:lnL>
                      <a:noFill/>
                    </a:lnL>
                    <a:lnR>
                      <a:noFill/>
                    </a:lnR>
                    <a:lnT>
                      <a:noFill/>
                    </a:lnT>
                    <a:lnB>
                      <a:noFill/>
                    </a:lnB>
                  </a:tcPr>
                </a:tc>
                <a:tc>
                  <a:txBody>
                    <a:bodyPr/>
                    <a:lstStyle/>
                    <a:p>
                      <a:pPr algn="ctr"/>
                      <a:r>
                        <a:rPr lang="en-US" sz="1200">
                          <a:solidFill>
                            <a:srgbClr val="000000"/>
                          </a:solidFill>
                        </a:rPr>
                        <a:t>Some-college</a:t>
                      </a:r>
                    </a:p>
                  </a:txBody>
                  <a:tcPr marT="0" marL="0" marR="0" marB="0">
                    <a:lnL>
                      <a:noFill/>
                    </a:lnL>
                    <a:lnR>
                      <a:noFill/>
                    </a:lnR>
                    <a:lnT>
                      <a:noFill/>
                    </a:lnT>
                    <a:lnB>
                      <a:noFill/>
                    </a:lnB>
                  </a:tcPr>
                </a:tc>
                <a:tc>
                  <a:txBody>
                    <a:bodyPr/>
                    <a:lstStyle/>
                    <a:p>
                      <a:pPr algn="ctr"/>
                      <a:r>
                        <a:rPr lang="en-US" sz="1200">
                          <a:solidFill>
                            <a:srgbClr val="000000"/>
                          </a:solidFill>
                        </a:rPr>
                        <a:t>University</a:t>
                      </a:r>
                    </a:p>
                  </a:txBody>
                  <a:tcPr marT="0" marL="0" marR="0" marB="0">
                    <a:lnL>
                      <a:noFill/>
                    </a:lnL>
                    <a:lnR>
                      <a:noFill/>
                    </a:lnR>
                    <a:lnT>
                      <a:noFill/>
                    </a:lnT>
                    <a:lnB>
                      <a:noFill/>
                    </a:lnB>
                  </a:tcPr>
                </a:tc>
              </a:tr>
              <a:tr h="254000">
                <a:tc>
                  <a:txBody>
                    <a:bodyPr/>
                    <a:lstStyle/>
                    <a:p>
                      <a:pPr algn="r"/>
                      <a:r>
                        <a:rPr lang="en-US" sz="1200">
                          <a:solidFill>
                            <a:srgbClr val="000000"/>
                          </a:solidFill>
                        </a:rPr>
                        <a:t>Gov</a:t>
                      </a:r>
                    </a:p>
                  </a:txBody>
                  <a:tcPr marT="0" marL="6350" marR="0" marB="0">
                    <a:lnL>
                      <a:noFill/>
                    </a:lnL>
                    <a:lnR>
                      <a:noFill/>
                    </a:lnR>
                    <a:lnT>
                      <a:noFill/>
                    </a:lnT>
                    <a:lnB>
                      <a:noFill/>
                    </a:lnB>
                  </a:tcPr>
                </a:tc>
                <a:tc>
                  <a:txBody>
                    <a:bodyPr/>
                    <a:lstStyle/>
                    <a:p>
                      <a:pPr algn="ctr"/>
                      <a:r>
                        <a:rPr lang="en-US" sz="1200">
                          <a:solidFill>
                            <a:srgbClr val="000000"/>
                          </a:solidFill>
                        </a:rPr>
                        <a:t>41.20</a:t>
                      </a:r>
                    </a:p>
                  </a:txBody>
                  <a:tcPr marT="0" marL="0" marR="0" marB="0">
                    <a:lnL>
                      <a:noFill/>
                    </a:lnL>
                    <a:lnR>
                      <a:noFill/>
                    </a:lnR>
                    <a:lnT>
                      <a:noFill/>
                    </a:lnT>
                    <a:lnB>
                      <a:noFill/>
                    </a:lnB>
                  </a:tcPr>
                </a:tc>
                <a:tc>
                  <a:txBody>
                    <a:bodyPr/>
                    <a:lstStyle/>
                    <a:p>
                      <a:pPr algn="ctr"/>
                      <a:r>
                        <a:rPr lang="en-US" sz="1200">
                          <a:solidFill>
                            <a:srgbClr val="0000FF"/>
                          </a:solidFill>
                        </a:rPr>
                        <a:t>33.00</a:t>
                      </a:r>
                    </a:p>
                  </a:txBody>
                  <a:tcPr marT="0" marL="0" marR="0" marB="0">
                    <a:lnL>
                      <a:noFill/>
                    </a:lnL>
                    <a:lnR>
                      <a:noFill/>
                    </a:lnR>
                    <a:lnT>
                      <a:noFill/>
                    </a:lnT>
                    <a:lnB>
                      <a:noFill/>
                    </a:lnB>
                  </a:tcPr>
                </a:tc>
                <a:tc>
                  <a:txBody>
                    <a:bodyPr/>
                    <a:lstStyle/>
                    <a:p>
                      <a:pPr algn="ctr"/>
                      <a:r>
                        <a:rPr lang="en-US" sz="1200">
                          <a:solidFill>
                            <a:srgbClr val="0000FF"/>
                          </a:solidFill>
                        </a:rPr>
                        <a:t>40.12</a:t>
                      </a:r>
                    </a:p>
                  </a:txBody>
                  <a:tcPr marT="0" marL="0" marR="0" marB="0">
                    <a:lnL>
                      <a:noFill/>
                    </a:lnL>
                    <a:lnR>
                      <a:noFill/>
                    </a:lnR>
                    <a:lnT>
                      <a:noFill/>
                    </a:lnT>
                    <a:lnB>
                      <a:noFill/>
                    </a:lnB>
                  </a:tcPr>
                </a:tc>
                <a:tc>
                  <a:txBody>
                    <a:bodyPr/>
                    <a:lstStyle/>
                    <a:p>
                      <a:pPr algn="ctr"/>
                      <a:r>
                        <a:rPr lang="en-US" sz="1200">
                          <a:solidFill>
                            <a:srgbClr val="000000"/>
                          </a:solidFill>
                        </a:rPr>
                        <a:t>40.30</a:t>
                      </a:r>
                    </a:p>
                  </a:txBody>
                  <a:tcPr marT="0" marL="0" marR="0" marB="0">
                    <a:lnL>
                      <a:noFill/>
                    </a:lnL>
                    <a:lnR>
                      <a:noFill/>
                    </a:lnR>
                    <a:lnT>
                      <a:noFill/>
                    </a:lnT>
                    <a:lnB>
                      <a:noFill/>
                    </a:lnB>
                  </a:tcPr>
                </a:tc>
              </a:tr>
              <a:tr h="254000">
                <a:tc>
                  <a:txBody>
                    <a:bodyPr/>
                    <a:lstStyle/>
                    <a:p>
                      <a:pPr algn="r"/>
                      <a:r>
                        <a:rPr lang="en-US" sz="1200">
                          <a:solidFill>
                            <a:srgbClr val="000000"/>
                          </a:solidFill>
                        </a:rPr>
                        <a:t>Private</a:t>
                      </a:r>
                    </a:p>
                  </a:txBody>
                  <a:tcPr marT="0" marL="6350" marR="0" marB="0">
                    <a:lnL>
                      <a:noFill/>
                    </a:lnL>
                    <a:lnR>
                      <a:noFill/>
                    </a:lnR>
                    <a:lnT>
                      <a:noFill/>
                    </a:lnT>
                    <a:lnB>
                      <a:noFill/>
                    </a:lnB>
                  </a:tcPr>
                </a:tc>
                <a:tc>
                  <a:txBody>
                    <a:bodyPr/>
                    <a:lstStyle/>
                    <a:p>
                      <a:pPr algn="ctr"/>
                      <a:r>
                        <a:rPr lang="en-US" sz="1200">
                          <a:solidFill>
                            <a:srgbClr val="000000"/>
                          </a:solidFill>
                        </a:rPr>
                        <a:t>42.69</a:t>
                      </a:r>
                    </a:p>
                  </a:txBody>
                  <a:tcPr marT="0" marL="0" marR="0" marB="0">
                    <a:lnL>
                      <a:noFill/>
                    </a:lnL>
                    <a:lnR>
                      <a:noFill/>
                    </a:lnR>
                    <a:lnT>
                      <a:noFill/>
                    </a:lnT>
                    <a:lnB>
                      <a:noFill/>
                    </a:lnB>
                  </a:tcPr>
                </a:tc>
                <a:tc>
                  <a:txBody>
                    <a:bodyPr/>
                    <a:lstStyle/>
                    <a:p>
                      <a:pPr algn="ctr"/>
                      <a:r>
                        <a:rPr lang="en-US" sz="1200">
                          <a:solidFill>
                            <a:srgbClr val="0000FF"/>
                          </a:solidFill>
                        </a:rPr>
                        <a:t>39.81</a:t>
                      </a:r>
                    </a:p>
                  </a:txBody>
                  <a:tcPr marT="0" marL="0" marR="0" marB="0">
                    <a:lnL>
                      <a:noFill/>
                    </a:lnL>
                    <a:lnR>
                      <a:noFill/>
                    </a:lnR>
                    <a:lnT>
                      <a:noFill/>
                    </a:lnT>
                    <a:lnB>
                      <a:noFill/>
                    </a:lnB>
                  </a:tcPr>
                </a:tc>
                <a:tc>
                  <a:txBody>
                    <a:bodyPr/>
                    <a:lstStyle/>
                    <a:p>
                      <a:pPr algn="ctr"/>
                      <a:r>
                        <a:rPr lang="en-US" sz="1200">
                          <a:solidFill>
                            <a:srgbClr val="000000"/>
                          </a:solidFill>
                        </a:rPr>
                        <a:t>43.32</a:t>
                      </a:r>
                    </a:p>
                  </a:txBody>
                  <a:tcPr marT="0" marL="0" marR="0" marB="0">
                    <a:lnL>
                      <a:noFill/>
                    </a:lnL>
                    <a:lnR>
                      <a:noFill/>
                    </a:lnR>
                    <a:lnT>
                      <a:noFill/>
                    </a:lnT>
                    <a:lnB>
                      <a:noFill/>
                    </a:lnB>
                  </a:tcPr>
                </a:tc>
                <a:tc>
                  <a:txBody>
                    <a:bodyPr/>
                    <a:lstStyle/>
                    <a:p>
                      <a:pPr algn="ctr"/>
                      <a:r>
                        <a:rPr lang="en-US" sz="1200">
                          <a:solidFill>
                            <a:srgbClr val="000000"/>
                          </a:solidFill>
                        </a:rPr>
                        <a:t>41.70</a:t>
                      </a:r>
                    </a:p>
                  </a:txBody>
                  <a:tcPr marT="0" marL="0" marR="0" marB="0">
                    <a:lnL>
                      <a:noFill/>
                    </a:lnL>
                    <a:lnR>
                      <a:noFill/>
                    </a:lnR>
                    <a:lnT>
                      <a:noFill/>
                    </a:lnT>
                    <a:lnB>
                      <a:noFill/>
                    </a:lnB>
                  </a:tcPr>
                </a:tc>
              </a:tr>
              <a:tr h="254000">
                <a:tc>
                  <a:txBody>
                    <a:bodyPr/>
                    <a:lstStyle/>
                    <a:p>
                      <a:pPr algn="r"/>
                      <a:r>
                        <a:rPr lang="en-US" sz="1200">
                          <a:solidFill>
                            <a:srgbClr val="000000"/>
                          </a:solidFill>
                        </a:rPr>
                        <a:t>Self-emp</a:t>
                      </a:r>
                    </a:p>
                  </a:txBody>
                  <a:tcPr marT="0" marL="6350" marR="0" marB="0">
                    <a:lnL>
                      <a:noFill/>
                    </a:lnL>
                    <a:lnR>
                      <a:noFill/>
                    </a:lnR>
                    <a:lnT>
                      <a:noFill/>
                    </a:lnT>
                    <a:lnB>
                      <a:noFill/>
                    </a:lnB>
                  </a:tcPr>
                </a:tc>
                <a:tc>
                  <a:txBody>
                    <a:bodyPr/>
                    <a:lstStyle/>
                    <a:p>
                      <a:pPr algn="ctr"/>
                      <a:r>
                        <a:rPr lang="en-US" sz="1200">
                          <a:solidFill>
                            <a:srgbClr val="FF0000"/>
                          </a:solidFill>
                        </a:rPr>
                        <a:t>44.74</a:t>
                      </a:r>
                    </a:p>
                  </a:txBody>
                  <a:tcPr marT="0" marL="0" marR="0" marB="0">
                    <a:lnL>
                      <a:noFill/>
                    </a:lnL>
                    <a:lnR>
                      <a:noFill/>
                    </a:lnR>
                    <a:lnT>
                      <a:noFill/>
                    </a:lnT>
                    <a:lnB>
                      <a:noFill/>
                    </a:lnB>
                  </a:tcPr>
                </a:tc>
                <a:tc>
                  <a:txBody>
                    <a:bodyPr/>
                    <a:lstStyle/>
                    <a:p>
                      <a:pPr algn="ctr"/>
                      <a:r>
                        <a:rPr lang="en-US" sz="1200">
                          <a:solidFill>
                            <a:srgbClr val="000000"/>
                          </a:solidFill>
                        </a:rPr>
                        <a:t>42.00</a:t>
                      </a:r>
                    </a:p>
                  </a:txBody>
                  <a:tcPr marT="0" marL="0" marR="0" marB="0">
                    <a:lnL>
                      <a:noFill/>
                    </a:lnL>
                    <a:lnR>
                      <a:noFill/>
                    </a:lnR>
                    <a:lnT>
                      <a:noFill/>
                    </a:lnT>
                    <a:lnB>
                      <a:noFill/>
                    </a:lnB>
                  </a:tcPr>
                </a:tc>
                <a:tc>
                  <a:txBody>
                    <a:bodyPr/>
                    <a:lstStyle/>
                    <a:p>
                      <a:pPr algn="ctr"/>
                      <a:r>
                        <a:rPr lang="en-US" sz="1200">
                          <a:solidFill>
                            <a:srgbClr val="FF0000"/>
                          </a:solidFill>
                        </a:rPr>
                        <a:t>44.88</a:t>
                      </a:r>
                    </a:p>
                  </a:txBody>
                  <a:tcPr marT="0" marL="0" marR="0" marB="0">
                    <a:lnL>
                      <a:noFill/>
                    </a:lnL>
                    <a:lnR>
                      <a:noFill/>
                    </a:lnR>
                    <a:lnT>
                      <a:noFill/>
                    </a:lnT>
                    <a:lnB>
                      <a:noFill/>
                    </a:lnB>
                  </a:tcPr>
                </a:tc>
                <a:tc>
                  <a:txBody>
                    <a:bodyPr/>
                    <a:lstStyle/>
                    <a:p>
                      <a:pPr algn="ctr"/>
                      <a:r>
                        <a:rPr lang="en-US" sz="1200">
                          <a:solidFill>
                            <a:srgbClr val="FF0000"/>
                          </a:solidFill>
                        </a:rPr>
                        <a:t>46.35</a:t>
                      </a:r>
                    </a:p>
                  </a:txBody>
                  <a:tcPr marT="0" marL="0" marR="0" marB="0">
                    <a:lnL>
                      <a:noFill/>
                    </a:lnL>
                    <a:lnR>
                      <a:noFill/>
                    </a:lnR>
                    <a:lnT>
                      <a:noFill/>
                    </a:lnT>
                    <a:lnB>
                      <a:noFill/>
                    </a:lnB>
                  </a:tcPr>
                </a:tc>
              </a:tr>
            </a:tbl>
          </a:graphicData>
        </a:graphic>
      </p:graphicFrame>
      <p:pic>
        <p:nvPicPr>
          <p:cNvPr id="4" name="59TXE.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4.xml><?xml version="1.0" encoding="utf-8"?>
<p:sld xmlns:r="http://schemas.openxmlformats.org/officeDocument/2006/relationships" xmlns:p="http://schemas.openxmlformats.org/presentationml/2006/main" xmlns:a="http://schemas.openxmlformats.org/drawingml/2006/main" show="1">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ctrTitle"/>
          </p:nvPr>
        </p:nvSpPr>
        <p:spPr>
          <a:xfrm>
            <a:off x="685800" y="2130425"/>
            <a:ext cx="7772400" cy="1470025"/>
          </a:xfrm>
        </p:spPr>
        <p:txBody>
          <a:bodyPr/>
          <a:lstStyle/>
          <a:p>
            <a:r>
              <a:rPr lang="en-US"/>
              <a:t>Act I: Putting results in context</a:t>
            </a:r>
          </a:p>
        </p:txBody>
      </p:sp>
      <p:sp xmlns:p="http://schemas.openxmlformats.org/presentationml/2006/main" xmlns:a="http://schemas.openxmlformats.org/drawingml/2006/main"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just"/>
            <a:r>
              <a:rPr lang="en-US" b="false" sz="2000"/>
              <a:t>In this series of slides we put the original result in context, by comparing the behavior of its defining values with the behavior of values that are similar to them.</a:t>
            </a:r>
          </a:p>
        </p:txBody>
      </p:sp>
      <p:pic>
        <p:nvPicPr>
          <p:cNvPr id="4" name="3JR2XG.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occupation</a:t>
            </a:r>
          </a:p>
        </p:txBody>
      </p:sp>
      <p:graphicFrame>
        <p:nvGraphicFramePr>
          <p:cNvPr name="Table 2" id="3"/>
          <p:cNvGraphicFramePr>
            <a:graphicFrameLocks noGrp="true"/>
          </p:cNvGraphicFramePr>
          <p:nvPr/>
        </p:nvGraphicFramePr>
        <p:xfrm>
          <a:off x="2032000" y="1270000"/>
          <a:ext cx="1270000" cy="1270000"/>
        </p:xfrm>
        <a:graphic>
          <a:graphicData uri="http://schemas.openxmlformats.org/drawingml/2006/table">
            <a:tbl>
              <a:tblPr/>
              <a:tblGrid>
                <a:gridCol w="1270000"/>
                <a:gridCol w="1270000"/>
                <a:gridCol w="1270000"/>
                <a:gridCol w="1270000"/>
              </a:tblGrid>
              <a:tr h="254000">
                <a:tc>
                  <a:txBody>
                    <a:bodyPr/>
                    <a:lstStyle/>
                    <a:p>
                      <a:pPr algn="ctr"/>
                      <a:r>
                        <a:rPr lang="en-US" sz="1200">
                          <a:solidFill>
                            <a:srgbClr val="000000"/>
                          </a:solidFill>
                        </a:rPr>
                        <a:t>Summary for occupation</a:t>
                      </a:r>
                    </a:p>
                  </a:txBody>
                  <a:tcPr marT="0" marL="6350" marR="0" marB="0">
                    <a:lnL>
                      <a:noFill/>
                    </a:lnL>
                    <a:lnR>
                      <a:noFill/>
                    </a:lnR>
                    <a:lnT>
                      <a:noFill/>
                    </a:lnT>
                    <a:lnB>
                      <a:noFill/>
                    </a:lnB>
                  </a:tcPr>
                </a:tc>
                <a:tc>
                  <a:txBody>
                    <a:bodyPr/>
                    <a:lstStyle/>
                    <a:p>
                      <a:pPr algn="ctr"/>
                      <a:r>
                        <a:rPr lang="en-US" sz="1200" b="true">
                          <a:solidFill>
                            <a:srgbClr val="000000"/>
                          </a:solidFill>
                        </a:rPr>
                        <a:t>Blue-collar</a:t>
                      </a:r>
                    </a:p>
                  </a:txBody>
                  <a:tcPr marT="0" marL="0" marR="0" marB="0">
                    <a:lnL>
                      <a:noFill/>
                    </a:lnL>
                    <a:lnR>
                      <a:noFill/>
                    </a:lnR>
                    <a:lnT>
                      <a:noFill/>
                    </a:lnT>
                    <a:lnB>
                      <a:noFill/>
                    </a:lnB>
                  </a:tcPr>
                </a:tc>
                <a:tc>
                  <a:txBody>
                    <a:bodyPr/>
                    <a:lstStyle/>
                    <a:p>
                      <a:pPr algn="ctr"/>
                      <a:r>
                        <a:rPr lang="en-US" sz="1200">
                          <a:solidFill>
                            <a:srgbClr val="000000"/>
                          </a:solidFill>
                        </a:rPr>
                        <a:t>Other</a:t>
                      </a:r>
                    </a:p>
                  </a:txBody>
                  <a:tcPr marT="0" marL="0" marR="0" marB="0">
                    <a:lnL>
                      <a:noFill/>
                    </a:lnL>
                    <a:lnR>
                      <a:noFill/>
                    </a:lnR>
                    <a:lnT>
                      <a:noFill/>
                    </a:lnT>
                    <a:lnB>
                      <a:noFill/>
                    </a:lnB>
                  </a:tcPr>
                </a:tc>
                <a:tc>
                  <a:txBody>
                    <a:bodyPr/>
                    <a:lstStyle/>
                    <a:p>
                      <a:pPr algn="ctr"/>
                      <a:r>
                        <a:rPr lang="en-US" sz="1200">
                          <a:solidFill>
                            <a:srgbClr val="000000"/>
                          </a:solidFill>
                        </a:rPr>
                        <a:t>white-collar</a:t>
                      </a:r>
                    </a:p>
                  </a:txBody>
                  <a:tcPr marT="0" marL="0" marR="0" marB="0">
                    <a:lnL>
                      <a:noFill/>
                    </a:lnL>
                    <a:lnR>
                      <a:noFill/>
                    </a:lnR>
                    <a:lnT>
                      <a:noFill/>
                    </a:lnT>
                    <a:lnB>
                      <a:noFill/>
                    </a:lnB>
                  </a:tcPr>
                </a:tc>
              </a:tr>
              <a:tr h="254000">
                <a:tc>
                  <a:txBody>
                    <a:bodyPr/>
                    <a:lstStyle/>
                    <a:p>
                      <a:pPr algn="r"/>
                      <a:r>
                        <a:rPr lang="en-US" sz="1200">
                          <a:solidFill>
                            <a:srgbClr val="000000"/>
                          </a:solidFill>
                        </a:rPr>
                        <a:t>Gov</a:t>
                      </a:r>
                    </a:p>
                  </a:txBody>
                  <a:tcPr marT="0" marL="6350" marR="0" marB="0">
                    <a:lnL>
                      <a:noFill/>
                    </a:lnL>
                    <a:lnR>
                      <a:noFill/>
                    </a:lnR>
                    <a:lnT>
                      <a:noFill/>
                    </a:lnT>
                    <a:lnB>
                      <a:noFill/>
                    </a:lnB>
                  </a:tcPr>
                </a:tc>
                <a:tc>
                  <a:txBody>
                    <a:bodyPr/>
                    <a:lstStyle/>
                    <a:p>
                      <a:pPr algn="ctr"/>
                      <a:r>
                        <a:rPr lang="en-US" sz="1200" b="true">
                          <a:solidFill>
                            <a:srgbClr val="0000FF"/>
                          </a:solidFill>
                        </a:rPr>
                        <a:t>40.31</a:t>
                      </a:r>
                    </a:p>
                  </a:txBody>
                  <a:tcPr marT="0" marL="0" marR="0" marB="0">
                    <a:lnL>
                      <a:noFill/>
                    </a:lnL>
                    <a:lnR>
                      <a:noFill/>
                    </a:lnR>
                    <a:lnT>
                      <a:noFill/>
                    </a:lnT>
                    <a:lnB>
                      <a:noFill/>
                    </a:lnB>
                  </a:tcPr>
                </a:tc>
                <a:tc>
                  <a:txBody>
                    <a:bodyPr/>
                    <a:lstStyle/>
                    <a:p>
                      <a:pPr algn="ctr"/>
                      <a:r>
                        <a:rPr lang="en-US" sz="1200">
                          <a:solidFill>
                            <a:srgbClr val="000000"/>
                          </a:solidFill>
                        </a:rPr>
                        <a:t>43.96</a:t>
                      </a:r>
                    </a:p>
                  </a:txBody>
                  <a:tcPr marT="0" marL="0" marR="0" marB="0">
                    <a:lnL>
                      <a:noFill/>
                    </a:lnL>
                    <a:lnR>
                      <a:noFill/>
                    </a:lnR>
                    <a:lnT>
                      <a:noFill/>
                    </a:lnT>
                    <a:lnB>
                      <a:noFill/>
                    </a:lnB>
                  </a:tcPr>
                </a:tc>
                <a:tc>
                  <a:txBody>
                    <a:bodyPr/>
                    <a:lstStyle/>
                    <a:p>
                      <a:pPr algn="ctr"/>
                      <a:r>
                        <a:rPr lang="en-US" sz="1200">
                          <a:solidFill>
                            <a:srgbClr val="000000"/>
                          </a:solidFill>
                        </a:rPr>
                        <a:t>42.43</a:t>
                      </a:r>
                    </a:p>
                  </a:txBody>
                  <a:tcPr marT="0" marL="0" marR="0" marB="0">
                    <a:lnL>
                      <a:noFill/>
                    </a:lnL>
                    <a:lnR>
                      <a:noFill/>
                    </a:lnR>
                    <a:lnT>
                      <a:noFill/>
                    </a:lnT>
                    <a:lnB>
                      <a:noFill/>
                    </a:lnB>
                  </a:tcPr>
                </a:tc>
              </a:tr>
              <a:tr h="254000">
                <a:tc>
                  <a:txBody>
                    <a:bodyPr/>
                    <a:lstStyle/>
                    <a:p>
                      <a:pPr algn="r"/>
                      <a:r>
                        <a:rPr lang="en-US" sz="1200">
                          <a:solidFill>
                            <a:srgbClr val="000000"/>
                          </a:solidFill>
                        </a:rPr>
                        <a:t>Private</a:t>
                      </a:r>
                    </a:p>
                  </a:txBody>
                  <a:tcPr marT="0" marL="6350" marR="0" marB="0">
                    <a:lnL>
                      <a:noFill/>
                    </a:lnL>
                    <a:lnR>
                      <a:noFill/>
                    </a:lnR>
                    <a:lnT>
                      <a:noFill/>
                    </a:lnT>
                    <a:lnB>
                      <a:noFill/>
                    </a:lnB>
                  </a:tcPr>
                </a:tc>
                <a:tc>
                  <a:txBody>
                    <a:bodyPr/>
                    <a:lstStyle/>
                    <a:p>
                      <a:pPr algn="ctr"/>
                      <a:r>
                        <a:rPr lang="en-US" sz="1200" b="true">
                          <a:solidFill>
                            <a:srgbClr val="000000"/>
                          </a:solidFill>
                        </a:rPr>
                        <a:t>42.84</a:t>
                      </a:r>
                    </a:p>
                  </a:txBody>
                  <a:tcPr marT="0" marL="0" marR="0" marB="0">
                    <a:lnL>
                      <a:noFill/>
                    </a:lnL>
                    <a:lnR>
                      <a:noFill/>
                    </a:lnR>
                    <a:lnT>
                      <a:noFill/>
                    </a:lnT>
                    <a:lnB>
                      <a:noFill/>
                    </a:lnB>
                  </a:tcPr>
                </a:tc>
                <a:tc>
                  <a:txBody>
                    <a:bodyPr/>
                    <a:lstStyle/>
                    <a:p>
                      <a:pPr algn="ctr"/>
                      <a:r>
                        <a:rPr lang="en-US" sz="1200">
                          <a:solidFill>
                            <a:srgbClr val="0000FF"/>
                          </a:solidFill>
                        </a:rPr>
                        <a:t>39.48</a:t>
                      </a:r>
                    </a:p>
                  </a:txBody>
                  <a:tcPr marT="0" marL="0" marR="0" marB="0">
                    <a:lnL>
                      <a:noFill/>
                    </a:lnL>
                    <a:lnR>
                      <a:noFill/>
                    </a:lnR>
                    <a:lnT>
                      <a:noFill/>
                    </a:lnT>
                    <a:lnB>
                      <a:noFill/>
                    </a:lnB>
                  </a:tcPr>
                </a:tc>
                <a:tc>
                  <a:txBody>
                    <a:bodyPr/>
                    <a:lstStyle/>
                    <a:p>
                      <a:pPr algn="ctr"/>
                      <a:r>
                        <a:rPr lang="en-US" sz="1200">
                          <a:solidFill>
                            <a:srgbClr val="000000"/>
                          </a:solidFill>
                        </a:rPr>
                        <a:t>43.94</a:t>
                      </a:r>
                    </a:p>
                  </a:txBody>
                  <a:tcPr marT="0" marL="0" marR="0" marB="0">
                    <a:lnL>
                      <a:noFill/>
                    </a:lnL>
                    <a:lnR>
                      <a:noFill/>
                    </a:lnR>
                    <a:lnT>
                      <a:noFill/>
                    </a:lnT>
                    <a:lnB>
                      <a:noFill/>
                    </a:lnB>
                  </a:tcPr>
                </a:tc>
              </a:tr>
              <a:tr h="254000">
                <a:tc>
                  <a:txBody>
                    <a:bodyPr/>
                    <a:lstStyle/>
                    <a:p>
                      <a:pPr algn="r"/>
                      <a:r>
                        <a:rPr lang="en-US" sz="1200">
                          <a:solidFill>
                            <a:srgbClr val="000000"/>
                          </a:solidFill>
                        </a:rPr>
                        <a:t>Self-emp</a:t>
                      </a:r>
                    </a:p>
                  </a:txBody>
                  <a:tcPr marT="0" marL="6350" marR="0" marB="0">
                    <a:lnL>
                      <a:noFill/>
                    </a:lnL>
                    <a:lnR>
                      <a:noFill/>
                    </a:lnR>
                    <a:lnT>
                      <a:noFill/>
                    </a:lnT>
                    <a:lnB>
                      <a:noFill/>
                    </a:lnB>
                  </a:tcPr>
                </a:tc>
                <a:tc>
                  <a:txBody>
                    <a:bodyPr/>
                    <a:lstStyle/>
                    <a:p>
                      <a:pPr algn="ctr"/>
                      <a:r>
                        <a:rPr lang="en-US" sz="1200" b="true">
                          <a:solidFill>
                            <a:srgbClr val="000000"/>
                          </a:solidFill>
                        </a:rPr>
                        <a:t>45.03</a:t>
                      </a:r>
                    </a:p>
                  </a:txBody>
                  <a:tcPr marT="0" marL="0" marR="0" marB="0">
                    <a:lnL>
                      <a:noFill/>
                    </a:lnL>
                    <a:lnR>
                      <a:noFill/>
                    </a:lnR>
                    <a:lnT>
                      <a:noFill/>
                    </a:lnT>
                    <a:lnB>
                      <a:noFill/>
                    </a:lnB>
                  </a:tcPr>
                </a:tc>
                <a:tc>
                  <a:txBody>
                    <a:bodyPr/>
                    <a:lstStyle/>
                    <a:p>
                      <a:pPr algn="ctr"/>
                      <a:r>
                        <a:rPr lang="en-US" sz="1200">
                          <a:solidFill>
                            <a:srgbClr val="FF0000"/>
                          </a:solidFill>
                        </a:rPr>
                        <a:t>50.39</a:t>
                      </a:r>
                    </a:p>
                  </a:txBody>
                  <a:tcPr marT="0" marL="0" marR="0" marB="0">
                    <a:lnL>
                      <a:noFill/>
                    </a:lnL>
                    <a:lnR>
                      <a:noFill/>
                    </a:lnR>
                    <a:lnT>
                      <a:noFill/>
                    </a:lnT>
                    <a:lnB>
                      <a:noFill/>
                    </a:lnB>
                  </a:tcPr>
                </a:tc>
                <a:tc>
                  <a:txBody>
                    <a:bodyPr/>
                    <a:lstStyle/>
                    <a:p>
                      <a:pPr algn="ctr"/>
                      <a:r>
                        <a:rPr lang="en-US" sz="1200">
                          <a:solidFill>
                            <a:srgbClr val="FF0000"/>
                          </a:solidFill>
                        </a:rPr>
                        <a:t>46.60</a:t>
                      </a:r>
                    </a:p>
                  </a:txBody>
                  <a:tcPr marT="0" marL="0" marR="0" marB="0">
                    <a:lnL>
                      <a:noFill/>
                    </a:lnL>
                    <a:lnR>
                      <a:noFill/>
                    </a:lnR>
                    <a:lnT>
                      <a:noFill/>
                    </a:lnT>
                    <a:lnB>
                      <a:noFill/>
                    </a:lnB>
                  </a:tcPr>
                </a:tc>
              </a:tr>
            </a:tbl>
          </a:graphicData>
        </a:graphic>
      </p:graphicFrame>
      <p:pic>
        <p:nvPicPr>
          <p:cNvPr id="4" name="0B26LF.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6.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occupation</a:t>
            </a:r>
          </a:p>
        </p:txBody>
      </p:sp>
      <p:graphicFrame>
        <p:nvGraphicFramePr>
          <p:cNvPr name="Table 2" id="3"/>
          <p:cNvGraphicFramePr>
            <a:graphicFrameLocks noGrp="true"/>
          </p:cNvGraphicFramePr>
          <p:nvPr/>
        </p:nvGraphicFramePr>
        <p:xfrm>
          <a:off x="1397000" y="1270000"/>
          <a:ext cx="1270000" cy="1270000"/>
        </p:xfrm>
        <a:graphic>
          <a:graphicData uri="http://schemas.openxmlformats.org/drawingml/2006/table">
            <a:tbl>
              <a:tblPr/>
              <a:tblGrid>
                <a:gridCol w="1270000"/>
                <a:gridCol w="1270000"/>
                <a:gridCol w="1270000"/>
                <a:gridCol w="1270000"/>
                <a:gridCol w="1270000"/>
              </a:tblGrid>
              <a:tr h="254000">
                <a:tc>
                  <a:txBody>
                    <a:bodyPr/>
                    <a:lstStyle/>
                    <a:p>
                      <a:pPr algn="ctr"/>
                      <a:r>
                        <a:rPr lang="en-US" sz="1200">
                          <a:solidFill>
                            <a:srgbClr val="000000"/>
                          </a:solidFill>
                        </a:rPr>
                        <a:t>Summary for occupation</a:t>
                      </a:r>
                    </a:p>
                  </a:txBody>
                  <a:tcPr marT="0" marL="6350" marR="0" marB="0">
                    <a:lnL>
                      <a:noFill/>
                    </a:lnL>
                    <a:lnR>
                      <a:noFill/>
                    </a:lnR>
                    <a:lnT>
                      <a:noFill/>
                    </a:lnT>
                    <a:lnB>
                      <a:noFill/>
                    </a:lnB>
                  </a:tcPr>
                </a:tc>
                <a:tc>
                  <a:txBody>
                    <a:bodyPr/>
                    <a:lstStyle/>
                    <a:p>
                      <a:pPr algn="ctr"/>
                      <a:r>
                        <a:rPr lang="en-US" sz="1200">
                          <a:solidFill>
                            <a:srgbClr val="000000"/>
                          </a:solidFill>
                        </a:rPr>
                        <a:t>Assoc</a:t>
                      </a:r>
                    </a:p>
                  </a:txBody>
                  <a:tcPr marT="0" marL="0" marR="0" marB="0">
                    <a:lnL>
                      <a:noFill/>
                    </a:lnL>
                    <a:lnR>
                      <a:noFill/>
                    </a:lnR>
                    <a:lnT>
                      <a:noFill/>
                    </a:lnT>
                    <a:lnB>
                      <a:noFill/>
                    </a:lnB>
                  </a:tcPr>
                </a:tc>
                <a:tc>
                  <a:txBody>
                    <a:bodyPr/>
                    <a:lstStyle/>
                    <a:p>
                      <a:pPr algn="ctr"/>
                      <a:r>
                        <a:rPr lang="en-US" sz="1200">
                          <a:solidFill>
                            <a:srgbClr val="000000"/>
                          </a:solidFill>
                        </a:rPr>
                        <a:t>Post-grad</a:t>
                      </a:r>
                    </a:p>
                  </a:txBody>
                  <a:tcPr marT="0" marL="0" marR="0" marB="0">
                    <a:lnL>
                      <a:noFill/>
                    </a:lnL>
                    <a:lnR>
                      <a:noFill/>
                    </a:lnR>
                    <a:lnT>
                      <a:noFill/>
                    </a:lnT>
                    <a:lnB>
                      <a:noFill/>
                    </a:lnB>
                  </a:tcPr>
                </a:tc>
                <a:tc>
                  <a:txBody>
                    <a:bodyPr/>
                    <a:lstStyle/>
                    <a:p>
                      <a:pPr algn="ctr"/>
                      <a:r>
                        <a:rPr lang="en-US" sz="1200">
                          <a:solidFill>
                            <a:srgbClr val="000000"/>
                          </a:solidFill>
                        </a:rPr>
                        <a:t>Some-college</a:t>
                      </a:r>
                    </a:p>
                  </a:txBody>
                  <a:tcPr marT="0" marL="0" marR="0" marB="0">
                    <a:lnL>
                      <a:noFill/>
                    </a:lnL>
                    <a:lnR>
                      <a:noFill/>
                    </a:lnR>
                    <a:lnT>
                      <a:noFill/>
                    </a:lnT>
                    <a:lnB>
                      <a:noFill/>
                    </a:lnB>
                  </a:tcPr>
                </a:tc>
                <a:tc>
                  <a:txBody>
                    <a:bodyPr/>
                    <a:lstStyle/>
                    <a:p>
                      <a:pPr algn="ctr"/>
                      <a:r>
                        <a:rPr lang="en-US" sz="1200">
                          <a:solidFill>
                            <a:srgbClr val="000000"/>
                          </a:solidFill>
                        </a:rPr>
                        <a:t>University</a:t>
                      </a:r>
                    </a:p>
                  </a:txBody>
                  <a:tcPr marT="0" marL="0" marR="0" marB="0">
                    <a:lnL>
                      <a:noFill/>
                    </a:lnL>
                    <a:lnR>
                      <a:noFill/>
                    </a:lnR>
                    <a:lnT>
                      <a:noFill/>
                    </a:lnT>
                    <a:lnB>
                      <a:noFill/>
                    </a:lnB>
                  </a:tcPr>
                </a:tc>
              </a:tr>
              <a:tr h="254000">
                <a:tc>
                  <a:txBody>
                    <a:bodyPr/>
                    <a:lstStyle/>
                    <a:p>
                      <a:pPr algn="r"/>
                      <a:r>
                        <a:rPr lang="en-US" sz="1200" b="true">
                          <a:solidFill>
                            <a:srgbClr val="000000"/>
                          </a:solidFill>
                        </a:rPr>
                        <a:t>Blue-collar</a:t>
                      </a:r>
                    </a:p>
                  </a:txBody>
                  <a:tcPr marT="0" marL="6350" marR="0" marB="0">
                    <a:lnL>
                      <a:noFill/>
                    </a:lnL>
                    <a:lnR>
                      <a:noFill/>
                    </a:lnR>
                    <a:lnT>
                      <a:noFill/>
                    </a:lnT>
                    <a:lnB>
                      <a:noFill/>
                    </a:lnB>
                  </a:tcPr>
                </a:tc>
                <a:tc>
                  <a:txBody>
                    <a:bodyPr/>
                    <a:lstStyle/>
                    <a:p>
                      <a:pPr algn="ctr"/>
                      <a:r>
                        <a:rPr lang="en-US" sz="1200" b="true">
                          <a:solidFill>
                            <a:srgbClr val="000000"/>
                          </a:solidFill>
                        </a:rPr>
                        <a:t>42.68</a:t>
                      </a:r>
                    </a:p>
                  </a:txBody>
                  <a:tcPr marT="0" marL="0" marR="0" marB="0">
                    <a:lnL>
                      <a:noFill/>
                    </a:lnL>
                    <a:lnR>
                      <a:noFill/>
                    </a:lnR>
                    <a:lnT>
                      <a:noFill/>
                    </a:lnT>
                    <a:lnB>
                      <a:noFill/>
                    </a:lnB>
                  </a:tcPr>
                </a:tc>
                <a:tc>
                  <a:txBody>
                    <a:bodyPr/>
                    <a:lstStyle/>
                    <a:p>
                      <a:pPr algn="ctr"/>
                      <a:r>
                        <a:rPr lang="en-US" sz="1200" b="true">
                          <a:solidFill>
                            <a:srgbClr val="0000FF"/>
                          </a:solidFill>
                        </a:rPr>
                        <a:t>39.88</a:t>
                      </a:r>
                    </a:p>
                  </a:txBody>
                  <a:tcPr marT="0" marL="0" marR="0" marB="0">
                    <a:lnL>
                      <a:noFill/>
                    </a:lnL>
                    <a:lnR>
                      <a:noFill/>
                    </a:lnR>
                    <a:lnT>
                      <a:noFill/>
                    </a:lnT>
                    <a:lnB>
                      <a:noFill/>
                    </a:lnB>
                  </a:tcPr>
                </a:tc>
                <a:tc>
                  <a:txBody>
                    <a:bodyPr/>
                    <a:lstStyle/>
                    <a:p>
                      <a:pPr algn="ctr"/>
                      <a:r>
                        <a:rPr lang="en-US" sz="1200" b="true">
                          <a:solidFill>
                            <a:srgbClr val="000000"/>
                          </a:solidFill>
                        </a:rPr>
                        <a:t>43.17</a:t>
                      </a:r>
                    </a:p>
                  </a:txBody>
                  <a:tcPr marT="0" marL="0" marR="0" marB="0">
                    <a:lnL>
                      <a:noFill/>
                    </a:lnL>
                    <a:lnR>
                      <a:noFill/>
                    </a:lnR>
                    <a:lnT>
                      <a:noFill/>
                    </a:lnT>
                    <a:lnB>
                      <a:noFill/>
                    </a:lnB>
                  </a:tcPr>
                </a:tc>
                <a:tc>
                  <a:txBody>
                    <a:bodyPr/>
                    <a:lstStyle/>
                    <a:p>
                      <a:pPr algn="ctr"/>
                      <a:r>
                        <a:rPr lang="en-US" sz="1200" b="true">
                          <a:solidFill>
                            <a:srgbClr val="0000FF"/>
                          </a:solidFill>
                        </a:rPr>
                        <a:t>42.30</a:t>
                      </a:r>
                    </a:p>
                  </a:txBody>
                  <a:tcPr marT="0" marL="0" marR="0" marB="0">
                    <a:lnL>
                      <a:noFill/>
                    </a:lnL>
                    <a:lnR>
                      <a:noFill/>
                    </a:lnR>
                    <a:lnT>
                      <a:noFill/>
                    </a:lnT>
                    <a:lnB>
                      <a:noFill/>
                    </a:lnB>
                  </a:tcPr>
                </a:tc>
              </a:tr>
              <a:tr h="254000">
                <a:tc>
                  <a:txBody>
                    <a:bodyPr/>
                    <a:lstStyle/>
                    <a:p>
                      <a:pPr algn="r"/>
                      <a:r>
                        <a:rPr lang="en-US" sz="1200">
                          <a:solidFill>
                            <a:srgbClr val="000000"/>
                          </a:solidFill>
                        </a:rPr>
                        <a:t>Other</a:t>
                      </a:r>
                    </a:p>
                  </a:txBody>
                  <a:tcPr marT="0" marL="6350" marR="0" marB="0">
                    <a:lnL>
                      <a:noFill/>
                    </a:lnL>
                    <a:lnR>
                      <a:noFill/>
                    </a:lnR>
                    <a:lnT>
                      <a:noFill/>
                    </a:lnT>
                    <a:lnB>
                      <a:noFill/>
                    </a:lnB>
                  </a:tcPr>
                </a:tc>
                <a:tc>
                  <a:txBody>
                    <a:bodyPr/>
                    <a:lstStyle/>
                    <a:p>
                      <a:pPr algn="ctr"/>
                      <a:r>
                        <a:rPr lang="en-US" sz="1200">
                          <a:solidFill>
                            <a:srgbClr val="000000"/>
                          </a:solidFill>
                        </a:rPr>
                        <a:t>42.85</a:t>
                      </a:r>
                    </a:p>
                  </a:txBody>
                  <a:tcPr marT="0" marL="0" marR="0" marB="0">
                    <a:lnL>
                      <a:noFill/>
                    </a:lnL>
                    <a:lnR>
                      <a:noFill/>
                    </a:lnR>
                    <a:lnT>
                      <a:noFill/>
                    </a:lnT>
                    <a:lnB>
                      <a:noFill/>
                    </a:lnB>
                  </a:tcPr>
                </a:tc>
                <a:tc>
                  <a:txBody>
                    <a:bodyPr/>
                    <a:lstStyle/>
                    <a:p>
                      <a:pPr algn="ctr"/>
                      <a:r>
                        <a:rPr lang="en-US" sz="1200">
                          <a:solidFill>
                            <a:srgbClr val="FF0000"/>
                          </a:solidFill>
                        </a:rPr>
                        <a:t>46.30</a:t>
                      </a:r>
                    </a:p>
                  </a:txBody>
                  <a:tcPr marT="0" marL="0" marR="0" marB="0">
                    <a:lnL>
                      <a:noFill/>
                    </a:lnL>
                    <a:lnR>
                      <a:noFill/>
                    </a:lnR>
                    <a:lnT>
                      <a:noFill/>
                    </a:lnT>
                    <a:lnB>
                      <a:noFill/>
                    </a:lnB>
                  </a:tcPr>
                </a:tc>
                <a:tc>
                  <a:txBody>
                    <a:bodyPr/>
                    <a:lstStyle/>
                    <a:p>
                      <a:pPr algn="ctr"/>
                      <a:r>
                        <a:rPr lang="en-US" sz="1200">
                          <a:solidFill>
                            <a:srgbClr val="000000"/>
                          </a:solidFill>
                        </a:rPr>
                        <a:t>43.22</a:t>
                      </a:r>
                    </a:p>
                  </a:txBody>
                  <a:tcPr marT="0" marL="0" marR="0" marB="0">
                    <a:lnL>
                      <a:noFill/>
                    </a:lnL>
                    <a:lnR>
                      <a:noFill/>
                    </a:lnR>
                    <a:lnT>
                      <a:noFill/>
                    </a:lnT>
                    <a:lnB>
                      <a:noFill/>
                    </a:lnB>
                  </a:tcPr>
                </a:tc>
                <a:tc>
                  <a:txBody>
                    <a:bodyPr/>
                    <a:lstStyle/>
                    <a:p>
                      <a:pPr algn="ctr"/>
                      <a:r>
                        <a:rPr lang="en-US" sz="1200">
                          <a:solidFill>
                            <a:srgbClr val="000000"/>
                          </a:solidFill>
                        </a:rPr>
                        <a:t>44.01</a:t>
                      </a:r>
                    </a:p>
                  </a:txBody>
                  <a:tcPr marT="0" marL="0" marR="0" marB="0">
                    <a:lnL>
                      <a:noFill/>
                    </a:lnL>
                    <a:lnR>
                      <a:noFill/>
                    </a:lnR>
                    <a:lnT>
                      <a:noFill/>
                    </a:lnT>
                    <a:lnB>
                      <a:noFill/>
                    </a:lnB>
                  </a:tcPr>
                </a:tc>
              </a:tr>
              <a:tr h="254000">
                <a:tc>
                  <a:txBody>
                    <a:bodyPr/>
                    <a:lstStyle/>
                    <a:p>
                      <a:pPr algn="r"/>
                      <a:r>
                        <a:rPr lang="en-US" sz="1200">
                          <a:solidFill>
                            <a:srgbClr val="000000"/>
                          </a:solidFill>
                        </a:rPr>
                        <a:t>white-collar</a:t>
                      </a:r>
                    </a:p>
                  </a:txBody>
                  <a:tcPr marT="0" marL="6350" marR="0" marB="0">
                    <a:lnL>
                      <a:noFill/>
                    </a:lnL>
                    <a:lnR>
                      <a:noFill/>
                    </a:lnR>
                    <a:lnT>
                      <a:noFill/>
                    </a:lnT>
                    <a:lnB>
                      <a:noFill/>
                    </a:lnB>
                  </a:tcPr>
                </a:tc>
                <a:tc>
                  <a:txBody>
                    <a:bodyPr/>
                    <a:lstStyle/>
                    <a:p>
                      <a:pPr algn="ctr"/>
                      <a:r>
                        <a:rPr lang="en-US" sz="1200">
                          <a:solidFill>
                            <a:srgbClr val="000000"/>
                          </a:solidFill>
                        </a:rPr>
                        <a:t>42.32</a:t>
                      </a:r>
                    </a:p>
                  </a:txBody>
                  <a:tcPr marT="0" marL="0" marR="0" marB="0">
                    <a:lnL>
                      <a:noFill/>
                    </a:lnL>
                    <a:lnR>
                      <a:noFill/>
                    </a:lnR>
                    <a:lnT>
                      <a:noFill/>
                    </a:lnT>
                    <a:lnB>
                      <a:noFill/>
                    </a:lnB>
                  </a:tcPr>
                </a:tc>
                <a:tc>
                  <a:txBody>
                    <a:bodyPr/>
                    <a:lstStyle/>
                    <a:p>
                      <a:pPr algn="ctr"/>
                      <a:r>
                        <a:rPr lang="en-US" sz="1200">
                          <a:solidFill>
                            <a:srgbClr val="FF0000"/>
                          </a:solidFill>
                        </a:rPr>
                        <a:t>45.85</a:t>
                      </a:r>
                    </a:p>
                  </a:txBody>
                  <a:tcPr marT="0" marL="0" marR="0" marB="0">
                    <a:lnL>
                      <a:noFill/>
                    </a:lnL>
                    <a:lnR>
                      <a:noFill/>
                    </a:lnR>
                    <a:lnT>
                      <a:noFill/>
                    </a:lnT>
                    <a:lnB>
                      <a:noFill/>
                    </a:lnB>
                  </a:tcPr>
                </a:tc>
                <a:tc>
                  <a:txBody>
                    <a:bodyPr/>
                    <a:lstStyle/>
                    <a:p>
                      <a:pPr algn="ctr"/>
                      <a:r>
                        <a:rPr lang="en-US" sz="1200">
                          <a:solidFill>
                            <a:srgbClr val="0000FF"/>
                          </a:solidFill>
                        </a:rPr>
                        <a:t>42.23</a:t>
                      </a:r>
                    </a:p>
                  </a:txBody>
                  <a:tcPr marT="0" marL="0" marR="0" marB="0">
                    <a:lnL>
                      <a:noFill/>
                    </a:lnL>
                    <a:lnR>
                      <a:noFill/>
                    </a:lnR>
                    <a:lnT>
                      <a:noFill/>
                    </a:lnT>
                    <a:lnB>
                      <a:noFill/>
                    </a:lnB>
                  </a:tcPr>
                </a:tc>
                <a:tc>
                  <a:txBody>
                    <a:bodyPr/>
                    <a:lstStyle/>
                    <a:p>
                      <a:pPr algn="ctr"/>
                      <a:r>
                        <a:rPr lang="en-US" sz="1200">
                          <a:solidFill>
                            <a:srgbClr val="FF0000"/>
                          </a:solidFill>
                        </a:rPr>
                        <a:t>45.11</a:t>
                      </a:r>
                    </a:p>
                  </a:txBody>
                  <a:tcPr marT="0" marL="0" marR="0" marB="0">
                    <a:lnL>
                      <a:noFill/>
                    </a:lnL>
                    <a:lnR>
                      <a:noFill/>
                    </a:lnR>
                    <a:lnT>
                      <a:noFill/>
                    </a:lnT>
                    <a:lnB>
                      <a:noFill/>
                    </a:lnB>
                  </a:tcPr>
                </a:tc>
              </a:tr>
            </a:tbl>
          </a:graphicData>
        </a:graphic>
      </p:graphicFrame>
      <p:pic>
        <p:nvPicPr>
          <p:cNvPr id="4" name="LMK0IJ.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7.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work</a:t>
            </a:r>
          </a:p>
        </p:txBody>
      </p:sp>
      <p:graphicFrame>
        <p:nvGraphicFramePr>
          <p:cNvPr name="Table 2" id="3"/>
          <p:cNvGraphicFramePr>
            <a:graphicFrameLocks noGrp="true"/>
          </p:cNvGraphicFramePr>
          <p:nvPr/>
        </p:nvGraphicFramePr>
        <p:xfrm>
          <a:off x="1397000" y="1270000"/>
          <a:ext cx="1270000" cy="1270000"/>
        </p:xfrm>
        <a:graphic>
          <a:graphicData uri="http://schemas.openxmlformats.org/drawingml/2006/table">
            <a:tbl>
              <a:tblPr/>
              <a:tblGrid>
                <a:gridCol w="1270000"/>
                <a:gridCol w="1270000"/>
                <a:gridCol w="1270000"/>
                <a:gridCol w="1270000"/>
                <a:gridCol w="1270000"/>
              </a:tblGrid>
              <a:tr h="254000">
                <a:tc>
                  <a:txBody>
                    <a:bodyPr/>
                    <a:lstStyle/>
                    <a:p>
                      <a:pPr algn="ctr"/>
                      <a:r>
                        <a:rPr lang="en-US" sz="1200">
                          <a:solidFill>
                            <a:srgbClr val="000000"/>
                          </a:solidFill>
                        </a:rPr>
                        <a:t>Summary for work</a:t>
                      </a:r>
                    </a:p>
                  </a:txBody>
                  <a:tcPr marT="0" marL="6350" marR="0" marB="0">
                    <a:lnL>
                      <a:noFill/>
                    </a:lnL>
                    <a:lnR>
                      <a:noFill/>
                    </a:lnR>
                    <a:lnT>
                      <a:noFill/>
                    </a:lnT>
                    <a:lnB>
                      <a:noFill/>
                    </a:lnB>
                  </a:tcPr>
                </a:tc>
                <a:tc>
                  <a:txBody>
                    <a:bodyPr/>
                    <a:lstStyle/>
                    <a:p>
                      <a:pPr algn="ctr"/>
                      <a:r>
                        <a:rPr lang="en-US" sz="1200">
                          <a:solidFill>
                            <a:srgbClr val="000000"/>
                          </a:solidFill>
                        </a:rPr>
                        <a:t>Assoc</a:t>
                      </a:r>
                    </a:p>
                  </a:txBody>
                  <a:tcPr marT="0" marL="0" marR="0" marB="0">
                    <a:lnL>
                      <a:noFill/>
                    </a:lnL>
                    <a:lnR>
                      <a:noFill/>
                    </a:lnR>
                    <a:lnT>
                      <a:noFill/>
                    </a:lnT>
                    <a:lnB>
                      <a:noFill/>
                    </a:lnB>
                  </a:tcPr>
                </a:tc>
                <a:tc>
                  <a:txBody>
                    <a:bodyPr/>
                    <a:lstStyle/>
                    <a:p>
                      <a:pPr algn="ctr"/>
                      <a:r>
                        <a:rPr lang="en-US" sz="1200">
                          <a:solidFill>
                            <a:srgbClr val="000000"/>
                          </a:solidFill>
                        </a:rPr>
                        <a:t>Post-grad</a:t>
                      </a:r>
                    </a:p>
                  </a:txBody>
                  <a:tcPr marT="0" marL="0" marR="0" marB="0">
                    <a:lnL>
                      <a:noFill/>
                    </a:lnL>
                    <a:lnR>
                      <a:noFill/>
                    </a:lnR>
                    <a:lnT>
                      <a:noFill/>
                    </a:lnT>
                    <a:lnB>
                      <a:noFill/>
                    </a:lnB>
                  </a:tcPr>
                </a:tc>
                <a:tc>
                  <a:txBody>
                    <a:bodyPr/>
                    <a:lstStyle/>
                    <a:p>
                      <a:pPr algn="ctr"/>
                      <a:r>
                        <a:rPr lang="en-US" sz="1200">
                          <a:solidFill>
                            <a:srgbClr val="000000"/>
                          </a:solidFill>
                        </a:rPr>
                        <a:t>Some-college</a:t>
                      </a:r>
                    </a:p>
                  </a:txBody>
                  <a:tcPr marT="0" marL="0" marR="0" marB="0">
                    <a:lnL>
                      <a:noFill/>
                    </a:lnL>
                    <a:lnR>
                      <a:noFill/>
                    </a:lnR>
                    <a:lnT>
                      <a:noFill/>
                    </a:lnT>
                    <a:lnB>
                      <a:noFill/>
                    </a:lnB>
                  </a:tcPr>
                </a:tc>
                <a:tc>
                  <a:txBody>
                    <a:bodyPr/>
                    <a:lstStyle/>
                    <a:p>
                      <a:pPr algn="ctr"/>
                      <a:r>
                        <a:rPr lang="en-US" sz="1200">
                          <a:solidFill>
                            <a:srgbClr val="000000"/>
                          </a:solidFill>
                        </a:rPr>
                        <a:t>University</a:t>
                      </a:r>
                    </a:p>
                  </a:txBody>
                  <a:tcPr marT="0" marL="0" marR="0" marB="0">
                    <a:lnL>
                      <a:noFill/>
                    </a:lnL>
                    <a:lnR>
                      <a:noFill/>
                    </a:lnR>
                    <a:lnT>
                      <a:noFill/>
                    </a:lnT>
                    <a:lnB>
                      <a:noFill/>
                    </a:lnB>
                  </a:tcPr>
                </a:tc>
              </a:tr>
              <a:tr h="254000">
                <a:tc>
                  <a:txBody>
                    <a:bodyPr/>
                    <a:lstStyle/>
                    <a:p>
                      <a:pPr algn="r"/>
                      <a:r>
                        <a:rPr lang="en-US" sz="1200" b="true">
                          <a:solidFill>
                            <a:srgbClr val="000000"/>
                          </a:solidFill>
                        </a:rPr>
                        <a:t>With-Pay</a:t>
                      </a:r>
                    </a:p>
                  </a:txBody>
                  <a:tcPr marT="0" marL="6350" marR="0" marB="0">
                    <a:lnL>
                      <a:noFill/>
                    </a:lnL>
                    <a:lnR>
                      <a:noFill/>
                    </a:lnR>
                    <a:lnT>
                      <a:noFill/>
                    </a:lnT>
                    <a:lnB>
                      <a:noFill/>
                    </a:lnB>
                  </a:tcPr>
                </a:tc>
                <a:tc>
                  <a:txBody>
                    <a:bodyPr/>
                    <a:lstStyle/>
                    <a:p>
                      <a:pPr algn="ctr"/>
                      <a:r>
                        <a:rPr lang="en-US" sz="1200" b="true">
                          <a:solidFill>
                            <a:srgbClr val="000000"/>
                          </a:solidFill>
                        </a:rPr>
                        <a:t>42.68</a:t>
                      </a:r>
                    </a:p>
                  </a:txBody>
                  <a:tcPr marT="0" marL="0" marR="0" marB="0">
                    <a:lnL>
                      <a:noFill/>
                    </a:lnL>
                    <a:lnR>
                      <a:noFill/>
                    </a:lnR>
                    <a:lnT>
                      <a:noFill/>
                    </a:lnT>
                    <a:lnB>
                      <a:noFill/>
                    </a:lnB>
                  </a:tcPr>
                </a:tc>
                <a:tc>
                  <a:txBody>
                    <a:bodyPr/>
                    <a:lstStyle/>
                    <a:p>
                      <a:pPr algn="ctr"/>
                      <a:r>
                        <a:rPr lang="en-US" sz="1200" b="true">
                          <a:solidFill>
                            <a:srgbClr val="0000FF"/>
                          </a:solidFill>
                        </a:rPr>
                        <a:t>39.88</a:t>
                      </a:r>
                    </a:p>
                  </a:txBody>
                  <a:tcPr marT="0" marL="0" marR="0" marB="0">
                    <a:lnL>
                      <a:noFill/>
                    </a:lnL>
                    <a:lnR>
                      <a:noFill/>
                    </a:lnR>
                    <a:lnT>
                      <a:noFill/>
                    </a:lnT>
                    <a:lnB>
                      <a:noFill/>
                    </a:lnB>
                  </a:tcPr>
                </a:tc>
                <a:tc>
                  <a:txBody>
                    <a:bodyPr/>
                    <a:lstStyle/>
                    <a:p>
                      <a:pPr algn="ctr"/>
                      <a:r>
                        <a:rPr lang="en-US" sz="1200" b="true">
                          <a:solidFill>
                            <a:srgbClr val="FF0000"/>
                          </a:solidFill>
                        </a:rPr>
                        <a:t>43.17</a:t>
                      </a:r>
                    </a:p>
                  </a:txBody>
                  <a:tcPr marT="0" marL="0" marR="0" marB="0">
                    <a:lnL>
                      <a:noFill/>
                    </a:lnL>
                    <a:lnR>
                      <a:noFill/>
                    </a:lnR>
                    <a:lnT>
                      <a:noFill/>
                    </a:lnT>
                    <a:lnB>
                      <a:noFill/>
                    </a:lnB>
                  </a:tcPr>
                </a:tc>
                <a:tc>
                  <a:txBody>
                    <a:bodyPr/>
                    <a:lstStyle/>
                    <a:p>
                      <a:pPr algn="ctr"/>
                      <a:r>
                        <a:rPr lang="en-US" sz="1200" b="true">
                          <a:solidFill>
                            <a:srgbClr val="000000"/>
                          </a:solidFill>
                        </a:rPr>
                        <a:t>42.30</a:t>
                      </a:r>
                    </a:p>
                  </a:txBody>
                  <a:tcPr marT="0" marL="0" marR="0" marB="0">
                    <a:lnL>
                      <a:noFill/>
                    </a:lnL>
                    <a:lnR>
                      <a:noFill/>
                    </a:lnR>
                    <a:lnT>
                      <a:noFill/>
                    </a:lnT>
                    <a:lnB>
                      <a:noFill/>
                    </a:lnB>
                  </a:tcPr>
                </a:tc>
              </a:tr>
            </a:tbl>
          </a:graphicData>
        </a:graphic>
      </p:graphicFrame>
      <p:pic>
        <p:nvPicPr>
          <p:cNvPr id="4" name="2LQLMBGFF.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8.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education</a:t>
            </a:r>
          </a:p>
        </p:txBody>
      </p:sp>
      <p:graphicFrame>
        <p:nvGraphicFramePr>
          <p:cNvPr name="Table 2" id="3"/>
          <p:cNvGraphicFramePr>
            <a:graphicFrameLocks noGrp="true"/>
          </p:cNvGraphicFramePr>
          <p:nvPr/>
        </p:nvGraphicFramePr>
        <p:xfrm>
          <a:off x="2667000" y="1270000"/>
          <a:ext cx="1270000" cy="1270000"/>
        </p:xfrm>
        <a:graphic>
          <a:graphicData uri="http://schemas.openxmlformats.org/drawingml/2006/table">
            <a:tbl>
              <a:tblPr/>
              <a:tblGrid>
                <a:gridCol w="1270000"/>
                <a:gridCol w="1270000"/>
                <a:gridCol w="1270000"/>
              </a:tblGrid>
              <a:tr h="254000">
                <a:tc>
                  <a:txBody>
                    <a:bodyPr/>
                    <a:lstStyle/>
                    <a:p>
                      <a:pPr algn="ctr"/>
                      <a:r>
                        <a:rPr lang="en-US" sz="1200">
                          <a:solidFill>
                            <a:srgbClr val="000000"/>
                          </a:solidFill>
                        </a:rPr>
                        <a:t>Summary for education</a:t>
                      </a:r>
                    </a:p>
                  </a:txBody>
                  <a:tcPr marT="0" marL="6350" marR="0" marB="0">
                    <a:lnL>
                      <a:noFill/>
                    </a:lnL>
                    <a:lnR>
                      <a:noFill/>
                    </a:lnR>
                    <a:lnT>
                      <a:noFill/>
                    </a:lnT>
                    <a:lnB>
                      <a:noFill/>
                    </a:lnB>
                  </a:tcPr>
                </a:tc>
                <a:tc>
                  <a:txBody>
                    <a:bodyPr/>
                    <a:lstStyle/>
                    <a:p>
                      <a:pPr algn="ctr"/>
                      <a:r>
                        <a:rPr lang="en-US" sz="1200" b="true">
                          <a:solidFill>
                            <a:srgbClr val="000000"/>
                          </a:solidFill>
                        </a:rPr>
                        <a:t>Post-Secondary</a:t>
                      </a:r>
                    </a:p>
                  </a:txBody>
                  <a:tcPr marT="0" marL="0" marR="0" marB="0">
                    <a:lnL>
                      <a:noFill/>
                    </a:lnL>
                    <a:lnR>
                      <a:noFill/>
                    </a:lnR>
                    <a:lnT>
                      <a:noFill/>
                    </a:lnT>
                    <a:lnB>
                      <a:noFill/>
                    </a:lnB>
                  </a:tcPr>
                </a:tc>
                <a:tc>
                  <a:txBody>
                    <a:bodyPr/>
                    <a:lstStyle/>
                    <a:p>
                      <a:pPr algn="ctr"/>
                      <a:r>
                        <a:rPr lang="en-US" sz="1200">
                          <a:solidFill>
                            <a:srgbClr val="000000"/>
                          </a:solidFill>
                        </a:rPr>
                        <a:t>Without-Post-Secondary</a:t>
                      </a:r>
                    </a:p>
                  </a:txBody>
                  <a:tcPr marT="0" marL="0" marR="0" marB="0">
                    <a:lnL>
                      <a:noFill/>
                    </a:lnL>
                    <a:lnR>
                      <a:noFill/>
                    </a:lnR>
                    <a:lnT>
                      <a:noFill/>
                    </a:lnT>
                    <a:lnB>
                      <a:noFill/>
                    </a:lnB>
                  </a:tcPr>
                </a:tc>
              </a:tr>
              <a:tr h="254000">
                <a:tc>
                  <a:txBody>
                    <a:bodyPr/>
                    <a:lstStyle/>
                    <a:p>
                      <a:pPr algn="r"/>
                      <a:r>
                        <a:rPr lang="en-US" sz="1200">
                          <a:solidFill>
                            <a:srgbClr val="000000"/>
                          </a:solidFill>
                        </a:rPr>
                        <a:t>Gov</a:t>
                      </a:r>
                    </a:p>
                  </a:txBody>
                  <a:tcPr marT="0" marL="6350" marR="0" marB="0">
                    <a:lnL>
                      <a:noFill/>
                    </a:lnL>
                    <a:lnR>
                      <a:noFill/>
                    </a:lnR>
                    <a:lnT>
                      <a:noFill/>
                    </a:lnT>
                    <a:lnB>
                      <a:noFill/>
                    </a:lnB>
                  </a:tcPr>
                </a:tc>
                <a:tc>
                  <a:txBody>
                    <a:bodyPr/>
                    <a:lstStyle/>
                    <a:p>
                      <a:pPr algn="ctr"/>
                      <a:r>
                        <a:rPr lang="en-US" sz="1200" b="true">
                          <a:solidFill>
                            <a:srgbClr val="0000FF"/>
                          </a:solidFill>
                        </a:rPr>
                        <a:t>40.31</a:t>
                      </a:r>
                    </a:p>
                  </a:txBody>
                  <a:tcPr marT="0" marL="0" marR="0" marB="0">
                    <a:lnL>
                      <a:noFill/>
                    </a:lnL>
                    <a:lnR>
                      <a:noFill/>
                    </a:lnR>
                    <a:lnT>
                      <a:noFill/>
                    </a:lnT>
                    <a:lnB>
                      <a:noFill/>
                    </a:lnB>
                  </a:tcPr>
                </a:tc>
                <a:tc>
                  <a:txBody>
                    <a:bodyPr/>
                    <a:lstStyle/>
                    <a:p>
                      <a:pPr algn="ctr"/>
                      <a:r>
                        <a:rPr lang="en-US" sz="1200">
                          <a:solidFill>
                            <a:srgbClr val="000000"/>
                          </a:solidFill>
                        </a:rPr>
                        <a:t>40.33</a:t>
                      </a:r>
                    </a:p>
                  </a:txBody>
                  <a:tcPr marT="0" marL="0" marR="0" marB="0">
                    <a:lnL>
                      <a:noFill/>
                    </a:lnL>
                    <a:lnR>
                      <a:noFill/>
                    </a:lnR>
                    <a:lnT>
                      <a:noFill/>
                    </a:lnT>
                    <a:lnB>
                      <a:noFill/>
                    </a:lnB>
                  </a:tcPr>
                </a:tc>
              </a:tr>
              <a:tr h="254000">
                <a:tc>
                  <a:txBody>
                    <a:bodyPr/>
                    <a:lstStyle/>
                    <a:p>
                      <a:pPr algn="r"/>
                      <a:r>
                        <a:rPr lang="en-US" sz="1200">
                          <a:solidFill>
                            <a:srgbClr val="000000"/>
                          </a:solidFill>
                        </a:rPr>
                        <a:t>Private</a:t>
                      </a:r>
                    </a:p>
                  </a:txBody>
                  <a:tcPr marT="0" marL="6350" marR="0" marB="0">
                    <a:lnL>
                      <a:noFill/>
                    </a:lnL>
                    <a:lnR>
                      <a:noFill/>
                    </a:lnR>
                    <a:lnT>
                      <a:noFill/>
                    </a:lnT>
                    <a:lnB>
                      <a:noFill/>
                    </a:lnB>
                  </a:tcPr>
                </a:tc>
                <a:tc>
                  <a:txBody>
                    <a:bodyPr/>
                    <a:lstStyle/>
                    <a:p>
                      <a:pPr algn="ctr"/>
                      <a:r>
                        <a:rPr lang="en-US" sz="1200" b="true">
                          <a:solidFill>
                            <a:srgbClr val="000000"/>
                          </a:solidFill>
                        </a:rPr>
                        <a:t>42.84</a:t>
                      </a:r>
                    </a:p>
                  </a:txBody>
                  <a:tcPr marT="0" marL="0" marR="0" marB="0">
                    <a:lnL>
                      <a:noFill/>
                    </a:lnL>
                    <a:lnR>
                      <a:noFill/>
                    </a:lnR>
                    <a:lnT>
                      <a:noFill/>
                    </a:lnT>
                    <a:lnB>
                      <a:noFill/>
                    </a:lnB>
                  </a:tcPr>
                </a:tc>
                <a:tc>
                  <a:txBody>
                    <a:bodyPr/>
                    <a:lstStyle/>
                    <a:p>
                      <a:pPr algn="ctr"/>
                      <a:r>
                        <a:rPr lang="en-US" sz="1200">
                          <a:solidFill>
                            <a:srgbClr val="000000"/>
                          </a:solidFill>
                        </a:rPr>
                        <a:t>42.46</a:t>
                      </a:r>
                    </a:p>
                  </a:txBody>
                  <a:tcPr marT="0" marL="0" marR="0" marB="0">
                    <a:lnL>
                      <a:noFill/>
                    </a:lnL>
                    <a:lnR>
                      <a:noFill/>
                    </a:lnR>
                    <a:lnT>
                      <a:noFill/>
                    </a:lnT>
                    <a:lnB>
                      <a:noFill/>
                    </a:lnB>
                  </a:tcPr>
                </a:tc>
              </a:tr>
              <a:tr h="254000">
                <a:tc>
                  <a:txBody>
                    <a:bodyPr/>
                    <a:lstStyle/>
                    <a:p>
                      <a:pPr algn="r"/>
                      <a:r>
                        <a:rPr lang="en-US" sz="1200">
                          <a:solidFill>
                            <a:srgbClr val="000000"/>
                          </a:solidFill>
                        </a:rPr>
                        <a:t>Self-emp</a:t>
                      </a:r>
                    </a:p>
                  </a:txBody>
                  <a:tcPr marT="0" marL="6350" marR="0" marB="0">
                    <a:lnL>
                      <a:noFill/>
                    </a:lnL>
                    <a:lnR>
                      <a:noFill/>
                    </a:lnR>
                    <a:lnT>
                      <a:noFill/>
                    </a:lnT>
                    <a:lnB>
                      <a:noFill/>
                    </a:lnB>
                  </a:tcPr>
                </a:tc>
                <a:tc>
                  <a:txBody>
                    <a:bodyPr/>
                    <a:lstStyle/>
                    <a:p>
                      <a:pPr algn="ctr"/>
                      <a:r>
                        <a:rPr lang="en-US" sz="1200" b="true">
                          <a:solidFill>
                            <a:srgbClr val="FF0000"/>
                          </a:solidFill>
                        </a:rPr>
                        <a:t>45.03</a:t>
                      </a:r>
                    </a:p>
                  </a:txBody>
                  <a:tcPr marT="0" marL="0" marR="0" marB="0">
                    <a:lnL>
                      <a:noFill/>
                    </a:lnL>
                    <a:lnR>
                      <a:noFill/>
                    </a:lnR>
                    <a:lnT>
                      <a:noFill/>
                    </a:lnT>
                    <a:lnB>
                      <a:noFill/>
                    </a:lnB>
                  </a:tcPr>
                </a:tc>
                <a:tc>
                  <a:txBody>
                    <a:bodyPr/>
                    <a:lstStyle/>
                    <a:p>
                      <a:pPr algn="ctr"/>
                      <a:r>
                        <a:rPr lang="en-US" sz="1200">
                          <a:solidFill>
                            <a:srgbClr val="000000"/>
                          </a:solidFill>
                        </a:rPr>
                        <a:t>44.39</a:t>
                      </a:r>
                    </a:p>
                  </a:txBody>
                  <a:tcPr marT="0" marL="0" marR="0" marB="0">
                    <a:lnL>
                      <a:noFill/>
                    </a:lnL>
                    <a:lnR>
                      <a:noFill/>
                    </a:lnR>
                    <a:lnT>
                      <a:noFill/>
                    </a:lnT>
                    <a:lnB>
                      <a:noFill/>
                    </a:lnB>
                  </a:tcPr>
                </a:tc>
              </a:tr>
            </a:tbl>
          </a:graphicData>
        </a:graphic>
      </p:graphicFrame>
      <p:pic>
        <p:nvPicPr>
          <p:cNvPr id="4" name="IO2SV7.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9.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native country</a:t>
            </a:r>
          </a:p>
        </p:txBody>
      </p:sp>
      <p:graphicFrame>
        <p:nvGraphicFramePr>
          <p:cNvPr name="Table 2" id="3"/>
          <p:cNvGraphicFramePr>
            <a:graphicFrameLocks noGrp="true"/>
          </p:cNvGraphicFramePr>
          <p:nvPr/>
        </p:nvGraphicFramePr>
        <p:xfrm>
          <a:off x="2667000" y="1270000"/>
          <a:ext cx="1270000" cy="1270000"/>
        </p:xfrm>
        <a:graphic>
          <a:graphicData uri="http://schemas.openxmlformats.org/drawingml/2006/table">
            <a:tbl>
              <a:tblPr/>
              <a:tblGrid>
                <a:gridCol w="1270000"/>
                <a:gridCol w="1270000"/>
                <a:gridCol w="1270000"/>
              </a:tblGrid>
              <a:tr h="254000">
                <a:tc>
                  <a:txBody>
                    <a:bodyPr/>
                    <a:lstStyle/>
                    <a:p>
                      <a:pPr algn="ctr"/>
                      <a:r>
                        <a:rPr lang="en-US" sz="1200">
                          <a:solidFill>
                            <a:srgbClr val="000000"/>
                          </a:solidFill>
                        </a:rPr>
                        <a:t>Summary for native country</a:t>
                      </a:r>
                    </a:p>
                  </a:txBody>
                  <a:tcPr marT="0" marL="6350" marR="0" marB="0">
                    <a:lnL>
                      <a:noFill/>
                    </a:lnL>
                    <a:lnR>
                      <a:noFill/>
                    </a:lnR>
                    <a:lnT>
                      <a:noFill/>
                    </a:lnT>
                    <a:lnB>
                      <a:noFill/>
                    </a:lnB>
                  </a:tcPr>
                </a:tc>
                <a:tc>
                  <a:txBody>
                    <a:bodyPr/>
                    <a:lstStyle/>
                    <a:p>
                      <a:pPr algn="ctr"/>
                      <a:r>
                        <a:rPr lang="en-US" sz="1200">
                          <a:solidFill>
                            <a:srgbClr val="000000"/>
                          </a:solidFill>
                        </a:rPr>
                        <a:t>Canada</a:t>
                      </a:r>
                    </a:p>
                  </a:txBody>
                  <a:tcPr marT="0" marL="0" marR="0" marB="0">
                    <a:lnL>
                      <a:noFill/>
                    </a:lnL>
                    <a:lnR>
                      <a:noFill/>
                    </a:lnR>
                    <a:lnT>
                      <a:noFill/>
                    </a:lnT>
                    <a:lnB>
                      <a:noFill/>
                    </a:lnB>
                  </a:tcPr>
                </a:tc>
                <a:tc>
                  <a:txBody>
                    <a:bodyPr/>
                    <a:lstStyle/>
                    <a:p>
                      <a:pPr algn="ctr"/>
                      <a:r>
                        <a:rPr lang="en-US" sz="1200" b="true">
                          <a:solidFill>
                            <a:srgbClr val="000000"/>
                          </a:solidFill>
                        </a:rPr>
                        <a:t>USA</a:t>
                      </a:r>
                    </a:p>
                  </a:txBody>
                  <a:tcPr marT="0" marL="0" marR="0" marB="0">
                    <a:lnL>
                      <a:noFill/>
                    </a:lnL>
                    <a:lnR>
                      <a:noFill/>
                    </a:lnR>
                    <a:lnT>
                      <a:noFill/>
                    </a:lnT>
                    <a:lnB>
                      <a:noFill/>
                    </a:lnB>
                  </a:tcPr>
                </a:tc>
              </a:tr>
              <a:tr h="254000">
                <a:tc>
                  <a:txBody>
                    <a:bodyPr/>
                    <a:lstStyle/>
                    <a:p>
                      <a:pPr algn="r"/>
                      <a:r>
                        <a:rPr lang="en-US" sz="1200">
                          <a:solidFill>
                            <a:srgbClr val="000000"/>
                          </a:solidFill>
                        </a:rPr>
                        <a:t>Gov</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b="true">
                          <a:solidFill>
                            <a:srgbClr val="0000FF"/>
                          </a:solidFill>
                        </a:rPr>
                        <a:t>40.31</a:t>
                      </a:r>
                    </a:p>
                  </a:txBody>
                  <a:tcPr marT="0" marL="0" marR="0" marB="0">
                    <a:lnL>
                      <a:noFill/>
                    </a:lnL>
                    <a:lnR>
                      <a:noFill/>
                    </a:lnR>
                    <a:lnT>
                      <a:noFill/>
                    </a:lnT>
                    <a:lnB>
                      <a:noFill/>
                    </a:lnB>
                  </a:tcPr>
                </a:tc>
              </a:tr>
              <a:tr h="254000">
                <a:tc>
                  <a:txBody>
                    <a:bodyPr/>
                    <a:lstStyle/>
                    <a:p>
                      <a:pPr algn="r"/>
                      <a:r>
                        <a:rPr lang="en-US" sz="1200">
                          <a:solidFill>
                            <a:srgbClr val="000000"/>
                          </a:solidFill>
                        </a:rPr>
                        <a:t>Private</a:t>
                      </a:r>
                    </a:p>
                  </a:txBody>
                  <a:tcPr marT="0" marL="6350" marR="0" marB="0">
                    <a:lnL>
                      <a:noFill/>
                    </a:lnL>
                    <a:lnR>
                      <a:noFill/>
                    </a:lnR>
                    <a:lnT>
                      <a:noFill/>
                    </a:lnT>
                    <a:lnB>
                      <a:noFill/>
                    </a:lnB>
                  </a:tcPr>
                </a:tc>
                <a:tc>
                  <a:txBody>
                    <a:bodyPr/>
                    <a:lstStyle/>
                    <a:p>
                      <a:pPr algn="ctr"/>
                      <a:r>
                        <a:rPr lang="en-US" sz="1200">
                          <a:solidFill>
                            <a:srgbClr val="000000"/>
                          </a:solidFill>
                        </a:rPr>
                        <a:t>43.17</a:t>
                      </a:r>
                    </a:p>
                  </a:txBody>
                  <a:tcPr marT="0" marL="0" marR="0" marB="0">
                    <a:lnL>
                      <a:noFill/>
                    </a:lnL>
                    <a:lnR>
                      <a:noFill/>
                    </a:lnR>
                    <a:lnT>
                      <a:noFill/>
                    </a:lnT>
                    <a:lnB>
                      <a:noFill/>
                    </a:lnB>
                  </a:tcPr>
                </a:tc>
                <a:tc>
                  <a:txBody>
                    <a:bodyPr/>
                    <a:lstStyle/>
                    <a:p>
                      <a:pPr algn="ctr"/>
                      <a:r>
                        <a:rPr lang="en-US" sz="1200" b="true">
                          <a:solidFill>
                            <a:srgbClr val="000000"/>
                          </a:solidFill>
                        </a:rPr>
                        <a:t>42.84</a:t>
                      </a:r>
                    </a:p>
                  </a:txBody>
                  <a:tcPr marT="0" marL="0" marR="0" marB="0">
                    <a:lnL>
                      <a:noFill/>
                    </a:lnL>
                    <a:lnR>
                      <a:noFill/>
                    </a:lnR>
                    <a:lnT>
                      <a:noFill/>
                    </a:lnT>
                    <a:lnB>
                      <a:noFill/>
                    </a:lnB>
                  </a:tcPr>
                </a:tc>
              </a:tr>
              <a:tr h="254000">
                <a:tc>
                  <a:txBody>
                    <a:bodyPr/>
                    <a:lstStyle/>
                    <a:p>
                      <a:pPr algn="r"/>
                      <a:r>
                        <a:rPr lang="en-US" sz="1200">
                          <a:solidFill>
                            <a:srgbClr val="000000"/>
                          </a:solidFill>
                        </a:rPr>
                        <a:t>Self-emp</a:t>
                      </a:r>
                    </a:p>
                  </a:txBody>
                  <a:tcPr marT="0" marL="6350" marR="0" marB="0">
                    <a:lnL>
                      <a:noFill/>
                    </a:lnL>
                    <a:lnR>
                      <a:noFill/>
                    </a:lnR>
                    <a:lnT>
                      <a:noFill/>
                    </a:lnT>
                    <a:lnB>
                      <a:noFill/>
                    </a:lnB>
                  </a:tcPr>
                </a:tc>
                <a:tc>
                  <a:txBody>
                    <a:bodyPr/>
                    <a:lstStyle/>
                    <a:p>
                      <a:pPr algn="ctr"/>
                      <a:r>
                        <a:rPr lang="en-US" sz="1200">
                          <a:solidFill>
                            <a:srgbClr val="FF0000"/>
                          </a:solidFill>
                        </a:rPr>
                        <a:t>50.00</a:t>
                      </a:r>
                    </a:p>
                  </a:txBody>
                  <a:tcPr marT="0" marL="0" marR="0" marB="0">
                    <a:lnL>
                      <a:noFill/>
                    </a:lnL>
                    <a:lnR>
                      <a:noFill/>
                    </a:lnR>
                    <a:lnT>
                      <a:noFill/>
                    </a:lnT>
                    <a:lnB>
                      <a:noFill/>
                    </a:lnB>
                  </a:tcPr>
                </a:tc>
                <a:tc>
                  <a:txBody>
                    <a:bodyPr/>
                    <a:lstStyle/>
                    <a:p>
                      <a:pPr algn="ctr"/>
                      <a:r>
                        <a:rPr lang="en-US" sz="1200" b="true">
                          <a:solidFill>
                            <a:srgbClr val="000000"/>
                          </a:solidFill>
                        </a:rPr>
                        <a:t>45.03</a:t>
                      </a:r>
                    </a:p>
                  </a:txBody>
                  <a:tcPr marT="0" marL="0" marR="0" marB="0">
                    <a:lnL>
                      <a:noFill/>
                    </a:lnL>
                    <a:lnR>
                      <a:noFill/>
                    </a:lnR>
                    <a:lnT>
                      <a:noFill/>
                    </a:lnT>
                    <a:lnB>
                      <a:noFill/>
                    </a:lnB>
                  </a:tcPr>
                </a:tc>
              </a:tr>
            </a:tbl>
          </a:graphicData>
        </a:graphic>
      </p:graphicFrame>
      <p:pic>
        <p:nvPicPr>
          <p:cNvPr id="4" name="7ER3NAKO.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tableStyles.xml><?xml version="1.0" encoding="utf-8"?>
<a:tblStyleLst xmlns:a="http://schemas.openxmlformats.org/drawingml/2006/main" def="{5C22544A-7EE6-4342-B048-85BDC9FD1C3A}"/>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534" y="-90"/>
      </p:cViewPr>
      <p:guideLst>
        <p:guide orient="horz" pos="2160"/>
        <p:guide pos="2880"/>
      </p:guideLst>
    </p:cSldViewPr>
  </p:slideViewPr>
  <p:notesTextViewPr>
    <p:cViewPr>
      <p:scale>
        <a:sx n="100" d="100"/>
        <a:sy n="100" d="100"/>
      </p:scale>
      <p:origin x="0" y="0"/>
    </p:cViewPr>
  </p:notesTextViewPr>
  <p:gridSpacing cx="76200" cy="76200"/>
</p:viewPr>
</file>