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Some-college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3 out of 3 cases Post-Secondary has higher value than Without-Post-Secondary.
When we compared With-Pay to its siblings, grouped by education and work, we observed the following:
In 1 out of 4 cases With-Pay has a higher value than Without-pay.
In 1 out of 4 cases With-Pay has a lower value than Without-pay.
In 2 out of 4 cases Without-pay has null value.
Then we analyzed the results by drilling down one level in the hierarchy.
When we drilled down work, we observed the following facts:
Column Assoc has 2 of the 6 highest values.
Column Post-grad has 2 of the 6 highest values.
Column Some-college has 4 of the 6 lowest values.
When we drilled down education, we observed the following facts: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education is fixed to 'Post-Secondary'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and work to be equal to 'With-Pay'. We report on Avg of work hours per week grouped by education at level 2, and work at level 1 .
You can observe the results in this table. We highlight the largest values with red and the lowest values with blue color. 
Column Some-college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education at level 4 to be equal to ''ALL'', and work at level 2 to be equal to ''With-Pay''.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education at level 3 to be equal to ''Post-Secondary'', and work at level 3 to be equal to ''ALL''.
Compared to its sibling we observe that in 1 out of 4 cases With-Pay has a higher value than Without-pay.
In 1 out of 4 cases With-Pay has a lower value than Without-pay.
In 2 out of 4 cases Without-pay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6 lowest values in blue and the 6 largest in red color.
Some interesting findings include:
Column Assoc has 2 of the 6 highest values.
Column Post-grad has 2 of the 6 highest values.
Column Some-college has 4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5 lowest values in blue and the 5 largest in red color.
Some interesting findings include: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microsoft.com/office/2007/relationships/media" Target="../media/H6HEJW.wav"/>
  <Relationship Id="rId4" Type="http://schemas.openxmlformats.org/officeDocument/2006/relationships/audio" Target="../media/H6HEJW.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XJ4K64YGT.wav"/>
  <Relationship Id="rId4" Type="http://schemas.openxmlformats.org/officeDocument/2006/relationships/audio" Target="../media/XJ4K64YGT.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XEWSWRWL5.wav"/>
  <Relationship Id="rId4" Type="http://schemas.openxmlformats.org/officeDocument/2006/relationships/audio" Target="../media/XEWSWRWL5.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K569JR6DI.wav"/>
  <Relationship Id="rId4" Type="http://schemas.openxmlformats.org/officeDocument/2006/relationships/audio" Target="../media/K569JR6DI.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OTA4YF2SO.wav"/>
  <Relationship Id="rId4" Type="http://schemas.openxmlformats.org/officeDocument/2006/relationships/audio" Target="../media/OTA4YF2SO.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5WDPV0.wav"/>
  <Relationship Id="rId4" Type="http://schemas.openxmlformats.org/officeDocument/2006/relationships/audio" Target="../media/5WDPV0.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microsoft.com/office/2007/relationships/media" Target="../media/X9AS4C.wav"/>
  <Relationship Id="rId4" Type="http://schemas.openxmlformats.org/officeDocument/2006/relationships/audio" Target="../media/X9AS4C.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460FZ9Q.wav"/>
  <Relationship Id="rId4" Type="http://schemas.openxmlformats.org/officeDocument/2006/relationships/audio" Target="../media/460FZ9Q.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RMQMW4M.wav"/>
  <Relationship Id="rId4" Type="http://schemas.openxmlformats.org/officeDocument/2006/relationships/audio" Target="../media/RMQMW4M.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Some-college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2"/>
            <a:r>
              <a:rPr lang="en-US" b="false" sz="1400"/>
              <a:t>In 3 out of 3 cases Post-Secondary has higher value than Without-Post-Secondary.</a:t>
            </a:r>
          </a:p>
          <a:p>
            <a:pPr lvl="1"/>
            <a:r>
              <a:rPr lang="en-US" b="false" sz="1400"/>
              <a:t>When we compared With-Pay to its siblings, grouped by education and work, we observed the following:</a:t>
            </a:r>
          </a:p>
          <a:p>
            <a:pPr lvl="2"/>
            <a:r>
              <a:rPr lang="en-US" b="false" sz="1400"/>
              <a:t>In 1 out of 4 cases With-Pay has a higher value than Without-pay.</a:t>
            </a:r>
          </a:p>
          <a:p>
            <a:pPr lvl="2"/>
            <a:r>
              <a:rPr lang="en-US" b="false" sz="1400"/>
              <a:t>In 1 out of 4 cases With-Pay has a lower value than Without-pay.</a:t>
            </a:r>
          </a:p>
          <a:p>
            <a:pPr lvl="2"/>
            <a:r>
              <a:rPr lang="en-US" b="false" sz="1400"/>
              <a:t>In 2 out of 4 cases Without-pay has null value.</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Assoc has 2 of the 6 highest values.</a:t>
            </a:r>
          </a:p>
          <a:p>
            <a:pPr lvl="2"/>
            <a:r>
              <a:rPr lang="en-US" b="false" sz="1400"/>
              <a:t>Column Post-grad has 2 of the 6 highest values.</a:t>
            </a:r>
          </a:p>
          <a:p>
            <a:pPr lvl="2"/>
            <a:r>
              <a:rPr lang="en-US" b="false" sz="1400"/>
              <a:t>Column Some-college has 4 of the 6 lowest values.</a:t>
            </a:r>
          </a:p>
          <a:p>
            <a:pPr lvl="1"/>
            <a:r>
              <a:rPr lang="en-US" b="false" sz="1400"/>
              <a:t>When we drilled down education, we observed the following facts:</a:t>
            </a:r>
          </a:p>
          <a:p>
            <a:pPr lvl="2"/>
            <a:r>
              <a:rPr lang="en-US" b="false" sz="1400"/>
              <a:t>Column Private has 2 of the 5 highest values.</a:t>
            </a:r>
          </a:p>
          <a:p>
            <a:pPr lvl="2"/>
            <a:r>
              <a:rPr lang="en-US" b="false" sz="1400"/>
              <a:t>Column Self-emp has 2 of the 5 highest values.</a:t>
            </a:r>
          </a:p>
          <a:p>
            <a:pPr lvl="2"/>
            <a:r>
              <a:rPr lang="en-US" b="false" sz="1400"/>
              <a:t>Column Private has 3 of the 5 lowest values.</a:t>
            </a:r>
          </a:p>
        </p:txBody>
      </p:sp>
      <p:pic>
        <p:nvPicPr>
          <p:cNvPr id="4" name="H6HEJW.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education is fixed to 'Post-Secondary' and work is fixed to 'With-Pay'.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XJ4K64YG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40.73</a:t>
                      </a:r>
                    </a:p>
                  </a:txBody>
                  <a:tcPr marT="0" marL="0" marR="0" marB="0">
                    <a:lnL>
                      <a:noFill/>
                    </a:lnL>
                    <a:lnR>
                      <a:noFill/>
                    </a:lnR>
                    <a:lnT>
                      <a:noFill/>
                    </a:lnT>
                    <a:lnB>
                      <a:noFill/>
                    </a:lnB>
                  </a:tcPr>
                </a:tc>
                <a:tc>
                  <a:txBody>
                    <a:bodyPr/>
                    <a:lstStyle/>
                    <a:p>
                      <a:pPr algn="ctr"/>
                      <a:r>
                        <a:rPr lang="en-US" sz="1200">
                          <a:solidFill>
                            <a:srgbClr val="000000"/>
                          </a:solidFill>
                        </a:rPr>
                        <a:t>43.58</a:t>
                      </a:r>
                    </a:p>
                  </a:txBody>
                  <a:tcPr marT="0" marL="0" marR="0" marB="0">
                    <a:lnL>
                      <a:noFill/>
                    </a:lnL>
                    <a:lnR>
                      <a:noFill/>
                    </a:lnR>
                    <a:lnT>
                      <a:noFill/>
                    </a:lnT>
                    <a:lnB>
                      <a:noFill/>
                    </a:lnB>
                  </a:tcPr>
                </a:tc>
                <a:tc>
                  <a:txBody>
                    <a:bodyPr/>
                    <a:lstStyle/>
                    <a:p>
                      <a:pPr algn="ctr"/>
                      <a:r>
                        <a:rPr lang="en-US" sz="1200">
                          <a:solidFill>
                            <a:srgbClr val="0000FF"/>
                          </a:solidFill>
                        </a:rPr>
                        <a:t>38.38</a:t>
                      </a:r>
                    </a:p>
                  </a:txBody>
                  <a:tcPr marT="0" marL="0" marR="0" marB="0">
                    <a:lnL>
                      <a:noFill/>
                    </a:lnL>
                    <a:lnR>
                      <a:noFill/>
                    </a:lnR>
                    <a:lnT>
                      <a:noFill/>
                    </a:lnT>
                    <a:lnB>
                      <a:noFill/>
                    </a:lnB>
                  </a:tcPr>
                </a:tc>
                <a:tc>
                  <a:txBody>
                    <a:bodyPr/>
                    <a:lstStyle/>
                    <a:p>
                      <a:pPr algn="ctr"/>
                      <a:r>
                        <a:rPr lang="en-US" sz="1200">
                          <a:solidFill>
                            <a:srgbClr val="000000"/>
                          </a:solidFill>
                        </a:rPr>
                        <a:t>42.14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45.19</a:t>
                      </a:r>
                    </a:p>
                  </a:txBody>
                  <a:tcPr marT="0" marL="0" marR="0" marB="0">
                    <a:lnL>
                      <a:noFill/>
                    </a:lnL>
                    <a:lnR>
                      <a:noFill/>
                    </a:lnR>
                    <a:lnT>
                      <a:noFill/>
                    </a:lnT>
                    <a:lnB>
                      <a:noFill/>
                    </a:lnB>
                  </a:tcPr>
                </a:tc>
                <a:tc>
                  <a:txBody>
                    <a:bodyPr/>
                    <a:lstStyle/>
                    <a:p>
                      <a:pPr algn="ctr"/>
                      <a:r>
                        <a:rPr lang="en-US" sz="1200">
                          <a:solidFill>
                            <a:srgbClr val="0000FF"/>
                          </a:solidFill>
                        </a:rPr>
                        <a:t>38.73</a:t>
                      </a:r>
                    </a:p>
                  </a:txBody>
                  <a:tcPr marT="0" marL="0" marR="0" marB="0">
                    <a:lnL>
                      <a:noFill/>
                    </a:lnL>
                    <a:lnR>
                      <a:noFill/>
                    </a:lnR>
                    <a:lnT>
                      <a:noFill/>
                    </a:lnT>
                    <a:lnB>
                      <a:noFill/>
                    </a:lnB>
                  </a:tcPr>
                </a:tc>
                <a:tc>
                  <a:txBody>
                    <a:bodyPr/>
                    <a:lstStyle/>
                    <a:p>
                      <a:pPr algn="ctr"/>
                      <a:r>
                        <a:rPr lang="en-US" sz="1200">
                          <a:solidFill>
                            <a:srgbClr val="000000"/>
                          </a:solidFill>
                        </a:rPr>
                        <a:t>43.06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46.68</a:t>
                      </a:r>
                    </a:p>
                  </a:txBody>
                  <a:tcPr marT="0" marL="0" marR="0" marB="0">
                    <a:lnL>
                      <a:noFill/>
                    </a:lnL>
                    <a:lnR>
                      <a:noFill/>
                    </a:lnR>
                    <a:lnT>
                      <a:noFill/>
                    </a:lnT>
                    <a:lnB>
                      <a:noFill/>
                    </a:lnB>
                  </a:tcPr>
                </a:tc>
                <a:tc>
                  <a:txBody>
                    <a:bodyPr/>
                    <a:lstStyle/>
                    <a:p>
                      <a:pPr algn="ctr"/>
                      <a:r>
                        <a:rPr lang="en-US" sz="1200">
                          <a:solidFill>
                            <a:srgbClr val="FF0000"/>
                          </a:solidFill>
                        </a:rPr>
                        <a:t>47.24</a:t>
                      </a:r>
                    </a:p>
                  </a:txBody>
                  <a:tcPr marT="0" marL="0" marR="0" marB="0">
                    <a:lnL>
                      <a:noFill/>
                    </a:lnL>
                    <a:lnR>
                      <a:noFill/>
                    </a:lnR>
                    <a:lnT>
                      <a:noFill/>
                    </a:lnT>
                    <a:lnB>
                      <a:noFill/>
                    </a:lnB>
                  </a:tcPr>
                </a:tc>
                <a:tc>
                  <a:txBody>
                    <a:bodyPr/>
                    <a:lstStyle/>
                    <a:p>
                      <a:pPr algn="ctr"/>
                      <a:r>
                        <a:rPr lang="en-US" sz="1200">
                          <a:solidFill>
                            <a:srgbClr val="000000"/>
                          </a:solidFill>
                        </a:rPr>
                        <a:t>45.70</a:t>
                      </a:r>
                    </a:p>
                  </a:txBody>
                  <a:tcPr marT="0" marL="0" marR="0" marB="0">
                    <a:lnL>
                      <a:noFill/>
                    </a:lnL>
                    <a:lnR>
                      <a:noFill/>
                    </a:lnR>
                    <a:lnT>
                      <a:noFill/>
                    </a:lnT>
                    <a:lnB>
                      <a:noFill/>
                    </a:lnB>
                  </a:tcPr>
                </a:tc>
                <a:tc>
                  <a:txBody>
                    <a:bodyPr/>
                    <a:lstStyle/>
                    <a:p>
                      <a:pPr algn="ctr"/>
                      <a:r>
                        <a:rPr lang="en-US" sz="1200">
                          <a:solidFill>
                            <a:srgbClr val="FF0000"/>
                          </a:solidFill>
                        </a:rPr>
                        <a:t>46.61</a:t>
                      </a:r>
                    </a:p>
                  </a:txBody>
                  <a:tcPr marT="0" marL="0" marR="0" marB="0">
                    <a:lnL>
                      <a:noFill/>
                    </a:lnL>
                    <a:lnR>
                      <a:noFill/>
                    </a:lnR>
                    <a:lnT>
                      <a:noFill/>
                    </a:lnT>
                    <a:lnB>
                      <a:noFill/>
                    </a:lnB>
                  </a:tcPr>
                </a:tc>
              </a:tr>
            </a:tbl>
          </a:graphicData>
        </a:graphic>
      </p:graphicFrame>
      <p:pic>
        <p:nvPicPr>
          <p:cNvPr id="4" name="XEWSWRWL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K569JR6DI.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41.12</a:t>
                      </a:r>
                    </a:p>
                  </a:txBody>
                  <a:tcPr marT="0" marL="0" marR="0" marB="0">
                    <a:lnL>
                      <a:noFill/>
                    </a:lnL>
                    <a:lnR>
                      <a:noFill/>
                    </a:lnR>
                    <a:lnT>
                      <a:noFill/>
                    </a:lnT>
                    <a:lnB>
                      <a:noFill/>
                    </a:lnB>
                  </a:tcPr>
                </a:tc>
                <a:tc>
                  <a:txBody>
                    <a:bodyPr/>
                    <a:lstStyle/>
                    <a:p>
                      <a:pPr algn="ctr"/>
                      <a:r>
                        <a:rPr lang="en-US" sz="1200">
                          <a:solidFill>
                            <a:srgbClr val="0000FF"/>
                          </a:solidFill>
                        </a:rPr>
                        <a:t>38.97</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39.40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46.39</a:t>
                      </a:r>
                    </a:p>
                  </a:txBody>
                  <a:tcPr marT="0" marL="0" marR="0" marB="0">
                    <a:lnL>
                      <a:noFill/>
                    </a:lnL>
                    <a:lnR>
                      <a:noFill/>
                    </a:lnR>
                    <a:lnT>
                      <a:noFill/>
                    </a:lnT>
                    <a:lnB>
                      <a:noFill/>
                    </a:lnB>
                  </a:tcPr>
                </a:tc>
                <a:tc>
                  <a:txBody>
                    <a:bodyPr/>
                    <a:lstStyle/>
                    <a:p>
                      <a:pPr algn="ctr"/>
                      <a:r>
                        <a:rPr lang="en-US" sz="1200">
                          <a:solidFill>
                            <a:srgbClr val="000000"/>
                          </a:solidFill>
                        </a:rPr>
                        <a:t>44.84</a:t>
                      </a:r>
                    </a:p>
                  </a:txBody>
                  <a:tcPr marT="0" marL="0" marR="0" marB="0">
                    <a:lnL>
                      <a:noFill/>
                    </a:lnL>
                    <a:lnR>
                      <a:noFill/>
                    </a:lnR>
                    <a:lnT>
                      <a:noFill/>
                    </a:lnT>
                    <a:lnB>
                      <a:noFill/>
                    </a:lnB>
                  </a:tcPr>
                </a:tc>
              </a:tr>
            </a:tbl>
          </a:graphicData>
        </a:graphic>
      </p:graphicFrame>
      <p:pic>
        <p:nvPicPr>
          <p:cNvPr id="4" name="OTA4YF2SO.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41.62</a:t>
                      </a:r>
                    </a:p>
                  </a:txBody>
                  <a:tcPr marT="0" marL="0" marR="0" marB="0">
                    <a:lnL>
                      <a:noFill/>
                    </a:lnL>
                    <a:lnR>
                      <a:noFill/>
                    </a:lnR>
                    <a:lnT>
                      <a:noFill/>
                    </a:lnT>
                    <a:lnB>
                      <a:noFill/>
                    </a:lnB>
                  </a:tcPr>
                </a:tc>
                <a:tc>
                  <a:txBody>
                    <a:bodyPr/>
                    <a:lstStyle/>
                    <a:p>
                      <a:pPr algn="ctr"/>
                      <a:r>
                        <a:rPr lang="en-US" sz="1200" b="true">
                          <a:solidFill>
                            <a:srgbClr val="000000"/>
                          </a:solidFill>
                        </a:rPr>
                        <a:t>44.91</a:t>
                      </a:r>
                    </a:p>
                  </a:txBody>
                  <a:tcPr marT="0" marL="0" marR="0" marB="0">
                    <a:lnL>
                      <a:noFill/>
                    </a:lnL>
                    <a:lnR>
                      <a:noFill/>
                    </a:lnR>
                    <a:lnT>
                      <a:noFill/>
                    </a:lnT>
                    <a:lnB>
                      <a:noFill/>
                    </a:lnB>
                  </a:tcPr>
                </a:tc>
                <a:tc>
                  <a:txBody>
                    <a:bodyPr/>
                    <a:lstStyle/>
                    <a:p>
                      <a:pPr algn="ctr"/>
                      <a:r>
                        <a:rPr lang="en-US" sz="1200" b="true">
                          <a:solidFill>
                            <a:srgbClr val="000000"/>
                          </a:solidFill>
                        </a:rPr>
                        <a:t>39.41</a:t>
                      </a:r>
                    </a:p>
                  </a:txBody>
                  <a:tcPr marT="0" marL="0" marR="0" marB="0">
                    <a:lnL>
                      <a:noFill/>
                    </a:lnL>
                    <a:lnR>
                      <a:noFill/>
                    </a:lnR>
                    <a:lnT>
                      <a:noFill/>
                    </a:lnT>
                    <a:lnB>
                      <a:noFill/>
                    </a:lnB>
                  </a:tcPr>
                </a:tc>
                <a:tc>
                  <a:txBody>
                    <a:bodyPr/>
                    <a:lstStyle/>
                    <a:p>
                      <a:pPr algn="ctr"/>
                      <a:r>
                        <a:rPr lang="en-US" sz="1200" b="true">
                          <a:solidFill>
                            <a:srgbClr val="000000"/>
                          </a:solidFill>
                        </a:rPr>
                        <a:t>43.44</a:t>
                      </a:r>
                    </a:p>
                  </a:txBody>
                  <a:tcPr marT="0" marL="0" marR="0" marB="0">
                    <a:lnL>
                      <a:noFill/>
                    </a:lnL>
                    <a:lnR>
                      <a:noFill/>
                    </a:lnR>
                    <a:lnT>
                      <a:noFill/>
                    </a:lnT>
                    <a:lnB>
                      <a:noFill/>
                    </a:lnB>
                  </a:tcPr>
                </a:tc>
              </a:tr>
              <a:tr h="254000">
                <a:tc>
                  <a:txBody>
                    <a:bodyPr/>
                    <a:lstStyle/>
                    <a:p>
                      <a:pPr algn="r"/>
                      <a:r>
                        <a:rPr lang="en-US" sz="1200">
                          <a:solidFill>
                            <a:srgbClr val="000000"/>
                          </a:solidFill>
                        </a:rPr>
                        <a:t>Without-pay</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35.33</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pic>
        <p:nvPicPr>
          <p:cNvPr id="4" name="5WDPV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X9AS4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41.15 (93)</a:t>
                      </a:r>
                    </a:p>
                  </a:txBody>
                  <a:tcPr marT="0" marL="0" marR="0" marB="0">
                    <a:lnL>
                      <a:noFill/>
                    </a:lnL>
                    <a:lnR>
                      <a:noFill/>
                    </a:lnR>
                    <a:lnT>
                      <a:noFill/>
                    </a:lnT>
                    <a:lnB>
                      <a:noFill/>
                    </a:lnB>
                  </a:tcPr>
                </a:tc>
                <a:tc>
                  <a:txBody>
                    <a:bodyPr/>
                    <a:lstStyle/>
                    <a:p>
                      <a:pPr algn="ctr"/>
                      <a:r>
                        <a:rPr lang="en-US" sz="1200">
                          <a:solidFill>
                            <a:srgbClr val="000000"/>
                          </a:solidFill>
                        </a:rPr>
                        <a:t>43.86 (80)</a:t>
                      </a:r>
                    </a:p>
                  </a:txBody>
                  <a:tcPr marT="0" marL="0" marR="0" marB="0">
                    <a:lnL>
                      <a:noFill/>
                    </a:lnL>
                    <a:lnR>
                      <a:noFill/>
                    </a:lnR>
                    <a:lnT>
                      <a:noFill/>
                    </a:lnT>
                    <a:lnB>
                      <a:noFill/>
                    </a:lnB>
                  </a:tcPr>
                </a:tc>
                <a:tc>
                  <a:txBody>
                    <a:bodyPr/>
                    <a:lstStyle/>
                    <a:p>
                      <a:pPr algn="ctr"/>
                      <a:r>
                        <a:rPr lang="en-US" sz="1200">
                          <a:solidFill>
                            <a:srgbClr val="0000FF"/>
                          </a:solidFill>
                        </a:rPr>
                        <a:t>40.31 (251)</a:t>
                      </a:r>
                    </a:p>
                  </a:txBody>
                  <a:tcPr marT="0" marL="0" marR="0" marB="0">
                    <a:lnL>
                      <a:noFill/>
                    </a:lnL>
                    <a:lnR>
                      <a:noFill/>
                    </a:lnR>
                    <a:lnT>
                      <a:noFill/>
                    </a:lnT>
                    <a:lnB>
                      <a:noFill/>
                    </a:lnB>
                  </a:tcPr>
                </a:tc>
                <a:tc>
                  <a:txBody>
                    <a:bodyPr/>
                    <a:lstStyle/>
                    <a:p>
                      <a:pPr algn="ctr"/>
                      <a:r>
                        <a:rPr lang="en-US" sz="1200">
                          <a:solidFill>
                            <a:srgbClr val="000000"/>
                          </a:solidFill>
                        </a:rPr>
                        <a:t>43.38 (233)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41.33 (171)</a:t>
                      </a:r>
                    </a:p>
                  </a:txBody>
                  <a:tcPr marT="0" marL="0" marR="0" marB="0">
                    <a:lnL>
                      <a:noFill/>
                    </a:lnL>
                    <a:lnR>
                      <a:noFill/>
                    </a:lnR>
                    <a:lnT>
                      <a:noFill/>
                    </a:lnT>
                    <a:lnB>
                      <a:noFill/>
                    </a:lnB>
                  </a:tcPr>
                </a:tc>
                <a:tc>
                  <a:txBody>
                    <a:bodyPr/>
                    <a:lstStyle/>
                    <a:p>
                      <a:pPr algn="ctr"/>
                      <a:r>
                        <a:rPr lang="en-US" sz="1200">
                          <a:solidFill>
                            <a:srgbClr val="000000"/>
                          </a:solidFill>
                        </a:rPr>
                        <a:t>43.96 (362)</a:t>
                      </a:r>
                    </a:p>
                  </a:txBody>
                  <a:tcPr marT="0" marL="0" marR="0" marB="0">
                    <a:lnL>
                      <a:noFill/>
                    </a:lnL>
                    <a:lnR>
                      <a:noFill/>
                    </a:lnR>
                    <a:lnT>
                      <a:noFill/>
                    </a:lnT>
                    <a:lnB>
                      <a:noFill/>
                    </a:lnB>
                  </a:tcPr>
                </a:tc>
                <a:tc>
                  <a:txBody>
                    <a:bodyPr/>
                    <a:lstStyle/>
                    <a:p>
                      <a:pPr algn="ctr"/>
                      <a:r>
                        <a:rPr lang="en-US" sz="1200">
                          <a:solidFill>
                            <a:srgbClr val="0000FF"/>
                          </a:solidFill>
                        </a:rPr>
                        <a:t>40.14 (385)</a:t>
                      </a:r>
                    </a:p>
                  </a:txBody>
                  <a:tcPr marT="0" marL="0" marR="0" marB="0">
                    <a:lnL>
                      <a:noFill/>
                    </a:lnL>
                    <a:lnR>
                      <a:noFill/>
                    </a:lnR>
                    <a:lnT>
                      <a:noFill/>
                    </a:lnT>
                    <a:lnB>
                      <a:noFill/>
                    </a:lnB>
                  </a:tcPr>
                </a:tc>
                <a:tc>
                  <a:txBody>
                    <a:bodyPr/>
                    <a:lstStyle/>
                    <a:p>
                      <a:pPr algn="ctr"/>
                      <a:r>
                        <a:rPr lang="en-US" sz="1200">
                          <a:solidFill>
                            <a:srgbClr val="000000"/>
                          </a:solidFill>
                        </a:rPr>
                        <a:t>42.34 (499)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39.09 (87)</a:t>
                      </a:r>
                    </a:p>
                  </a:txBody>
                  <a:tcPr marT="0" marL="0" marR="0" marB="0">
                    <a:lnL>
                      <a:noFill/>
                    </a:lnL>
                    <a:lnR>
                      <a:noFill/>
                    </a:lnR>
                    <a:lnT>
                      <a:noFill/>
                    </a:lnT>
                    <a:lnB>
                      <a:noFill/>
                    </a:lnB>
                  </a:tcPr>
                </a:tc>
                <a:tc>
                  <a:txBody>
                    <a:bodyPr/>
                    <a:lstStyle/>
                    <a:p>
                      <a:pPr algn="ctr"/>
                      <a:r>
                        <a:rPr lang="en-US" sz="1200">
                          <a:solidFill>
                            <a:srgbClr val="000000"/>
                          </a:solidFill>
                        </a:rPr>
                        <a:t>42.93 (249)</a:t>
                      </a:r>
                    </a:p>
                  </a:txBody>
                  <a:tcPr marT="0" marL="0" marR="0" marB="0">
                    <a:lnL>
                      <a:noFill/>
                    </a:lnL>
                    <a:lnR>
                      <a:noFill/>
                    </a:lnR>
                    <a:lnT>
                      <a:noFill/>
                    </a:lnT>
                    <a:lnB>
                      <a:noFill/>
                    </a:lnB>
                  </a:tcPr>
                </a:tc>
                <a:tc>
                  <a:txBody>
                    <a:bodyPr/>
                    <a:lstStyle/>
                    <a:p>
                      <a:pPr algn="ctr"/>
                      <a:r>
                        <a:rPr lang="en-US" sz="1200">
                          <a:solidFill>
                            <a:srgbClr val="0000FF"/>
                          </a:solidFill>
                        </a:rPr>
                        <a:t>34.73 (319)</a:t>
                      </a:r>
                    </a:p>
                  </a:txBody>
                  <a:tcPr marT="0" marL="0" marR="0" marB="0">
                    <a:lnL>
                      <a:noFill/>
                    </a:lnL>
                    <a:lnR>
                      <a:noFill/>
                    </a:lnR>
                    <a:lnT>
                      <a:noFill/>
                    </a:lnT>
                    <a:lnB>
                      <a:noFill/>
                    </a:lnB>
                  </a:tcPr>
                </a:tc>
                <a:tc>
                  <a:txBody>
                    <a:bodyPr/>
                    <a:lstStyle/>
                    <a:p>
                      <a:pPr algn="ctr"/>
                      <a:r>
                        <a:rPr lang="en-US" sz="1200">
                          <a:solidFill>
                            <a:srgbClr val="0000FF"/>
                          </a:solidFill>
                        </a:rPr>
                        <a:t>40.82 (297)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 (1713)</a:t>
                      </a:r>
                    </a:p>
                  </a:txBody>
                  <a:tcPr marT="0" marL="0" marR="0" marB="0">
                    <a:lnL>
                      <a:noFill/>
                    </a:lnL>
                    <a:lnR>
                      <a:noFill/>
                    </a:lnR>
                    <a:lnT>
                      <a:noFill/>
                    </a:lnT>
                    <a:lnB>
                      <a:noFill/>
                    </a:lnB>
                  </a:tcPr>
                </a:tc>
                <a:tc>
                  <a:txBody>
                    <a:bodyPr/>
                    <a:lstStyle/>
                    <a:p>
                      <a:pPr algn="ctr"/>
                      <a:r>
                        <a:rPr lang="en-US" sz="1200">
                          <a:solidFill>
                            <a:srgbClr val="FF0000"/>
                          </a:solidFill>
                        </a:rPr>
                        <a:t>45.19 (1035)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43.06 (3702)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48.68 (72)</a:t>
                      </a:r>
                    </a:p>
                  </a:txBody>
                  <a:tcPr marT="0" marL="0" marR="0" marB="0">
                    <a:lnL>
                      <a:noFill/>
                    </a:lnL>
                    <a:lnR>
                      <a:noFill/>
                    </a:lnR>
                    <a:lnT>
                      <a:noFill/>
                    </a:lnT>
                    <a:lnB>
                      <a:noFill/>
                    </a:lnB>
                  </a:tcPr>
                </a:tc>
                <a:tc>
                  <a:txBody>
                    <a:bodyPr/>
                    <a:lstStyle/>
                    <a:p>
                      <a:pPr algn="ctr"/>
                      <a:r>
                        <a:rPr lang="en-US" sz="1200">
                          <a:solidFill>
                            <a:srgbClr val="FF0000"/>
                          </a:solidFill>
                        </a:rPr>
                        <a:t>53.05 (110)</a:t>
                      </a:r>
                    </a:p>
                  </a:txBody>
                  <a:tcPr marT="0" marL="0" marR="0" marB="0">
                    <a:lnL>
                      <a:noFill/>
                    </a:lnL>
                    <a:lnR>
                      <a:noFill/>
                    </a:lnR>
                    <a:lnT>
                      <a:noFill/>
                    </a:lnT>
                    <a:lnB>
                      <a:noFill/>
                    </a:lnB>
                  </a:tcPr>
                </a:tc>
                <a:tc>
                  <a:txBody>
                    <a:bodyPr/>
                    <a:lstStyle/>
                    <a:p>
                      <a:pPr algn="ctr"/>
                      <a:r>
                        <a:rPr lang="en-US" sz="1200">
                          <a:solidFill>
                            <a:srgbClr val="FF0000"/>
                          </a:solidFill>
                        </a:rPr>
                        <a:t>49.31 (223)</a:t>
                      </a:r>
                    </a:p>
                  </a:txBody>
                  <a:tcPr marT="0" marL="0" marR="0" marB="0">
                    <a:lnL>
                      <a:noFill/>
                    </a:lnL>
                    <a:lnR>
                      <a:noFill/>
                    </a:lnR>
                    <a:lnT>
                      <a:noFill/>
                    </a:lnT>
                    <a:lnB>
                      <a:noFill/>
                    </a:lnB>
                  </a:tcPr>
                </a:tc>
                <a:tc>
                  <a:txBody>
                    <a:bodyPr/>
                    <a:lstStyle/>
                    <a:p>
                      <a:pPr algn="ctr"/>
                      <a:r>
                        <a:rPr lang="en-US" sz="1200">
                          <a:solidFill>
                            <a:srgbClr val="FF0000"/>
                          </a:solidFill>
                        </a:rPr>
                        <a:t>49.91 (338)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45.88 (178)</a:t>
                      </a:r>
                    </a:p>
                  </a:txBody>
                  <a:tcPr marT="0" marL="0" marR="0" marB="0">
                    <a:lnL>
                      <a:noFill/>
                    </a:lnL>
                    <a:lnR>
                      <a:noFill/>
                    </a:lnR>
                    <a:lnT>
                      <a:noFill/>
                    </a:lnT>
                    <a:lnB>
                      <a:noFill/>
                    </a:lnB>
                  </a:tcPr>
                </a:tc>
                <a:tc>
                  <a:txBody>
                    <a:bodyPr/>
                    <a:lstStyle/>
                    <a:p>
                      <a:pPr algn="ctr"/>
                      <a:r>
                        <a:rPr lang="en-US" sz="1200">
                          <a:solidFill>
                            <a:srgbClr val="000000"/>
                          </a:solidFill>
                        </a:rPr>
                        <a:t>43.39 (166)</a:t>
                      </a:r>
                    </a:p>
                  </a:txBody>
                  <a:tcPr marT="0" marL="0" marR="0" marB="0">
                    <a:lnL>
                      <a:noFill/>
                    </a:lnL>
                    <a:lnR>
                      <a:noFill/>
                    </a:lnR>
                    <a:lnT>
                      <a:noFill/>
                    </a:lnT>
                    <a:lnB>
                      <a:noFill/>
                    </a:lnB>
                  </a:tcPr>
                </a:tc>
                <a:tc>
                  <a:txBody>
                    <a:bodyPr/>
                    <a:lstStyle/>
                    <a:p>
                      <a:pPr algn="ctr"/>
                      <a:r>
                        <a:rPr lang="en-US" sz="1200">
                          <a:solidFill>
                            <a:srgbClr val="000000"/>
                          </a:solidFill>
                        </a:rPr>
                        <a:t>44.03 (481)</a:t>
                      </a:r>
                    </a:p>
                  </a:txBody>
                  <a:tcPr marT="0" marL="0" marR="0" marB="0">
                    <a:lnL>
                      <a:noFill/>
                    </a:lnL>
                    <a:lnR>
                      <a:noFill/>
                    </a:lnR>
                    <a:lnT>
                      <a:noFill/>
                    </a:lnT>
                    <a:lnB>
                      <a:noFill/>
                    </a:lnB>
                  </a:tcPr>
                </a:tc>
                <a:tc>
                  <a:txBody>
                    <a:bodyPr/>
                    <a:lstStyle/>
                    <a:p>
                      <a:pPr algn="ctr"/>
                      <a:r>
                        <a:rPr lang="en-US" sz="1200">
                          <a:solidFill>
                            <a:srgbClr val="000000"/>
                          </a:solidFill>
                        </a:rPr>
                        <a:t>44.44 (517)</a:t>
                      </a:r>
                    </a:p>
                  </a:txBody>
                  <a:tcPr marT="0" marL="0" marR="0" marB="0">
                    <a:lnL>
                      <a:noFill/>
                    </a:lnL>
                    <a:lnR>
                      <a:noFill/>
                    </a:lnR>
                    <a:lnT>
                      <a:noFill/>
                    </a:lnT>
                    <a:lnB>
                      <a:noFill/>
                    </a:lnB>
                  </a:tcPr>
                </a:tc>
              </a:tr>
            </a:tbl>
          </a:graphicData>
        </a:graphic>
      </p:graphicFrame>
      <p:pic>
        <p:nvPicPr>
          <p:cNvPr id="4" name="460FZ9Q.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39.91 (182)</a:t>
                      </a:r>
                    </a:p>
                  </a:txBody>
                  <a:tcPr marT="0" marL="0" marR="0" marB="0">
                    <a:lnL>
                      <a:noFill/>
                    </a:lnL>
                    <a:lnR>
                      <a:noFill/>
                    </a:lnR>
                    <a:lnT>
                      <a:noFill/>
                    </a:lnT>
                    <a:lnB>
                      <a:noFill/>
                    </a:lnB>
                  </a:tcPr>
                </a:tc>
                <a:tc>
                  <a:txBody>
                    <a:bodyPr/>
                    <a:lstStyle/>
                    <a:p>
                      <a:pPr algn="ctr"/>
                      <a:r>
                        <a:rPr lang="en-US" sz="1200">
                          <a:solidFill>
                            <a:srgbClr val="0000FF"/>
                          </a:solidFill>
                        </a:rPr>
                        <a:t>40.87 (720)</a:t>
                      </a:r>
                    </a:p>
                  </a:txBody>
                  <a:tcPr marT="0" marL="0" marR="0" marB="0">
                    <a:lnL>
                      <a:noFill/>
                    </a:lnL>
                    <a:lnR>
                      <a:noFill/>
                    </a:lnR>
                    <a:lnT>
                      <a:noFill/>
                    </a:lnT>
                    <a:lnB>
                      <a:noFill/>
                    </a:lnB>
                  </a:tcPr>
                </a:tc>
                <a:tc>
                  <a:txBody>
                    <a:bodyPr/>
                    <a:lstStyle/>
                    <a:p>
                      <a:pPr algn="ctr"/>
                      <a:r>
                        <a:rPr lang="en-US" sz="1200">
                          <a:solidFill>
                            <a:srgbClr val="000000"/>
                          </a:solidFill>
                        </a:rPr>
                        <a:t>45.49 (105)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41.61 (169)</a:t>
                      </a:r>
                    </a:p>
                  </a:txBody>
                  <a:tcPr marT="0" marL="0" marR="0" marB="0">
                    <a:lnL>
                      <a:noFill/>
                    </a:lnL>
                    <a:lnR>
                      <a:noFill/>
                    </a:lnR>
                    <a:lnT>
                      <a:noFill/>
                    </a:lnT>
                    <a:lnB>
                      <a:noFill/>
                    </a:lnB>
                  </a:tcPr>
                </a:tc>
                <a:tc>
                  <a:txBody>
                    <a:bodyPr/>
                    <a:lstStyle/>
                    <a:p>
                      <a:pPr algn="ctr"/>
                      <a:r>
                        <a:rPr lang="en-US" sz="1200">
                          <a:solidFill>
                            <a:srgbClr val="0000FF"/>
                          </a:solidFill>
                        </a:rPr>
                        <a:t>41.20 (993)</a:t>
                      </a:r>
                    </a:p>
                  </a:txBody>
                  <a:tcPr marT="0" marL="0" marR="0" marB="0">
                    <a:lnL>
                      <a:noFill/>
                    </a:lnL>
                    <a:lnR>
                      <a:noFill/>
                    </a:lnR>
                    <a:lnT>
                      <a:noFill/>
                    </a:lnT>
                    <a:lnB>
                      <a:noFill/>
                    </a:lnB>
                  </a:tcPr>
                </a:tc>
                <a:tc>
                  <a:txBody>
                    <a:bodyPr/>
                    <a:lstStyle/>
                    <a:p>
                      <a:pPr algn="ctr"/>
                      <a:r>
                        <a:rPr lang="en-US" sz="1200">
                          <a:solidFill>
                            <a:srgbClr val="FF0000"/>
                          </a:solidFill>
                        </a:rPr>
                        <a:t>47.55 (145)</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46.53 (124)</a:t>
                      </a:r>
                    </a:p>
                  </a:txBody>
                  <a:tcPr marT="0" marL="0" marR="0" marB="0">
                    <a:lnL>
                      <a:noFill/>
                    </a:lnL>
                    <a:lnR>
                      <a:noFill/>
                    </a:lnR>
                    <a:lnT>
                      <a:noFill/>
                    </a:lnT>
                    <a:lnB>
                      <a:noFill/>
                    </a:lnB>
                  </a:tcPr>
                </a:tc>
                <a:tc>
                  <a:txBody>
                    <a:bodyPr/>
                    <a:lstStyle/>
                    <a:p>
                      <a:pPr algn="ctr"/>
                      <a:r>
                        <a:rPr lang="en-US" sz="1200">
                          <a:solidFill>
                            <a:srgbClr val="FF0000"/>
                          </a:solidFill>
                        </a:rPr>
                        <a:t>49.05 (172)</a:t>
                      </a:r>
                    </a:p>
                  </a:txBody>
                  <a:tcPr marT="0" marL="0" marR="0" marB="0">
                    <a:lnL>
                      <a:noFill/>
                    </a:lnL>
                    <a:lnR>
                      <a:noFill/>
                    </a:lnR>
                    <a:lnT>
                      <a:noFill/>
                    </a:lnT>
                    <a:lnB>
                      <a:noFill/>
                    </a:lnB>
                  </a:tcPr>
                </a:tc>
                <a:tc>
                  <a:txBody>
                    <a:bodyPr/>
                    <a:lstStyle/>
                    <a:p>
                      <a:pPr algn="ctr"/>
                      <a:r>
                        <a:rPr lang="en-US" sz="1200">
                          <a:solidFill>
                            <a:srgbClr val="000000"/>
                          </a:solidFill>
                        </a:rPr>
                        <a:t>47.22 (79)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42.93 (567)</a:t>
                      </a:r>
                    </a:p>
                  </a:txBody>
                  <a:tcPr marT="0" marL="0" marR="0" marB="0">
                    <a:lnL>
                      <a:noFill/>
                    </a:lnL>
                    <a:lnR>
                      <a:noFill/>
                    </a:lnR>
                    <a:lnT>
                      <a:noFill/>
                    </a:lnT>
                    <a:lnB>
                      <a:noFill/>
                    </a:lnB>
                  </a:tcPr>
                </a:tc>
                <a:tc>
                  <a:txBody>
                    <a:bodyPr/>
                    <a:lstStyle/>
                    <a:p>
                      <a:pPr algn="ctr"/>
                      <a:r>
                        <a:rPr lang="en-US" sz="1200">
                          <a:solidFill>
                            <a:srgbClr val="000000"/>
                          </a:solidFill>
                        </a:rPr>
                        <a:t>44.42 (863)</a:t>
                      </a:r>
                    </a:p>
                  </a:txBody>
                  <a:tcPr marT="0" marL="0" marR="0" marB="0">
                    <a:lnL>
                      <a:noFill/>
                    </a:lnL>
                    <a:lnR>
                      <a:noFill/>
                    </a:lnR>
                    <a:lnT>
                      <a:noFill/>
                    </a:lnT>
                    <a:lnB>
                      <a:noFill/>
                    </a:lnB>
                  </a:tcPr>
                </a:tc>
                <a:tc>
                  <a:txBody>
                    <a:bodyPr/>
                    <a:lstStyle/>
                    <a:p>
                      <a:pPr algn="ctr"/>
                      <a:r>
                        <a:rPr lang="en-US" sz="1200">
                          <a:solidFill>
                            <a:srgbClr val="000000"/>
                          </a:solidFill>
                        </a:rPr>
                        <a:t>47.25 (197)</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38.38 (955)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45.70 (704)</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41.56 (943)</a:t>
                      </a:r>
                    </a:p>
                  </a:txBody>
                  <a:tcPr marT="0" marL="0" marR="0" marB="0">
                    <a:lnL>
                      <a:noFill/>
                    </a:lnL>
                    <a:lnR>
                      <a:noFill/>
                    </a:lnR>
                    <a:lnT>
                      <a:noFill/>
                    </a:lnT>
                    <a:lnB>
                      <a:noFill/>
                    </a:lnB>
                  </a:tcPr>
                </a:tc>
                <a:tc>
                  <a:txBody>
                    <a:bodyPr/>
                    <a:lstStyle/>
                    <a:p>
                      <a:pPr algn="ctr"/>
                      <a:r>
                        <a:rPr lang="en-US" sz="1200">
                          <a:solidFill>
                            <a:srgbClr val="000000"/>
                          </a:solidFill>
                        </a:rPr>
                        <a:t>42.71 (3455)</a:t>
                      </a:r>
                    </a:p>
                  </a:txBody>
                  <a:tcPr marT="0" marL="0" marR="0" marB="0">
                    <a:lnL>
                      <a:noFill/>
                    </a:lnL>
                    <a:lnR>
                      <a:noFill/>
                    </a:lnR>
                    <a:lnT>
                      <a:noFill/>
                    </a:lnT>
                    <a:lnB>
                      <a:noFill/>
                    </a:lnB>
                  </a:tcPr>
                </a:tc>
                <a:tc>
                  <a:txBody>
                    <a:bodyPr/>
                    <a:lstStyle/>
                    <a:p>
                      <a:pPr algn="ctr"/>
                      <a:r>
                        <a:rPr lang="en-US" sz="1200">
                          <a:solidFill>
                            <a:srgbClr val="000000"/>
                          </a:solidFill>
                        </a:rPr>
                        <a:t>46.23 (646)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48.40 (86)</a:t>
                      </a:r>
                    </a:p>
                  </a:txBody>
                  <a:tcPr marT="0" marL="0" marR="0" marB="0">
                    <a:lnL>
                      <a:noFill/>
                    </a:lnL>
                    <a:lnR>
                      <a:noFill/>
                    </a:lnR>
                    <a:lnT>
                      <a:noFill/>
                    </a:lnT>
                    <a:lnB>
                      <a:noFill/>
                    </a:lnB>
                  </a:tcPr>
                </a:tc>
                <a:tc>
                  <a:txBody>
                    <a:bodyPr/>
                    <a:lstStyle/>
                    <a:p>
                      <a:pPr algn="ctr"/>
                      <a:r>
                        <a:rPr lang="en-US" sz="1200">
                          <a:solidFill>
                            <a:srgbClr val="FF0000"/>
                          </a:solidFill>
                        </a:rPr>
                        <a:t>47.96 (247)</a:t>
                      </a:r>
                    </a:p>
                  </a:txBody>
                  <a:tcPr marT="0" marL="0" marR="0" marB="0">
                    <a:lnL>
                      <a:noFill/>
                    </a:lnL>
                    <a:lnR>
                      <a:noFill/>
                    </a:lnR>
                    <a:lnT>
                      <a:noFill/>
                    </a:lnT>
                    <a:lnB>
                      <a:noFill/>
                    </a:lnB>
                  </a:tcPr>
                </a:tc>
                <a:tc>
                  <a:txBody>
                    <a:bodyPr/>
                    <a:lstStyle/>
                    <a:p>
                      <a:pPr algn="ctr"/>
                      <a:r>
                        <a:rPr lang="en-US" sz="1200">
                          <a:solidFill>
                            <a:srgbClr val="FF0000"/>
                          </a:solidFill>
                        </a:rPr>
                        <a:t>47.78 (209)</a:t>
                      </a:r>
                    </a:p>
                  </a:txBody>
                  <a:tcPr marT="0" marL="0" marR="0" marB="0">
                    <a:lnL>
                      <a:noFill/>
                    </a:lnL>
                    <a:lnR>
                      <a:noFill/>
                    </a:lnR>
                    <a:lnT>
                      <a:noFill/>
                    </a:lnT>
                    <a:lnB>
                      <a:noFill/>
                    </a:lnB>
                  </a:tcPr>
                </a:tc>
              </a:tr>
            </a:tbl>
          </a:graphicData>
        </a:graphic>
      </p:graphicFrame>
      <p:pic>
        <p:nvPicPr>
          <p:cNvPr id="4" name="RMQMW4M.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