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Min of hours_per_week when occupation is fixed to 'Blue-collar' and education is fixed to 'Post-Secondary'.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and education to be equal to 'Post-Secondary'. We report on Min of hours_per_week grouped by occupation at level 0, and education at level 2 .
You can observe the results in this table. We highlight the largest values with red and the lowest values with blue color.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Min of hours_per_week while fixing occupation at level 2 to be equal to ''ALL'', and education at level 3 to be equal to ''Post-Secondary''.
Compared to its sibling we observe the following:
In 1 out of 4 cases Blue-collar has higher value than Other.
In 1 out of 4 cases Blue-collar has lower value than Other.
In 2 out of 4 cases Blue-collar has equal value than Other.
In 4 out of 4 cases Blue-collar has higher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values with red and the lowest values with blue color. We calculate the Min of hours_per_week while fixing occupation at level 1 to be equal to ''Blue-collar'', and education at level 4 to be equal to ''ALL''.
Compared to its sibling we observe that in 4 out of 6 cases Post-Secondary has a higher value than Without-Post-Secondary.
In 2 out of 6 cases Post-Secondary has a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Min of hours_per_week and the number of tuples that correspond to it in parentheses. We highlight the 20 lowest values in blue and the 18 largest in red color.
Some interesting findings include: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First, we tried to put the original result in context, by comparing its defining values with similar ones.
When we compared Blue-collar to its siblings, grouped by occupation and education, we observed the following:
In 1 out of 4 cases Blue-collar has higher value than Other.
In 1 out of 4 cases Blue-collar has lower value than Other.
In 2 out of 4 cases Blue-collar has equal value than Other.
In 4 out of 4 cases Blue-collar has higher value than white-collar.
When we compared Post-Secondary to its siblings, grouped by occupation and education, we observed the following:
In 4 out of 6 cases Post-Secondary has a higher value than Without-Post-Secondary.
In 2 out of 6 cases Post-Secondary has a lower value than Without-Post-Secondary.
Then we analyzed the results by drilling down one level in the hierarchy.
When we drilled down education, we observed the following facts: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Min of hours_per_week when occupation is fixed to 'Blue-collar' and education is fixed to 'Post-Secondary'.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c>
                  <a:txBody>
                    <a:bodyPr/>
                    <a:lstStyle/>
                    <a:p>
                      <a:pPr algn="ctr"/>
                      <a:r>
                        <a:rPr lang="en-US" sz="1200">
                          <a:solidFill>
                            <a:srgbClr val="000000"/>
                          </a:solidFill>
                        </a:rPr>
                        <a:t>12.00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a:t>
                      </a:r>
                    </a:p>
                  </a:txBody>
                  <a:tcPr marT="0" marL="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9.00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a:solidFill>
                            <a:srgbClr val="0000FF"/>
                          </a:solidFill>
                        </a:rPr>
                        <a:t>4.00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FF0000"/>
                          </a:solidFill>
                        </a:rPr>
                        <a:t>24.00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b="true">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14.00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b="true">
                          <a:solidFill>
                            <a:srgbClr val="FF0000"/>
                          </a:solidFill>
                        </a:rPr>
                        <a:t>4.00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b="true">
                          <a:solidFill>
                            <a:srgbClr val="000000"/>
                          </a:solidFill>
                        </a:rPr>
                        <a:t>Post-Secondary</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FF0000"/>
                          </a:solidFill>
                        </a:rPr>
                        <a:t>7.00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5.00</a:t>
                      </a:r>
                    </a:p>
                  </a:txBody>
                  <a:tcPr marT="0" marL="0" marR="0" marB="0">
                    <a:lnL>
                      <a:noFill/>
                    </a:lnL>
                    <a:lnR>
                      <a:noFill/>
                    </a:lnR>
                    <a:lnT>
                      <a:noFill/>
                    </a:lnT>
                    <a:lnB>
                      <a:noFill/>
                    </a:lnB>
                  </a:tcPr>
                </a:tc>
              </a:tr>
              <a:tr h="254000">
                <a:tc>
                  <a:txBody>
                    <a:bodyPr/>
                    <a:lstStyle/>
                    <a:p>
                      <a:pPr algn="r"/>
                      <a:r>
                        <a:rPr lang="en-US" sz="1200">
                          <a:solidFill>
                            <a:srgbClr val="000000"/>
                          </a:solidFill>
                        </a:rPr>
                        <a:t>Without-Post-Secondary</a:t>
                      </a:r>
                    </a:p>
                  </a:txBody>
                  <a:tcPr marT="0" marL="635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00"/>
                          </a:solidFill>
                        </a:rPr>
                        <a:t>4.00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50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5.00 (114)</a:t>
                      </a:r>
                    </a:p>
                  </a:txBody>
                  <a:tcPr marT="0" marL="0" marR="0" marB="0">
                    <a:lnL>
                      <a:noFill/>
                    </a:lnL>
                    <a:lnR>
                      <a:noFill/>
                    </a:lnR>
                    <a:lnT>
                      <a:noFill/>
                    </a:lnT>
                    <a:lnB>
                      <a:noFill/>
                    </a:lnB>
                  </a:tcPr>
                </a:tc>
                <a:tc>
                  <a:txBody>
                    <a:bodyPr/>
                    <a:lstStyle/>
                    <a:p>
                      <a:pPr algn="ctr"/>
                      <a:r>
                        <a:rPr lang="en-US" sz="1200">
                          <a:solidFill>
                            <a:srgbClr val="000000"/>
                          </a:solidFill>
                        </a:rPr>
                        <a:t>15.00 (22)</a:t>
                      </a:r>
                    </a:p>
                  </a:txBody>
                  <a:tcPr marT="0" marL="0" marR="0" marB="0">
                    <a:lnL>
                      <a:noFill/>
                    </a:lnL>
                    <a:lnR>
                      <a:noFill/>
                    </a:lnR>
                    <a:lnT>
                      <a:noFill/>
                    </a:lnT>
                    <a:lnB>
                      <a:noFill/>
                    </a:lnB>
                  </a:tcPr>
                </a:tc>
                <a:tc>
                  <a:txBody>
                    <a:bodyPr/>
                    <a:lstStyle/>
                    <a:p>
                      <a:pPr algn="ctr"/>
                      <a:r>
                        <a:rPr lang="en-US" sz="1200">
                          <a:solidFill>
                            <a:srgbClr val="000000"/>
                          </a:solidFill>
                        </a:rPr>
                        <a:t>15.00 (33)</a:t>
                      </a:r>
                    </a:p>
                  </a:txBody>
                  <a:tcPr marT="0" marL="0" marR="0" marB="0">
                    <a:lnL>
                      <a:noFill/>
                    </a:lnL>
                    <a:lnR>
                      <a:noFill/>
                    </a:lnR>
                    <a:lnT>
                      <a:noFill/>
                    </a:lnT>
                    <a:lnB>
                      <a:noFill/>
                    </a:lnB>
                  </a:tcPr>
                </a:tc>
                <a:tc>
                  <a:txBody>
                    <a:bodyPr/>
                    <a:lstStyle/>
                    <a:p>
                      <a:pPr algn="ctr"/>
                      <a:r>
                        <a:rPr lang="en-US" sz="1200">
                          <a:solidFill>
                            <a:srgbClr val="FF0000"/>
                          </a:solidFill>
                        </a:rPr>
                        <a:t>35.00 (2)</a:t>
                      </a:r>
                    </a:p>
                  </a:txBody>
                  <a:tcPr marT="0" marL="0" marR="0" marB="0">
                    <a:lnL>
                      <a:noFill/>
                    </a:lnL>
                    <a:lnR>
                      <a:noFill/>
                    </a:lnR>
                    <a:lnT>
                      <a:noFill/>
                    </a:lnT>
                    <a:lnB>
                      <a:noFill/>
                    </a:lnB>
                  </a:tcPr>
                </a:tc>
                <a:tc>
                  <a:txBody>
                    <a:bodyPr/>
                    <a:lstStyle/>
                    <a:p>
                      <a:pPr algn="ctr"/>
                      <a:r>
                        <a:rPr lang="en-US" sz="1200">
                          <a:solidFill>
                            <a:srgbClr val="000000"/>
                          </a:solidFill>
                        </a:rPr>
                        <a:t>10.00 (72)</a:t>
                      </a:r>
                    </a:p>
                  </a:txBody>
                  <a:tcPr marT="0" marL="0" marR="0" marB="0">
                    <a:lnL>
                      <a:noFill/>
                    </a:lnL>
                    <a:lnR>
                      <a:noFill/>
                    </a:lnR>
                    <a:lnT>
                      <a:noFill/>
                    </a:lnT>
                    <a:lnB>
                      <a:noFill/>
                    </a:lnB>
                  </a:tcPr>
                </a:tc>
                <a:tc>
                  <a:txBody>
                    <a:bodyPr/>
                    <a:lstStyle/>
                    <a:p>
                      <a:pPr algn="ctr"/>
                      <a:r>
                        <a:rPr lang="en-US" sz="1200">
                          <a:solidFill>
                            <a:srgbClr val="FF0000"/>
                          </a:solidFill>
                        </a:rPr>
                        <a:t>20.00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10.00 (248)</a:t>
                      </a:r>
                    </a:p>
                  </a:txBody>
                  <a:tcPr marT="0" marL="0" marR="0" marB="0">
                    <a:lnL>
                      <a:noFill/>
                    </a:lnL>
                    <a:lnR>
                      <a:noFill/>
                    </a:lnR>
                    <a:lnT>
                      <a:noFill/>
                    </a:lnT>
                    <a:lnB>
                      <a:noFill/>
                    </a:lnB>
                  </a:tcPr>
                </a:tc>
                <a:tc>
                  <a:txBody>
                    <a:bodyPr/>
                    <a:lstStyle/>
                    <a:p>
                      <a:pPr algn="ctr"/>
                      <a:r>
                        <a:rPr lang="en-US" sz="1200">
                          <a:solidFill>
                            <a:srgbClr val="FF0000"/>
                          </a:solidFill>
                        </a:rPr>
                        <a:t>25.00 (28)</a:t>
                      </a:r>
                    </a:p>
                  </a:txBody>
                  <a:tcPr marT="0" marL="0" marR="0" marB="0">
                    <a:lnL>
                      <a:noFill/>
                    </a:lnL>
                    <a:lnR>
                      <a:noFill/>
                    </a:lnR>
                    <a:lnT>
                      <a:noFill/>
                    </a:lnT>
                    <a:lnB>
                      <a:noFill/>
                    </a:lnB>
                  </a:tcPr>
                </a:tc>
                <a:tc>
                  <a:txBody>
                    <a:bodyPr/>
                    <a:lstStyle/>
                    <a:p>
                      <a:pPr algn="ctr"/>
                      <a:r>
                        <a:rPr lang="en-US" sz="1200">
                          <a:solidFill>
                            <a:srgbClr val="FF0000"/>
                          </a:solidFill>
                        </a:rPr>
                        <a:t>20.00 (62)</a:t>
                      </a:r>
                    </a:p>
                  </a:txBody>
                  <a:tcPr marT="0" marL="0" marR="0" marB="0">
                    <a:lnL>
                      <a:noFill/>
                    </a:lnL>
                    <a:lnR>
                      <a:noFill/>
                    </a:lnR>
                    <a:lnT>
                      <a:noFill/>
                    </a:lnT>
                    <a:lnB>
                      <a:noFill/>
                    </a:lnB>
                  </a:tcPr>
                </a:tc>
                <a:tc>
                  <a:txBody>
                    <a:bodyPr/>
                    <a:lstStyle/>
                    <a:p>
                      <a:pPr algn="ctr"/>
                      <a:r>
                        <a:rPr lang="en-US" sz="1200">
                          <a:solidFill>
                            <a:srgbClr val="FF0000"/>
                          </a:solidFill>
                        </a:rPr>
                        <a:t>20.00 (4)</a:t>
                      </a:r>
                    </a:p>
                  </a:txBody>
                  <a:tcPr marT="0" marL="0" marR="0" marB="0">
                    <a:lnL>
                      <a:noFill/>
                    </a:lnL>
                    <a:lnR>
                      <a:noFill/>
                    </a:lnR>
                    <a:lnT>
                      <a:noFill/>
                    </a:lnT>
                    <a:lnB>
                      <a:noFill/>
                    </a:lnB>
                  </a:tcPr>
                </a:tc>
                <a:tc>
                  <a:txBody>
                    <a:bodyPr/>
                    <a:lstStyle/>
                    <a:p>
                      <a:pPr algn="ctr"/>
                      <a:r>
                        <a:rPr lang="en-US" sz="1200">
                          <a:solidFill>
                            <a:srgbClr val="0000FF"/>
                          </a:solidFill>
                        </a:rPr>
                        <a:t>3.00 (126)</a:t>
                      </a:r>
                    </a:p>
                  </a:txBody>
                  <a:tcPr marT="0" marL="0" marR="0" marB="0">
                    <a:lnL>
                      <a:noFill/>
                    </a:lnL>
                    <a:lnR>
                      <a:noFill/>
                    </a:lnR>
                    <a:lnT>
                      <a:noFill/>
                    </a:lnT>
                    <a:lnB>
                      <a:noFill/>
                    </a:lnB>
                  </a:tcPr>
                </a:tc>
                <a:tc>
                  <a:txBody>
                    <a:bodyPr/>
                    <a:lstStyle/>
                    <a:p>
                      <a:pPr algn="ctr"/>
                      <a:r>
                        <a:rPr lang="en-US" sz="1200">
                          <a:solidFill>
                            <a:srgbClr val="000000"/>
                          </a:solidFill>
                        </a:rPr>
                        <a:t>15.00 (40)</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FF0000"/>
                          </a:solidFill>
                        </a:rPr>
                        <a:t>50.00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20.00 (2)</a:t>
                      </a:r>
                    </a:p>
                  </a:txBody>
                  <a:tcPr marT="0" marL="0" marR="0" marB="0">
                    <a:lnL>
                      <a:noFill/>
                    </a:lnL>
                    <a:lnR>
                      <a:noFill/>
                    </a:lnR>
                    <a:lnT>
                      <a:noFill/>
                    </a:lnT>
                    <a:lnB>
                      <a:noFill/>
                    </a:lnB>
                  </a:tcPr>
                </a:tc>
                <a:tc>
                  <a:txBody>
                    <a:bodyPr/>
                    <a:lstStyle/>
                    <a:p>
                      <a:pPr algn="ctr"/>
                      <a:r>
                        <a:rPr lang="en-US" sz="1200">
                          <a:solidFill>
                            <a:srgbClr val="FF0000"/>
                          </a:solidFill>
                        </a:rPr>
                        <a:t>45.00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10.00 (21)</a:t>
                      </a:r>
                    </a:p>
                  </a:txBody>
                  <a:tcPr marT="0" marL="0" marR="0" marB="0">
                    <a:lnL>
                      <a:noFill/>
                    </a:lnL>
                    <a:lnR>
                      <a:noFill/>
                    </a:lnR>
                    <a:lnT>
                      <a:noFill/>
                    </a:lnT>
                    <a:lnB>
                      <a:noFill/>
                    </a:lnB>
                  </a:tcPr>
                </a:tc>
                <a:tc>
                  <a:txBody>
                    <a:bodyPr/>
                    <a:lstStyle/>
                    <a:p>
                      <a:pPr algn="ctr"/>
                      <a:r>
                        <a:rPr lang="en-US" sz="1200">
                          <a:solidFill>
                            <a:srgbClr val="000000"/>
                          </a:solidFill>
                        </a:rPr>
                        <a:t>12.00 (5)</a:t>
                      </a:r>
                    </a:p>
                  </a:txBody>
                  <a:tcPr marT="0" marL="0" marR="0" marB="0">
                    <a:lnL>
                      <a:noFill/>
                    </a:lnL>
                    <a:lnR>
                      <a:noFill/>
                    </a:lnR>
                    <a:lnT>
                      <a:noFill/>
                    </a:lnT>
                    <a:lnB>
                      <a:noFill/>
                    </a:lnB>
                  </a:tcPr>
                </a:tc>
                <a:tc>
                  <a:txBody>
                    <a:bodyPr/>
                    <a:lstStyle/>
                    <a:p>
                      <a:pPr algn="ctr"/>
                      <a:r>
                        <a:rPr lang="en-US" sz="1200">
                          <a:solidFill>
                            <a:srgbClr val="FF0000"/>
                          </a:solidFill>
                        </a:rPr>
                        <a:t>20.00 (8)</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 (34)</a:t>
                      </a:r>
                    </a:p>
                  </a:txBody>
                  <a:tcPr marT="0" marL="0" marR="0" marB="0">
                    <a:lnL>
                      <a:noFill/>
                    </a:lnL>
                    <a:lnR>
                      <a:noFill/>
                    </a:lnR>
                    <a:lnT>
                      <a:noFill/>
                    </a:lnT>
                    <a:lnB>
                      <a:noFill/>
                    </a:lnB>
                  </a:tcPr>
                </a:tc>
                <a:tc>
                  <a:txBody>
                    <a:bodyPr/>
                    <a:lstStyle/>
                    <a:p>
                      <a:pPr algn="ctr"/>
                      <a:r>
                        <a:rPr lang="en-US" sz="1200">
                          <a:solidFill>
                            <a:srgbClr val="000000"/>
                          </a:solidFill>
                        </a:rPr>
                        <a:t>10.00 (9)</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 (852)</a:t>
                      </a:r>
                    </a:p>
                  </a:txBody>
                  <a:tcPr marT="0" marL="0" marR="0" marB="0">
                    <a:lnL>
                      <a:noFill/>
                    </a:lnL>
                    <a:lnR>
                      <a:noFill/>
                    </a:lnR>
                    <a:lnT>
                      <a:noFill/>
                    </a:lnT>
                    <a:lnB>
                      <a:noFill/>
                    </a:lnB>
                  </a:tcPr>
                </a:tc>
                <a:tc>
                  <a:txBody>
                    <a:bodyPr/>
                    <a:lstStyle/>
                    <a:p>
                      <a:pPr algn="ctr"/>
                      <a:r>
                        <a:rPr lang="en-US" sz="1200">
                          <a:solidFill>
                            <a:srgbClr val="0000FF"/>
                          </a:solidFill>
                        </a:rPr>
                        <a:t>6.00 (262)</a:t>
                      </a:r>
                    </a:p>
                  </a:txBody>
                  <a:tcPr marT="0" marL="0" marR="0" marB="0">
                    <a:lnL>
                      <a:noFill/>
                    </a:lnL>
                    <a:lnR>
                      <a:noFill/>
                    </a:lnR>
                    <a:lnT>
                      <a:noFill/>
                    </a:lnT>
                    <a:lnB>
                      <a:noFill/>
                    </a:lnB>
                  </a:tcPr>
                </a:tc>
                <a:tc>
                  <a:txBody>
                    <a:bodyPr/>
                    <a:lstStyle/>
                    <a:p>
                      <a:pPr algn="ctr"/>
                      <a:r>
                        <a:rPr lang="en-US" sz="1200">
                          <a:solidFill>
                            <a:srgbClr val="000000"/>
                          </a:solidFill>
                        </a:rPr>
                        <a:t>14.00 (307)</a:t>
                      </a:r>
                    </a:p>
                  </a:txBody>
                  <a:tcPr marT="0" marL="0" marR="0" marB="0">
                    <a:lnL>
                      <a:noFill/>
                    </a:lnL>
                    <a:lnR>
                      <a:noFill/>
                    </a:lnR>
                    <a:lnT>
                      <a:noFill/>
                    </a:lnT>
                    <a:lnB>
                      <a:noFill/>
                    </a:lnB>
                  </a:tcPr>
                </a:tc>
                <a:tc>
                  <a:txBody>
                    <a:bodyPr/>
                    <a:lstStyle/>
                    <a:p>
                      <a:pPr algn="ctr"/>
                      <a:r>
                        <a:rPr lang="en-US" sz="1200">
                          <a:solidFill>
                            <a:srgbClr val="0000FF"/>
                          </a:solidFill>
                        </a:rPr>
                        <a:t>6.00 (15)</a:t>
                      </a:r>
                    </a:p>
                  </a:txBody>
                  <a:tcPr marT="0" marL="0" marR="0" marB="0">
                    <a:lnL>
                      <a:noFill/>
                    </a:lnL>
                    <a:lnR>
                      <a:noFill/>
                    </a:lnR>
                    <a:lnT>
                      <a:noFill/>
                    </a:lnT>
                    <a:lnB>
                      <a:noFill/>
                    </a:lnB>
                  </a:tcPr>
                </a:tc>
                <a:tc>
                  <a:txBody>
                    <a:bodyPr/>
                    <a:lstStyle/>
                    <a:p>
                      <a:pPr algn="ctr"/>
                      <a:r>
                        <a:rPr lang="en-US" sz="1200">
                          <a:solidFill>
                            <a:srgbClr val="000000"/>
                          </a:solidFill>
                        </a:rPr>
                        <a:t>9.00 (271)</a:t>
                      </a:r>
                    </a:p>
                  </a:txBody>
                  <a:tcPr marT="0" marL="0" marR="0" marB="0">
                    <a:lnL>
                      <a:noFill/>
                    </a:lnL>
                    <a:lnR>
                      <a:noFill/>
                    </a:lnR>
                    <a:lnT>
                      <a:noFill/>
                    </a:lnT>
                    <a:lnB>
                      <a:noFill/>
                    </a:lnB>
                  </a:tcPr>
                </a:tc>
                <a:tc>
                  <a:txBody>
                    <a:bodyPr/>
                    <a:lstStyle/>
                    <a:p>
                      <a:pPr algn="ctr"/>
                      <a:r>
                        <a:rPr lang="en-US" sz="1200">
                          <a:solidFill>
                            <a:srgbClr val="0000FF"/>
                          </a:solidFill>
                        </a:rPr>
                        <a:t>6.00 (280)</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4.00 (220)</a:t>
                      </a:r>
                    </a:p>
                  </a:txBody>
                  <a:tcPr marT="0" marL="0" marR="0" marB="0">
                    <a:lnL>
                      <a:noFill/>
                    </a:lnL>
                    <a:lnR>
                      <a:noFill/>
                    </a:lnR>
                    <a:lnT>
                      <a:noFill/>
                    </a:lnT>
                    <a:lnB>
                      <a:noFill/>
                    </a:lnB>
                  </a:tcPr>
                </a:tc>
                <a:tc>
                  <a:txBody>
                    <a:bodyPr/>
                    <a:lstStyle/>
                    <a:p>
                      <a:pPr algn="ctr"/>
                      <a:r>
                        <a:rPr lang="en-US" sz="1200">
                          <a:solidFill>
                            <a:srgbClr val="000000"/>
                          </a:solidFill>
                        </a:rPr>
                        <a:t>15.00 (48)</a:t>
                      </a:r>
                    </a:p>
                  </a:txBody>
                  <a:tcPr marT="0" marL="0" marR="0" marB="0">
                    <a:lnL>
                      <a:noFill/>
                    </a:lnL>
                    <a:lnR>
                      <a:noFill/>
                    </a:lnR>
                    <a:lnT>
                      <a:noFill/>
                    </a:lnT>
                    <a:lnB>
                      <a:noFill/>
                    </a:lnB>
                  </a:tcPr>
                </a:tc>
                <a:tc>
                  <a:txBody>
                    <a:bodyPr/>
                    <a:lstStyle/>
                    <a:p>
                      <a:pPr algn="ctr"/>
                      <a:r>
                        <a:rPr lang="en-US" sz="1200">
                          <a:solidFill>
                            <a:srgbClr val="0000FF"/>
                          </a:solidFill>
                        </a:rPr>
                        <a:t>7.00 (59)</a:t>
                      </a:r>
                    </a:p>
                  </a:txBody>
                  <a:tcPr marT="0" marL="0" marR="0" marB="0">
                    <a:lnL>
                      <a:noFill/>
                    </a:lnL>
                    <a:lnR>
                      <a:noFill/>
                    </a:lnR>
                    <a:lnT>
                      <a:noFill/>
                    </a:lnT>
                    <a:lnB>
                      <a:noFill/>
                    </a:lnB>
                  </a:tcPr>
                </a:tc>
                <a:tc>
                  <a:txBody>
                    <a:bodyPr/>
                    <a:lstStyle/>
                    <a:p>
                      <a:pPr algn="ctr"/>
                      <a:r>
                        <a:rPr lang="en-US" sz="1200">
                          <a:solidFill>
                            <a:srgbClr val="FF0000"/>
                          </a:solidFill>
                        </a:rPr>
                        <a:t>24.00 (6)</a:t>
                      </a:r>
                    </a:p>
                  </a:txBody>
                  <a:tcPr marT="0" marL="0" marR="0" marB="0">
                    <a:lnL>
                      <a:noFill/>
                    </a:lnL>
                    <a:lnR>
                      <a:noFill/>
                    </a:lnR>
                    <a:lnT>
                      <a:noFill/>
                    </a:lnT>
                    <a:lnB>
                      <a:noFill/>
                    </a:lnB>
                  </a:tcPr>
                </a:tc>
                <a:tc>
                  <a:txBody>
                    <a:bodyPr/>
                    <a:lstStyle/>
                    <a:p>
                      <a:pPr algn="ctr"/>
                      <a:r>
                        <a:rPr lang="en-US" sz="1200">
                          <a:solidFill>
                            <a:srgbClr val="0000FF"/>
                          </a:solidFill>
                        </a:rPr>
                        <a:t>7.00 (223)</a:t>
                      </a:r>
                    </a:p>
                  </a:txBody>
                  <a:tcPr marT="0" marL="0" marR="0" marB="0">
                    <a:lnL>
                      <a:noFill/>
                    </a:lnL>
                    <a:lnR>
                      <a:noFill/>
                    </a:lnR>
                    <a:lnT>
                      <a:noFill/>
                    </a:lnT>
                    <a:lnB>
                      <a:noFill/>
                    </a:lnB>
                  </a:tcPr>
                </a:tc>
                <a:tc>
                  <a:txBody>
                    <a:bodyPr/>
                    <a:lstStyle/>
                    <a:p>
                      <a:pPr algn="ctr"/>
                      <a:r>
                        <a:rPr lang="en-US" sz="1200">
                          <a:solidFill>
                            <a:srgbClr val="FF0000"/>
                          </a:solidFill>
                        </a:rPr>
                        <a:t>20.00 (55)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40.00 (7)</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24.00 (7)</a:t>
                      </a:r>
                    </a:p>
                  </a:txBody>
                  <a:tcPr marT="0" marL="0" marR="0" marB="0">
                    <a:lnL>
                      <a:noFill/>
                    </a:lnL>
                    <a:lnR>
                      <a:noFill/>
                    </a:lnR>
                    <a:lnT>
                      <a:noFill/>
                    </a:lnT>
                    <a:lnB>
                      <a:noFill/>
                    </a:lnB>
                  </a:tcPr>
                </a:tc>
                <a:tc>
                  <a:txBody>
                    <a:bodyPr/>
                    <a:lstStyle/>
                    <a:p>
                      <a:pPr algn="ctr"/>
                      <a:r>
                        <a:rPr lang="en-US" sz="1200">
                          <a:solidFill>
                            <a:srgbClr val="0000FF"/>
                          </a:solidFill>
                        </a:rPr>
                        <a:t>5.00 (3)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Handlers-cleaners has 4 of the 13 highest values.</a:t>
            </a:r>
          </a:p>
          <a:p>
            <a:pPr lvl="1"/>
            <a:r>
              <a:rPr lang="en-US" b="false" sz="1400"/>
              <a:t>Column Machine-op-inspct has 4 of the 13 highest values.</a:t>
            </a:r>
          </a:p>
          <a:p>
            <a:pPr lvl="1"/>
            <a:r>
              <a:rPr lang="en-US" b="false" sz="1400"/>
              <a:t>Column Craft-repair has 5 of the 9 lowest values.</a:t>
            </a:r>
          </a:p>
          <a:p>
            <a:pPr lvl="1"/>
            <a:r>
              <a:rPr lang="en-US" b="false" sz="1400"/>
              <a:t>Row Assoc has 8 of the 13 highest values.</a:t>
            </a:r>
          </a:p>
          <a:p>
            <a:pPr lvl="1"/>
            <a:r>
              <a:rPr lang="en-US" b="false" sz="1400"/>
              <a:t>Row Post-grad has 2 of the 13 highest values.</a:t>
            </a:r>
          </a:p>
          <a:p>
            <a:pPr lvl="1"/>
            <a:r>
              <a:rPr lang="en-US" b="false" sz="1400"/>
              <a:t>Row University has 3 of the 13 highest values.</a:t>
            </a:r>
          </a:p>
          <a:p>
            <a:pPr lvl="1"/>
            <a:r>
              <a:rPr lang="en-US" b="false" sz="1400"/>
              <a:t>Row Assoc has 4 of the 9 lowest values.</a:t>
            </a:r>
          </a:p>
          <a:p>
            <a:pPr lvl="1"/>
            <a:r>
              <a:rPr lang="en-US" b="false" sz="1400"/>
              <a:t>Row Some-college has 2 of the 9 lowest values.</a:t>
            </a:r>
          </a:p>
          <a:p>
            <a:pPr lvl="1"/>
            <a:r>
              <a:rPr lang="en-US" b="false" sz="1400"/>
              <a:t>Row University has 3 of the 9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education, we observed the following:</a:t>
            </a:r>
          </a:p>
          <a:p>
            <a:pPr lvl="2"/>
            <a:r>
              <a:rPr lang="en-US" b="false" sz="1400"/>
              <a:t>In 1 out of 4 cases Blue-collar has higher value than Other.</a:t>
            </a:r>
          </a:p>
          <a:p>
            <a:pPr lvl="2"/>
            <a:r>
              <a:rPr lang="en-US" b="false" sz="1400"/>
              <a:t>In 1 out of 4 cases Blue-collar has lower value than Other.</a:t>
            </a:r>
          </a:p>
          <a:p>
            <a:pPr lvl="2"/>
            <a:r>
              <a:rPr lang="en-US" b="false" sz="1400"/>
              <a:t>In 2 out of 4 cases Blue-collar has equal value than Other.</a:t>
            </a:r>
          </a:p>
          <a:p>
            <a:pPr lvl="2"/>
            <a:r>
              <a:rPr lang="en-US" b="false" sz="1400"/>
              <a:t>In 4 out of 4 cases Blue-collar has higher value than white-collar.</a:t>
            </a:r>
          </a:p>
          <a:p>
            <a:pPr lvl="1"/>
            <a:r>
              <a:rPr lang="en-US" b="false" sz="1400"/>
              <a:t>When we compared Post-Secondary to its siblings, grouped by occupation and education, we observed the following:</a:t>
            </a:r>
          </a:p>
          <a:p>
            <a:pPr lvl="2"/>
            <a:r>
              <a:rPr lang="en-US" b="false" sz="1400"/>
              <a:t>In 4 out of 6 cases Post-Secondary has a higher value than Without-Post-Secondary.</a:t>
            </a:r>
          </a:p>
          <a:p>
            <a:pPr lvl="2"/>
            <a:r>
              <a:rPr lang="en-US" b="false" sz="1400"/>
              <a:t>In 2 out of 6 cases Post-Secondary has a lower value than Without-Post-Secondary.</a:t>
            </a:r>
          </a:p>
          <a:p>
            <a:pPr lvl="0"/>
            <a:r>
              <a:rPr lang="en-US" b="false" sz="1400"/>
              <a:t>Then we analyzed the results by drilling down one level in the hierarchy.</a:t>
            </a:r>
          </a:p>
          <a:p>
            <a:pPr lvl="1"/>
            <a:r>
              <a:rPr lang="en-US" b="false" sz="1400"/>
              <a:t>When we drilled down education, we observed the following facts:</a:t>
            </a:r>
          </a:p>
          <a:p>
            <a:pPr lvl="2"/>
            <a:r>
              <a:rPr lang="en-US" b="false" sz="1400"/>
              <a:t>Column Machine-op-inspct has 4 of the 18 highest values.</a:t>
            </a:r>
          </a:p>
          <a:p>
            <a:pPr lvl="2"/>
            <a:r>
              <a:rPr lang="en-US" b="false" sz="1400"/>
              <a:t>Column Priv-house-serv has 4 of the 18 highest values.</a:t>
            </a:r>
          </a:p>
          <a:p>
            <a:pPr lvl="2"/>
            <a:r>
              <a:rPr lang="en-US" b="false" sz="1400"/>
              <a:t>Column Craft-repair has 5 of the 20 lowest values.</a:t>
            </a:r>
          </a:p>
          <a:p>
            <a:pPr lvl="2"/>
            <a:r>
              <a:rPr lang="en-US" b="false" sz="1400"/>
              <a:t>Column Transport-moving has 5 of the 20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