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hours_per_week when occupation is fixed to 'Other' and marital is fixed to 'Partner-absent'.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occupation to be equal to 'Other', and marital to be equal to 'Partner-absent'. We report on Avg of hours_per_week grouped by occupation at level 0, and marital at level 0 .
You can observe the results in this table. We highlight the largest values with red and the lowest values with blue color. 
Column Farming-fishing has 2 of the 3 highest values.
Column Other-service has 2 of the 3 lowest values.
Row Divorced has 2 of the 3 highest values.
Row Separated has 1 of the 3 highest values.
Row Married-spouse-absent has 1 of the 3 lowest values.
Row Widowed has 2 of the 3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'Other' for occupation at level 1 with its sibling values. We highlight the reference cells with bold, the highest values with red and the lowest values with blue color. We calculate the Avg of hours_per_week while fixing occupation at level 2 to be equal to ''ALL'', and marital at level 1 to be equal to ''Partner-absent''.
Compared to its sibling we observe the following:
In 4 out of 4 cases Other has lower value than Blue-collar.
In 4 out of 4 cases Other has lower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'Partner-absent' for marital at level 1 with its sibling values. We highlight the reference cells with bold, the highest value with red and the lowest value with blue color. We calculate the Avg of hours_per_week while fixing occupation at level 1 to be equal to ''Other'', and marital at level 2 to be equal to ''Married''.
Compared to its sibling we observe that in 3 out of 4 cases Partner-absent has a lower value than Partner-present.
In 1 out of 4 cases Partner-present has null value.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Farming-fishing has 2 of the 3 highest values.
Column Other-service has 2 of the 3 lowest values.
Row Divorced has 2 of the 3 highest values.
Row Separated has 1 of the 3 highest values.
Row Married-spouse-absent has 1 of the 3 lowest values.
Row Widowed has 2 of the 3 lowest values.
First, we tried to put the original result in context, by comparing its defining values with similar ones.
When we compared Other to its siblings, grouped by occupation and marital, we observed the following:
In 4 out of 4 cases Other has lower value than Blue-collar.
In 4 out of 4 cases Other has lower value than white-collar.
When we compared Partner-absent to its siblings, grouped by occupation and marital, we observed the following:
In 3 out of 4 cases Partner-absent has a lower value than Partner-present.
In 1 out of 4 cases Partner-present has null value.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2.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hours_per_week when occupation is fixed to 'Other' and marital is fixed to 'Partner-absent'. We will start by answering the original query and we complement the result with contextualization and detailed analyses.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3.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Farming-fishing</a:t>
                      </a:r>
                    </a:p>
                  </a:txBody>
                  <a:tcPr marT="0" marL="0" marR="0" marB="0">
                    <a:lnL>
                      <a:noFill/>
                    </a:lnL>
                    <a:lnR>
                      <a:noFill/>
                    </a:lnR>
                    <a:lnT>
                      <a:noFill/>
                    </a:lnT>
                    <a:lnB>
                      <a:noFill/>
                    </a:lnB>
                  </a:tcPr>
                </a:tc>
                <a:tc>
                  <a:txBody>
                    <a:bodyPr/>
                    <a:lstStyle/>
                    <a:p>
                      <a:pPr algn="ctr"/>
                      <a:r>
                        <a:rPr lang="en-US" sz="1200">
                          <a:solidFill>
                            <a:srgbClr val="000000"/>
                          </a:solidFill>
                        </a:rPr>
                        <a:t>Other-service</a:t>
                      </a:r>
                    </a:p>
                  </a:txBody>
                  <a:tcPr marT="0" marL="0" marR="0" marB="0">
                    <a:lnL>
                      <a:noFill/>
                    </a:lnL>
                    <a:lnR>
                      <a:noFill/>
                    </a:lnR>
                    <a:lnT>
                      <a:noFill/>
                    </a:lnT>
                    <a:lnB>
                      <a:noFill/>
                    </a:lnB>
                  </a:tcPr>
                </a:tc>
                <a:tc>
                  <a:txBody>
                    <a:bodyPr/>
                    <a:lstStyle/>
                    <a:p>
                      <a:pPr algn="ctr"/>
                      <a:r>
                        <a:rPr lang="en-US" sz="1200">
                          <a:solidFill>
                            <a:srgbClr val="000000"/>
                          </a:solidFill>
                        </a:rPr>
                        <a:t>Protective-serv</a:t>
                      </a:r>
                    </a:p>
                  </a:txBody>
                  <a:tcPr marT="0" marL="0" marR="0" marB="0">
                    <a:lnL>
                      <a:noFill/>
                    </a:lnL>
                    <a:lnR>
                      <a:noFill/>
                    </a:lnR>
                    <a:lnT>
                      <a:noFill/>
                    </a:lnT>
                    <a:lnB>
                      <a:noFill/>
                    </a:lnB>
                  </a:tcPr>
                </a:tc>
              </a:tr>
              <a:tr h="254000">
                <a:tc>
                  <a:txBody>
                    <a:bodyPr/>
                    <a:lstStyle/>
                    <a:p>
                      <a:pPr algn="r"/>
                      <a:r>
                        <a:rPr lang="en-US" sz="1200">
                          <a:solidFill>
                            <a:srgbClr val="000000"/>
                          </a:solidFill>
                        </a:rPr>
                        <a:t>Divorced</a:t>
                      </a:r>
                    </a:p>
                  </a:txBody>
                  <a:tcPr marT="0" marL="6350" marR="0" marB="0">
                    <a:lnL>
                      <a:noFill/>
                    </a:lnL>
                    <a:lnR>
                      <a:noFill/>
                    </a:lnR>
                    <a:lnT>
                      <a:noFill/>
                    </a:lnT>
                    <a:lnB>
                      <a:noFill/>
                    </a:lnB>
                  </a:tcPr>
                </a:tc>
                <a:tc>
                  <a:txBody>
                    <a:bodyPr/>
                    <a:lstStyle/>
                    <a:p>
                      <a:pPr algn="ctr"/>
                      <a:r>
                        <a:rPr lang="en-US" sz="1200">
                          <a:solidFill>
                            <a:srgbClr val="FF0000"/>
                          </a:solidFill>
                        </a:rPr>
                        <a:t>44.06</a:t>
                      </a:r>
                    </a:p>
                  </a:txBody>
                  <a:tcPr marT="0" marL="0" marR="0" marB="0">
                    <a:lnL>
                      <a:noFill/>
                    </a:lnL>
                    <a:lnR>
                      <a:noFill/>
                    </a:lnR>
                    <a:lnT>
                      <a:noFill/>
                    </a:lnT>
                    <a:lnB>
                      <a:noFill/>
                    </a:lnB>
                  </a:tcPr>
                </a:tc>
                <a:tc>
                  <a:txBody>
                    <a:bodyPr/>
                    <a:lstStyle/>
                    <a:p>
                      <a:pPr algn="ctr"/>
                      <a:r>
                        <a:rPr lang="en-US" sz="1200">
                          <a:solidFill>
                            <a:srgbClr val="000000"/>
                          </a:solidFill>
                        </a:rPr>
                        <a:t>37.51</a:t>
                      </a:r>
                    </a:p>
                  </a:txBody>
                  <a:tcPr marT="0" marL="0" marR="0" marB="0">
                    <a:lnL>
                      <a:noFill/>
                    </a:lnL>
                    <a:lnR>
                      <a:noFill/>
                    </a:lnR>
                    <a:lnT>
                      <a:noFill/>
                    </a:lnT>
                    <a:lnB>
                      <a:noFill/>
                    </a:lnB>
                  </a:tcPr>
                </a:tc>
                <a:tc>
                  <a:txBody>
                    <a:bodyPr/>
                    <a:lstStyle/>
                    <a:p>
                      <a:pPr algn="ctr"/>
                      <a:r>
                        <a:rPr lang="en-US" sz="1200">
                          <a:solidFill>
                            <a:srgbClr val="FF0000"/>
                          </a:solidFill>
                        </a:rPr>
                        <a:t>44.33</a:t>
                      </a:r>
                    </a:p>
                  </a:txBody>
                  <a:tcPr marT="0" marL="0" marR="0" marB="0">
                    <a:lnL>
                      <a:noFill/>
                    </a:lnL>
                    <a:lnR>
                      <a:noFill/>
                    </a:lnR>
                    <a:lnT>
                      <a:noFill/>
                    </a:lnT>
                    <a:lnB>
                      <a:noFill/>
                    </a:lnB>
                  </a:tcPr>
                </a:tc>
              </a:tr>
              <a:tr h="254000">
                <a:tc>
                  <a:txBody>
                    <a:bodyPr/>
                    <a:lstStyle/>
                    <a:p>
                      <a:pPr algn="r"/>
                      <a:r>
                        <a:rPr lang="en-US" sz="1200">
                          <a:solidFill>
                            <a:srgbClr val="000000"/>
                          </a:solidFill>
                        </a:rPr>
                        <a:t>Married-spouse-absent</a:t>
                      </a:r>
                    </a:p>
                  </a:txBody>
                  <a:tcPr marT="0" marL="6350" marR="0" marB="0">
                    <a:lnL>
                      <a:noFill/>
                    </a:lnL>
                    <a:lnR>
                      <a:noFill/>
                    </a:lnR>
                    <a:lnT>
                      <a:noFill/>
                    </a:lnT>
                    <a:lnB>
                      <a:noFill/>
                    </a:lnB>
                  </a:tcPr>
                </a:tc>
                <a:tc>
                  <a:txBody>
                    <a:bodyPr/>
                    <a:lstStyle/>
                    <a:p>
                      <a:pPr algn="ctr"/>
                      <a:r>
                        <a:rPr lang="en-US" sz="1200">
                          <a:solidFill>
                            <a:srgbClr val="000000"/>
                          </a:solidFill>
                        </a:rPr>
                        <a:t>40.17</a:t>
                      </a:r>
                    </a:p>
                  </a:txBody>
                  <a:tcPr marT="0" marL="0" marR="0" marB="0">
                    <a:lnL>
                      <a:noFill/>
                    </a:lnL>
                    <a:lnR>
                      <a:noFill/>
                    </a:lnR>
                    <a:lnT>
                      <a:noFill/>
                    </a:lnT>
                    <a:lnB>
                      <a:noFill/>
                    </a:lnB>
                  </a:tcPr>
                </a:tc>
                <a:tc>
                  <a:txBody>
                    <a:bodyPr/>
                    <a:lstStyle/>
                    <a:p>
                      <a:pPr algn="ctr"/>
                      <a:r>
                        <a:rPr lang="en-US" sz="1200">
                          <a:solidFill>
                            <a:srgbClr val="0000FF"/>
                          </a:solidFill>
                        </a:rPr>
                        <a:t>36.25</a:t>
                      </a:r>
                    </a:p>
                  </a:txBody>
                  <a:tcPr marT="0" marL="0" marR="0" marB="0">
                    <a:lnL>
                      <a:noFill/>
                    </a:lnL>
                    <a:lnR>
                      <a:noFill/>
                    </a:lnR>
                    <a:lnT>
                      <a:noFill/>
                    </a:lnT>
                    <a:lnB>
                      <a:noFill/>
                    </a:lnB>
                  </a:tcPr>
                </a:tc>
                <a:tc>
                  <a:txBody>
                    <a:bodyPr/>
                    <a:lstStyle/>
                    <a:p>
                      <a:pPr algn="ctr"/>
                      <a:r>
                        <a:rPr lang="en-US" sz="1200">
                          <a:solidFill>
                            <a:srgbClr val="000000"/>
                          </a:solidFill>
                        </a:rPr>
                        <a:t>40.00</a:t>
                      </a:r>
                    </a:p>
                  </a:txBody>
                  <a:tcPr marT="0" marL="0" marR="0" marB="0">
                    <a:lnL>
                      <a:noFill/>
                    </a:lnL>
                    <a:lnR>
                      <a:noFill/>
                    </a:lnR>
                    <a:lnT>
                      <a:noFill/>
                    </a:lnT>
                    <a:lnB>
                      <a:noFill/>
                    </a:lnB>
                  </a:tcPr>
                </a:tc>
              </a:tr>
              <a:tr h="254000">
                <a:tc>
                  <a:txBody>
                    <a:bodyPr/>
                    <a:lstStyle/>
                    <a:p>
                      <a:pPr algn="r"/>
                      <a:r>
                        <a:rPr lang="en-US" sz="1200">
                          <a:solidFill>
                            <a:srgbClr val="000000"/>
                          </a:solidFill>
                        </a:rPr>
                        <a:t>Separated</a:t>
                      </a:r>
                    </a:p>
                  </a:txBody>
                  <a:tcPr marT="0" marL="6350" marR="0" marB="0">
                    <a:lnL>
                      <a:noFill/>
                    </a:lnL>
                    <a:lnR>
                      <a:noFill/>
                    </a:lnR>
                    <a:lnT>
                      <a:noFill/>
                    </a:lnT>
                    <a:lnB>
                      <a:noFill/>
                    </a:lnB>
                  </a:tcPr>
                </a:tc>
                <a:tc>
                  <a:txBody>
                    <a:bodyPr/>
                    <a:lstStyle/>
                    <a:p>
                      <a:pPr algn="ctr"/>
                      <a:r>
                        <a:rPr lang="en-US" sz="1200">
                          <a:solidFill>
                            <a:srgbClr val="FF0000"/>
                          </a:solidFill>
                        </a:rPr>
                        <a:t>43.94</a:t>
                      </a:r>
                    </a:p>
                  </a:txBody>
                  <a:tcPr marT="0" marL="0" marR="0" marB="0">
                    <a:lnL>
                      <a:noFill/>
                    </a:lnL>
                    <a:lnR>
                      <a:noFill/>
                    </a:lnR>
                    <a:lnT>
                      <a:noFill/>
                    </a:lnT>
                    <a:lnB>
                      <a:noFill/>
                    </a:lnB>
                  </a:tcPr>
                </a:tc>
                <a:tc>
                  <a:txBody>
                    <a:bodyPr/>
                    <a:lstStyle/>
                    <a:p>
                      <a:pPr algn="ctr"/>
                      <a:r>
                        <a:rPr lang="en-US" sz="1200">
                          <a:solidFill>
                            <a:srgbClr val="000000"/>
                          </a:solidFill>
                        </a:rPr>
                        <a:t>37.02</a:t>
                      </a:r>
                    </a:p>
                  </a:txBody>
                  <a:tcPr marT="0" marL="0" marR="0" marB="0">
                    <a:lnL>
                      <a:noFill/>
                    </a:lnL>
                    <a:lnR>
                      <a:noFill/>
                    </a:lnR>
                    <a:lnT>
                      <a:noFill/>
                    </a:lnT>
                    <a:lnB>
                      <a:noFill/>
                    </a:lnB>
                  </a:tcPr>
                </a:tc>
                <a:tc>
                  <a:txBody>
                    <a:bodyPr/>
                    <a:lstStyle/>
                    <a:p>
                      <a:pPr algn="ctr"/>
                      <a:r>
                        <a:rPr lang="en-US" sz="1200">
                          <a:solidFill>
                            <a:srgbClr val="000000"/>
                          </a:solidFill>
                        </a:rPr>
                        <a:t>43.31</a:t>
                      </a:r>
                    </a:p>
                  </a:txBody>
                  <a:tcPr marT="0" marL="0" marR="0" marB="0">
                    <a:lnL>
                      <a:noFill/>
                    </a:lnL>
                    <a:lnR>
                      <a:noFill/>
                    </a:lnR>
                    <a:lnT>
                      <a:noFill/>
                    </a:lnT>
                    <a:lnB>
                      <a:noFill/>
                    </a:lnB>
                  </a:tcPr>
                </a:tc>
              </a:tr>
              <a:tr h="254000">
                <a:tc>
                  <a:txBody>
                    <a:bodyPr/>
                    <a:lstStyle/>
                    <a:p>
                      <a:pPr algn="r"/>
                      <a:r>
                        <a:rPr lang="en-US" sz="1200">
                          <a:solidFill>
                            <a:srgbClr val="000000"/>
                          </a:solidFill>
                        </a:rPr>
                        <a:t>Widowed</a:t>
                      </a:r>
                    </a:p>
                  </a:txBody>
                  <a:tcPr marT="0" marL="6350" marR="0" marB="0">
                    <a:lnL>
                      <a:noFill/>
                    </a:lnL>
                    <a:lnR>
                      <a:noFill/>
                    </a:lnR>
                    <a:lnT>
                      <a:noFill/>
                    </a:lnT>
                    <a:lnB>
                      <a:noFill/>
                    </a:lnB>
                  </a:tcPr>
                </a:tc>
                <a:tc>
                  <a:txBody>
                    <a:bodyPr/>
                    <a:lstStyle/>
                    <a:p>
                      <a:pPr algn="ctr"/>
                      <a:r>
                        <a:rPr lang="en-US" sz="1200">
                          <a:solidFill>
                            <a:srgbClr val="000000"/>
                          </a:solidFill>
                        </a:rPr>
                        <a:t>39.43</a:t>
                      </a:r>
                    </a:p>
                  </a:txBody>
                  <a:tcPr marT="0" marL="0" marR="0" marB="0">
                    <a:lnL>
                      <a:noFill/>
                    </a:lnL>
                    <a:lnR>
                      <a:noFill/>
                    </a:lnR>
                    <a:lnT>
                      <a:noFill/>
                    </a:lnT>
                    <a:lnB>
                      <a:noFill/>
                    </a:lnB>
                  </a:tcPr>
                </a:tc>
                <a:tc>
                  <a:txBody>
                    <a:bodyPr/>
                    <a:lstStyle/>
                    <a:p>
                      <a:pPr algn="ctr"/>
                      <a:r>
                        <a:rPr lang="en-US" sz="1200">
                          <a:solidFill>
                            <a:srgbClr val="0000FF"/>
                          </a:solidFill>
                        </a:rPr>
                        <a:t>30.04</a:t>
                      </a:r>
                    </a:p>
                  </a:txBody>
                  <a:tcPr marT="0" marL="0" marR="0" marB="0">
                    <a:lnL>
                      <a:noFill/>
                    </a:lnL>
                    <a:lnR>
                      <a:noFill/>
                    </a:lnR>
                    <a:lnT>
                      <a:noFill/>
                    </a:lnT>
                    <a:lnB>
                      <a:noFill/>
                    </a:lnB>
                  </a:tcPr>
                </a:tc>
                <a:tc>
                  <a:txBody>
                    <a:bodyPr/>
                    <a:lstStyle/>
                    <a:p>
                      <a:pPr algn="ctr"/>
                      <a:r>
                        <a:rPr lang="en-US" sz="1200">
                          <a:solidFill>
                            <a:srgbClr val="0000FF"/>
                          </a:solidFill>
                        </a:rPr>
                        <a:t>35.22</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4.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5.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a:solidFill>
                            <a:srgbClr val="000000"/>
                          </a:solidFill>
                        </a:rPr>
                        <a:t>Blue-collar</a:t>
                      </a:r>
                    </a:p>
                  </a:txBody>
                  <a:tcPr marT="0" marL="0" marR="0" marB="0">
                    <a:lnL>
                      <a:noFill/>
                    </a:lnL>
                    <a:lnR>
                      <a:noFill/>
                    </a:lnR>
                    <a:lnT>
                      <a:noFill/>
                    </a:lnT>
                    <a:lnB>
                      <a:noFill/>
                    </a:lnB>
                  </a:tcPr>
                </a:tc>
                <a:tc>
                  <a:txBody>
                    <a:bodyPr/>
                    <a:lstStyle/>
                    <a:p>
                      <a:pPr algn="ctr"/>
                      <a:r>
                        <a:rPr lang="en-US" sz="1200" b="true">
                          <a:solidFill>
                            <a:srgbClr val="000000"/>
                          </a:solidFill>
                        </a:rPr>
                        <a:t>Other</a:t>
                      </a:r>
                    </a:p>
                  </a:txBody>
                  <a:tcPr marT="0" marL="0" marR="0" marB="0">
                    <a:lnL>
                      <a:noFill/>
                    </a:lnL>
                    <a:lnR>
                      <a:noFill/>
                    </a:lnR>
                    <a:lnT>
                      <a:noFill/>
                    </a:lnT>
                    <a:lnB>
                      <a:noFill/>
                    </a:lnB>
                  </a:tcPr>
                </a:tc>
                <a:tc>
                  <a:txBody>
                    <a:bodyPr/>
                    <a:lstStyle/>
                    <a:p>
                      <a:pPr algn="ctr"/>
                      <a:r>
                        <a:rPr lang="en-US" sz="1200">
                          <a:solidFill>
                            <a:srgbClr val="000000"/>
                          </a:solidFill>
                        </a:rPr>
                        <a:t>white-collar</a:t>
                      </a:r>
                    </a:p>
                  </a:txBody>
                  <a:tcPr marT="0" marL="0" marR="0" marB="0">
                    <a:lnL>
                      <a:noFill/>
                    </a:lnL>
                    <a:lnR>
                      <a:noFill/>
                    </a:lnR>
                    <a:lnT>
                      <a:noFill/>
                    </a:lnT>
                    <a:lnB>
                      <a:noFill/>
                    </a:lnB>
                  </a:tcPr>
                </a:tc>
              </a:tr>
              <a:tr h="254000">
                <a:tc>
                  <a:txBody>
                    <a:bodyPr/>
                    <a:lstStyle/>
                    <a:p>
                      <a:pPr algn="r"/>
                      <a:r>
                        <a:rPr lang="en-US" sz="1200">
                          <a:solidFill>
                            <a:srgbClr val="000000"/>
                          </a:solidFill>
                        </a:rPr>
                        <a:t>Divorced</a:t>
                      </a:r>
                    </a:p>
                  </a:txBody>
                  <a:tcPr marT="0" marL="6350" marR="0" marB="0">
                    <a:lnL>
                      <a:noFill/>
                    </a:lnL>
                    <a:lnR>
                      <a:noFill/>
                    </a:lnR>
                    <a:lnT>
                      <a:noFill/>
                    </a:lnT>
                    <a:lnB>
                      <a:noFill/>
                    </a:lnB>
                  </a:tcPr>
                </a:tc>
                <a:tc>
                  <a:txBody>
                    <a:bodyPr/>
                    <a:lstStyle/>
                    <a:p>
                      <a:pPr algn="ctr"/>
                      <a:r>
                        <a:rPr lang="en-US" sz="1200">
                          <a:solidFill>
                            <a:srgbClr val="FF0000"/>
                          </a:solidFill>
                        </a:rPr>
                        <a:t>42.01</a:t>
                      </a:r>
                    </a:p>
                  </a:txBody>
                  <a:tcPr marT="0" marL="0" marR="0" marB="0">
                    <a:lnL>
                      <a:noFill/>
                    </a:lnL>
                    <a:lnR>
                      <a:noFill/>
                    </a:lnR>
                    <a:lnT>
                      <a:noFill/>
                    </a:lnT>
                    <a:lnB>
                      <a:noFill/>
                    </a:lnB>
                  </a:tcPr>
                </a:tc>
                <a:tc>
                  <a:txBody>
                    <a:bodyPr/>
                    <a:lstStyle/>
                    <a:p>
                      <a:pPr algn="ctr"/>
                      <a:r>
                        <a:rPr lang="en-US" sz="1200" b="true">
                          <a:solidFill>
                            <a:srgbClr val="000000"/>
                          </a:solidFill>
                        </a:rPr>
                        <a:t>39.02</a:t>
                      </a:r>
                    </a:p>
                  </a:txBody>
                  <a:tcPr marT="0" marL="0" marR="0" marB="0">
                    <a:lnL>
                      <a:noFill/>
                    </a:lnL>
                    <a:lnR>
                      <a:noFill/>
                    </a:lnR>
                    <a:lnT>
                      <a:noFill/>
                    </a:lnT>
                    <a:lnB>
                      <a:noFill/>
                    </a:lnB>
                  </a:tcPr>
                </a:tc>
                <a:tc>
                  <a:txBody>
                    <a:bodyPr/>
                    <a:lstStyle/>
                    <a:p>
                      <a:pPr algn="ctr"/>
                      <a:r>
                        <a:rPr lang="en-US" sz="1200">
                          <a:solidFill>
                            <a:srgbClr val="FF0000"/>
                          </a:solidFill>
                        </a:rPr>
                        <a:t>41.94</a:t>
                      </a:r>
                    </a:p>
                  </a:txBody>
                  <a:tcPr marT="0" marL="0" marR="0" marB="0">
                    <a:lnL>
                      <a:noFill/>
                    </a:lnL>
                    <a:lnR>
                      <a:noFill/>
                    </a:lnR>
                    <a:lnT>
                      <a:noFill/>
                    </a:lnT>
                    <a:lnB>
                      <a:noFill/>
                    </a:lnB>
                  </a:tcPr>
                </a:tc>
              </a:tr>
              <a:tr h="254000">
                <a:tc>
                  <a:txBody>
                    <a:bodyPr/>
                    <a:lstStyle/>
                    <a:p>
                      <a:pPr algn="r"/>
                      <a:r>
                        <a:rPr lang="en-US" sz="1200">
                          <a:solidFill>
                            <a:srgbClr val="000000"/>
                          </a:solidFill>
                        </a:rPr>
                        <a:t>Married-spouse-absent</a:t>
                      </a:r>
                    </a:p>
                  </a:txBody>
                  <a:tcPr marT="0" marL="6350" marR="0" marB="0">
                    <a:lnL>
                      <a:noFill/>
                    </a:lnL>
                    <a:lnR>
                      <a:noFill/>
                    </a:lnR>
                    <a:lnT>
                      <a:noFill/>
                    </a:lnT>
                    <a:lnB>
                      <a:noFill/>
                    </a:lnB>
                  </a:tcPr>
                </a:tc>
                <a:tc>
                  <a:txBody>
                    <a:bodyPr/>
                    <a:lstStyle/>
                    <a:p>
                      <a:pPr algn="ctr"/>
                      <a:r>
                        <a:rPr lang="en-US" sz="1200">
                          <a:solidFill>
                            <a:srgbClr val="FF0000"/>
                          </a:solidFill>
                        </a:rPr>
                        <a:t>41.98</a:t>
                      </a:r>
                    </a:p>
                  </a:txBody>
                  <a:tcPr marT="0" marL="0" marR="0" marB="0">
                    <a:lnL>
                      <a:noFill/>
                    </a:lnL>
                    <a:lnR>
                      <a:noFill/>
                    </a:lnR>
                    <a:lnT>
                      <a:noFill/>
                    </a:lnT>
                    <a:lnB>
                      <a:noFill/>
                    </a:lnB>
                  </a:tcPr>
                </a:tc>
                <a:tc>
                  <a:txBody>
                    <a:bodyPr/>
                    <a:lstStyle/>
                    <a:p>
                      <a:pPr algn="ctr"/>
                      <a:r>
                        <a:rPr lang="en-US" sz="1200" b="true">
                          <a:solidFill>
                            <a:srgbClr val="000000"/>
                          </a:solidFill>
                        </a:rPr>
                        <a:t>37.60</a:t>
                      </a:r>
                    </a:p>
                  </a:txBody>
                  <a:tcPr marT="0" marL="0" marR="0" marB="0">
                    <a:lnL>
                      <a:noFill/>
                    </a:lnL>
                    <a:lnR>
                      <a:noFill/>
                    </a:lnR>
                    <a:lnT>
                      <a:noFill/>
                    </a:lnT>
                    <a:lnB>
                      <a:noFill/>
                    </a:lnB>
                  </a:tcPr>
                </a:tc>
                <a:tc>
                  <a:txBody>
                    <a:bodyPr/>
                    <a:lstStyle/>
                    <a:p>
                      <a:pPr algn="ctr"/>
                      <a:r>
                        <a:rPr lang="en-US" sz="1200">
                          <a:solidFill>
                            <a:srgbClr val="000000"/>
                          </a:solidFill>
                        </a:rPr>
                        <a:t>39.49</a:t>
                      </a:r>
                    </a:p>
                  </a:txBody>
                  <a:tcPr marT="0" marL="0" marR="0" marB="0">
                    <a:lnL>
                      <a:noFill/>
                    </a:lnL>
                    <a:lnR>
                      <a:noFill/>
                    </a:lnR>
                    <a:lnT>
                      <a:noFill/>
                    </a:lnT>
                    <a:lnB>
                      <a:noFill/>
                    </a:lnB>
                  </a:tcPr>
                </a:tc>
              </a:tr>
              <a:tr h="254000">
                <a:tc>
                  <a:txBody>
                    <a:bodyPr/>
                    <a:lstStyle/>
                    <a:p>
                      <a:pPr algn="r"/>
                      <a:r>
                        <a:rPr lang="en-US" sz="1200">
                          <a:solidFill>
                            <a:srgbClr val="000000"/>
                          </a:solidFill>
                        </a:rPr>
                        <a:t>Separated</a:t>
                      </a:r>
                    </a:p>
                  </a:txBody>
                  <a:tcPr marT="0" marL="6350" marR="0" marB="0">
                    <a:lnL>
                      <a:noFill/>
                    </a:lnL>
                    <a:lnR>
                      <a:noFill/>
                    </a:lnR>
                    <a:lnT>
                      <a:noFill/>
                    </a:lnT>
                    <a:lnB>
                      <a:noFill/>
                    </a:lnB>
                  </a:tcPr>
                </a:tc>
                <a:tc>
                  <a:txBody>
                    <a:bodyPr/>
                    <a:lstStyle/>
                    <a:p>
                      <a:pPr algn="ctr"/>
                      <a:r>
                        <a:rPr lang="en-US" sz="1200">
                          <a:solidFill>
                            <a:srgbClr val="000000"/>
                          </a:solidFill>
                        </a:rPr>
                        <a:t>40.07</a:t>
                      </a:r>
                    </a:p>
                  </a:txBody>
                  <a:tcPr marT="0" marL="0" marR="0" marB="0">
                    <a:lnL>
                      <a:noFill/>
                    </a:lnL>
                    <a:lnR>
                      <a:noFill/>
                    </a:lnR>
                    <a:lnT>
                      <a:noFill/>
                    </a:lnT>
                    <a:lnB>
                      <a:noFill/>
                    </a:lnB>
                  </a:tcPr>
                </a:tc>
                <a:tc>
                  <a:txBody>
                    <a:bodyPr/>
                    <a:lstStyle/>
                    <a:p>
                      <a:pPr algn="ctr"/>
                      <a:r>
                        <a:rPr lang="en-US" sz="1200" b="true">
                          <a:solidFill>
                            <a:srgbClr val="000000"/>
                          </a:solidFill>
                        </a:rPr>
                        <a:t>38.05</a:t>
                      </a:r>
                    </a:p>
                  </a:txBody>
                  <a:tcPr marT="0" marL="0" marR="0" marB="0">
                    <a:lnL>
                      <a:noFill/>
                    </a:lnL>
                    <a:lnR>
                      <a:noFill/>
                    </a:lnR>
                    <a:lnT>
                      <a:noFill/>
                    </a:lnT>
                    <a:lnB>
                      <a:noFill/>
                    </a:lnB>
                  </a:tcPr>
                </a:tc>
                <a:tc>
                  <a:txBody>
                    <a:bodyPr/>
                    <a:lstStyle/>
                    <a:p>
                      <a:pPr algn="ctr"/>
                      <a:r>
                        <a:rPr lang="en-US" sz="1200">
                          <a:solidFill>
                            <a:srgbClr val="000000"/>
                          </a:solidFill>
                        </a:rPr>
                        <a:t>40.32</a:t>
                      </a:r>
                    </a:p>
                  </a:txBody>
                  <a:tcPr marT="0" marL="0" marR="0" marB="0">
                    <a:lnL>
                      <a:noFill/>
                    </a:lnL>
                    <a:lnR>
                      <a:noFill/>
                    </a:lnR>
                    <a:lnT>
                      <a:noFill/>
                    </a:lnT>
                    <a:lnB>
                      <a:noFill/>
                    </a:lnB>
                  </a:tcPr>
                </a:tc>
              </a:tr>
              <a:tr h="254000">
                <a:tc>
                  <a:txBody>
                    <a:bodyPr/>
                    <a:lstStyle/>
                    <a:p>
                      <a:pPr algn="r"/>
                      <a:r>
                        <a:rPr lang="en-US" sz="1200">
                          <a:solidFill>
                            <a:srgbClr val="000000"/>
                          </a:solidFill>
                        </a:rPr>
                        <a:t>Widowed</a:t>
                      </a:r>
                    </a:p>
                  </a:txBody>
                  <a:tcPr marT="0" marL="6350" marR="0" marB="0">
                    <a:lnL>
                      <a:noFill/>
                    </a:lnL>
                    <a:lnR>
                      <a:noFill/>
                    </a:lnR>
                    <a:lnT>
                      <a:noFill/>
                    </a:lnT>
                    <a:lnB>
                      <a:noFill/>
                    </a:lnB>
                  </a:tcPr>
                </a:tc>
                <a:tc>
                  <a:txBody>
                    <a:bodyPr/>
                    <a:lstStyle/>
                    <a:p>
                      <a:pPr algn="ctr"/>
                      <a:r>
                        <a:rPr lang="en-US" sz="1200">
                          <a:solidFill>
                            <a:srgbClr val="0000FF"/>
                          </a:solidFill>
                        </a:rPr>
                        <a:t>35.73</a:t>
                      </a:r>
                    </a:p>
                  </a:txBody>
                  <a:tcPr marT="0" marL="0" marR="0" marB="0">
                    <a:lnL>
                      <a:noFill/>
                    </a:lnL>
                    <a:lnR>
                      <a:noFill/>
                    </a:lnR>
                    <a:lnT>
                      <a:noFill/>
                    </a:lnT>
                    <a:lnB>
                      <a:noFill/>
                    </a:lnB>
                  </a:tcPr>
                </a:tc>
                <a:tc>
                  <a:txBody>
                    <a:bodyPr/>
                    <a:lstStyle/>
                    <a:p>
                      <a:pPr algn="ctr"/>
                      <a:r>
                        <a:rPr lang="en-US" sz="1200" b="true">
                          <a:solidFill>
                            <a:srgbClr val="0000FF"/>
                          </a:solidFill>
                        </a:rPr>
                        <a:t>31.34</a:t>
                      </a:r>
                    </a:p>
                  </a:txBody>
                  <a:tcPr marT="0" marL="0" marR="0" marB="0">
                    <a:lnL>
                      <a:noFill/>
                    </a:lnL>
                    <a:lnR>
                      <a:noFill/>
                    </a:lnR>
                    <a:lnT>
                      <a:noFill/>
                    </a:lnT>
                    <a:lnB>
                      <a:noFill/>
                    </a:lnB>
                  </a:tcPr>
                </a:tc>
                <a:tc>
                  <a:txBody>
                    <a:bodyPr/>
                    <a:lstStyle/>
                    <a:p>
                      <a:pPr algn="ctr"/>
                      <a:r>
                        <a:rPr lang="en-US" sz="1200">
                          <a:solidFill>
                            <a:srgbClr val="0000FF"/>
                          </a:solidFill>
                        </a:rPr>
                        <a:t>35.30</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6.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marital</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marital</a:t>
                      </a:r>
                    </a:p>
                  </a:txBody>
                  <a:tcPr marT="0" marL="6350" marR="0" marB="0">
                    <a:lnL>
                      <a:noFill/>
                    </a:lnL>
                    <a:lnR>
                      <a:noFill/>
                    </a:lnR>
                    <a:lnT>
                      <a:noFill/>
                    </a:lnT>
                    <a:lnB>
                      <a:noFill/>
                    </a:lnB>
                  </a:tcPr>
                </a:tc>
                <a:tc>
                  <a:txBody>
                    <a:bodyPr/>
                    <a:lstStyle/>
                    <a:p>
                      <a:pPr algn="ctr"/>
                      <a:r>
                        <a:rPr lang="en-US" sz="1200">
                          <a:solidFill>
                            <a:srgbClr val="000000"/>
                          </a:solidFill>
                        </a:rPr>
                        <a:t>Armed-Forces</a:t>
                      </a:r>
                    </a:p>
                  </a:txBody>
                  <a:tcPr marT="0" marL="0" marR="0" marB="0">
                    <a:lnL>
                      <a:noFill/>
                    </a:lnL>
                    <a:lnR>
                      <a:noFill/>
                    </a:lnR>
                    <a:lnT>
                      <a:noFill/>
                    </a:lnT>
                    <a:lnB>
                      <a:noFill/>
                    </a:lnB>
                  </a:tcPr>
                </a:tc>
                <a:tc>
                  <a:txBody>
                    <a:bodyPr/>
                    <a:lstStyle/>
                    <a:p>
                      <a:pPr algn="ctr"/>
                      <a:r>
                        <a:rPr lang="en-US" sz="1200">
                          <a:solidFill>
                            <a:srgbClr val="000000"/>
                          </a:solidFill>
                        </a:rPr>
                        <a:t>Farming-fishing</a:t>
                      </a:r>
                    </a:p>
                  </a:txBody>
                  <a:tcPr marT="0" marL="0" marR="0" marB="0">
                    <a:lnL>
                      <a:noFill/>
                    </a:lnL>
                    <a:lnR>
                      <a:noFill/>
                    </a:lnR>
                    <a:lnT>
                      <a:noFill/>
                    </a:lnT>
                    <a:lnB>
                      <a:noFill/>
                    </a:lnB>
                  </a:tcPr>
                </a:tc>
                <a:tc>
                  <a:txBody>
                    <a:bodyPr/>
                    <a:lstStyle/>
                    <a:p>
                      <a:pPr algn="ctr"/>
                      <a:r>
                        <a:rPr lang="en-US" sz="1200">
                          <a:solidFill>
                            <a:srgbClr val="000000"/>
                          </a:solidFill>
                        </a:rPr>
                        <a:t>Other-service</a:t>
                      </a:r>
                    </a:p>
                  </a:txBody>
                  <a:tcPr marT="0" marL="0" marR="0" marB="0">
                    <a:lnL>
                      <a:noFill/>
                    </a:lnL>
                    <a:lnR>
                      <a:noFill/>
                    </a:lnR>
                    <a:lnT>
                      <a:noFill/>
                    </a:lnT>
                    <a:lnB>
                      <a:noFill/>
                    </a:lnB>
                  </a:tcPr>
                </a:tc>
                <a:tc>
                  <a:txBody>
                    <a:bodyPr/>
                    <a:lstStyle/>
                    <a:p>
                      <a:pPr algn="ctr"/>
                      <a:r>
                        <a:rPr lang="en-US" sz="1200">
                          <a:solidFill>
                            <a:srgbClr val="000000"/>
                          </a:solidFill>
                        </a:rPr>
                        <a:t>Protective-serv</a:t>
                      </a:r>
                    </a:p>
                  </a:txBody>
                  <a:tcPr marT="0" marL="0" marR="0" marB="0">
                    <a:lnL>
                      <a:noFill/>
                    </a:lnL>
                    <a:lnR>
                      <a:noFill/>
                    </a:lnR>
                    <a:lnT>
                      <a:noFill/>
                    </a:lnT>
                    <a:lnB>
                      <a:noFill/>
                    </a:lnB>
                  </a:tcPr>
                </a:tc>
              </a:tr>
              <a:tr h="254000">
                <a:tc>
                  <a:txBody>
                    <a:bodyPr/>
                    <a:lstStyle/>
                    <a:p>
                      <a:pPr algn="r"/>
                      <a:r>
                        <a:rPr lang="en-US" sz="1200" b="true">
                          <a:solidFill>
                            <a:srgbClr val="000000"/>
                          </a:solidFill>
                        </a:rPr>
                        <a:t>Partner-absent</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42.50</a:t>
                      </a:r>
                    </a:p>
                  </a:txBody>
                  <a:tcPr marT="0" marL="0" marR="0" marB="0">
                    <a:lnL>
                      <a:noFill/>
                    </a:lnL>
                    <a:lnR>
                      <a:noFill/>
                    </a:lnR>
                    <a:lnT>
                      <a:noFill/>
                    </a:lnT>
                    <a:lnB>
                      <a:noFill/>
                    </a:lnB>
                  </a:tcPr>
                </a:tc>
                <a:tc>
                  <a:txBody>
                    <a:bodyPr/>
                    <a:lstStyle/>
                    <a:p>
                      <a:pPr algn="ctr"/>
                      <a:r>
                        <a:rPr lang="en-US" sz="1200" b="true">
                          <a:solidFill>
                            <a:srgbClr val="0000FF"/>
                          </a:solidFill>
                        </a:rPr>
                        <a:t>35.92</a:t>
                      </a:r>
                    </a:p>
                  </a:txBody>
                  <a:tcPr marT="0" marL="0" marR="0" marB="0">
                    <a:lnL>
                      <a:noFill/>
                    </a:lnL>
                    <a:lnR>
                      <a:noFill/>
                    </a:lnR>
                    <a:lnT>
                      <a:noFill/>
                    </a:lnT>
                    <a:lnB>
                      <a:noFill/>
                    </a:lnB>
                  </a:tcPr>
                </a:tc>
                <a:tc>
                  <a:txBody>
                    <a:bodyPr/>
                    <a:lstStyle/>
                    <a:p>
                      <a:pPr algn="ctr"/>
                      <a:r>
                        <a:rPr lang="en-US" sz="1200" b="true">
                          <a:solidFill>
                            <a:srgbClr val="000000"/>
                          </a:solidFill>
                        </a:rPr>
                        <a:t>43.23</a:t>
                      </a:r>
                    </a:p>
                  </a:txBody>
                  <a:tcPr marT="0" marL="0" marR="0" marB="0">
                    <a:lnL>
                      <a:noFill/>
                    </a:lnL>
                    <a:lnR>
                      <a:noFill/>
                    </a:lnR>
                    <a:lnT>
                      <a:noFill/>
                    </a:lnT>
                    <a:lnB>
                      <a:noFill/>
                    </a:lnB>
                  </a:tcPr>
                </a:tc>
              </a:tr>
              <a:tr h="254000">
                <a:tc>
                  <a:txBody>
                    <a:bodyPr/>
                    <a:lstStyle/>
                    <a:p>
                      <a:pPr algn="r"/>
                      <a:r>
                        <a:rPr lang="en-US" sz="1200">
                          <a:solidFill>
                            <a:srgbClr val="000000"/>
                          </a:solidFill>
                        </a:rPr>
                        <a:t>Partner-present</a:t>
                      </a:r>
                    </a:p>
                  </a:txBody>
                  <a:tcPr marT="0" marL="6350" marR="0" marB="0">
                    <a:lnL>
                      <a:noFill/>
                    </a:lnL>
                    <a:lnR>
                      <a:noFill/>
                    </a:lnR>
                    <a:lnT>
                      <a:noFill/>
                    </a:lnT>
                    <a:lnB>
                      <a:noFill/>
                    </a:lnB>
                  </a:tcPr>
                </a:tc>
                <a:tc>
                  <a:txBody>
                    <a:bodyPr/>
                    <a:lstStyle/>
                    <a:p>
                      <a:pPr algn="ctr"/>
                      <a:r>
                        <a:rPr lang="en-US" sz="1200">
                          <a:solidFill>
                            <a:srgbClr val="000000"/>
                          </a:solidFill>
                        </a:rPr>
                        <a:t>42.67</a:t>
                      </a:r>
                    </a:p>
                  </a:txBody>
                  <a:tcPr marT="0" marL="0" marR="0" marB="0">
                    <a:lnL>
                      <a:noFill/>
                    </a:lnL>
                    <a:lnR>
                      <a:noFill/>
                    </a:lnR>
                    <a:lnT>
                      <a:noFill/>
                    </a:lnT>
                    <a:lnB>
                      <a:noFill/>
                    </a:lnB>
                  </a:tcPr>
                </a:tc>
                <a:tc>
                  <a:txBody>
                    <a:bodyPr/>
                    <a:lstStyle/>
                    <a:p>
                      <a:pPr algn="ctr"/>
                      <a:r>
                        <a:rPr lang="en-US" sz="1200">
                          <a:solidFill>
                            <a:srgbClr val="FF0000"/>
                          </a:solidFill>
                        </a:rPr>
                        <a:t>50.10</a:t>
                      </a:r>
                    </a:p>
                  </a:txBody>
                  <a:tcPr marT="0" marL="0" marR="0" marB="0">
                    <a:lnL>
                      <a:noFill/>
                    </a:lnL>
                    <a:lnR>
                      <a:noFill/>
                    </a:lnR>
                    <a:lnT>
                      <a:noFill/>
                    </a:lnT>
                    <a:lnB>
                      <a:noFill/>
                    </a:lnB>
                  </a:tcPr>
                </a:tc>
                <a:tc>
                  <a:txBody>
                    <a:bodyPr/>
                    <a:lstStyle/>
                    <a:p>
                      <a:pPr algn="ctr"/>
                      <a:r>
                        <a:rPr lang="en-US" sz="1200">
                          <a:solidFill>
                            <a:srgbClr val="000000"/>
                          </a:solidFill>
                        </a:rPr>
                        <a:t>38.81</a:t>
                      </a:r>
                    </a:p>
                  </a:txBody>
                  <a:tcPr marT="0" marL="0" marR="0" marB="0">
                    <a:lnL>
                      <a:noFill/>
                    </a:lnL>
                    <a:lnR>
                      <a:noFill/>
                    </a:lnR>
                    <a:lnT>
                      <a:noFill/>
                    </a:lnT>
                    <a:lnB>
                      <a:noFill/>
                    </a:lnB>
                  </a:tcPr>
                </a:tc>
                <a:tc>
                  <a:txBody>
                    <a:bodyPr/>
                    <a:lstStyle/>
                    <a:p>
                      <a:pPr algn="ctr"/>
                      <a:r>
                        <a:rPr lang="en-US" sz="1200">
                          <a:solidFill>
                            <a:srgbClr val="000000"/>
                          </a:solidFill>
                        </a:rPr>
                        <a:t>43.88</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7.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Column Farming-fishing has 2 of the 3 highest values.</a:t>
            </a:r>
          </a:p>
          <a:p>
            <a:pPr lvl="1"/>
            <a:r>
              <a:rPr lang="en-US" b="false" sz="1400"/>
              <a:t>Column Other-service has 2 of the 3 lowest values.</a:t>
            </a:r>
          </a:p>
          <a:p>
            <a:pPr lvl="1"/>
            <a:r>
              <a:rPr lang="en-US" b="false" sz="1400"/>
              <a:t>Row Divorced has 2 of the 3 highest values.</a:t>
            </a:r>
          </a:p>
          <a:p>
            <a:pPr lvl="1"/>
            <a:r>
              <a:rPr lang="en-US" b="false" sz="1400"/>
              <a:t>Row Separated has 1 of the 3 highest values.</a:t>
            </a:r>
          </a:p>
          <a:p>
            <a:pPr lvl="1"/>
            <a:r>
              <a:rPr lang="en-US" b="false" sz="1400"/>
              <a:t>Row Married-spouse-absent has 1 of the 3 lowest values.</a:t>
            </a:r>
          </a:p>
          <a:p>
            <a:pPr lvl="1"/>
            <a:r>
              <a:rPr lang="en-US" b="false" sz="1400"/>
              <a:t>Row Widowed has 2 of the 3 lowest values.</a:t>
            </a:r>
          </a:p>
          <a:p>
            <a:pPr lvl="0"/>
            <a:r>
              <a:rPr lang="en-US" b="false" sz="1400"/>
              <a:t>First, we tried to put the original result in context, by comparing its defining values with similar ones.</a:t>
            </a:r>
          </a:p>
          <a:p>
            <a:pPr lvl="1"/>
            <a:r>
              <a:rPr lang="en-US" b="false" sz="1400"/>
              <a:t>When we compared Other to its siblings, grouped by occupation and marital, we observed the following:</a:t>
            </a:r>
          </a:p>
          <a:p>
            <a:pPr lvl="2"/>
            <a:r>
              <a:rPr lang="en-US" b="false" sz="1400"/>
              <a:t>In 4 out of 4 cases Other has lower value than Blue-collar.</a:t>
            </a:r>
          </a:p>
          <a:p>
            <a:pPr lvl="2"/>
            <a:r>
              <a:rPr lang="en-US" b="false" sz="1400"/>
              <a:t>In 4 out of 4 cases Other has lower value than white-collar.</a:t>
            </a:r>
          </a:p>
          <a:p>
            <a:pPr lvl="1"/>
            <a:r>
              <a:rPr lang="en-US" b="false" sz="1400"/>
              <a:t>When we compared Partner-absent to its siblings, grouped by occupation and marital, we observed the following:</a:t>
            </a:r>
          </a:p>
          <a:p>
            <a:pPr lvl="2"/>
            <a:r>
              <a:rPr lang="en-US" b="false" sz="1400"/>
              <a:t>In 3 out of 4 cases Partner-absent has a lower value than Partner-present.</a:t>
            </a:r>
          </a:p>
          <a:p>
            <a:pPr lvl="2"/>
            <a:r>
              <a:rPr lang="en-US" b="false" sz="1400"/>
              <a:t>In 1 out of 4 cases Partner-present has null value.</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