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docProps\app.xml><?xml version="1.0" encoding="utf-8"?>
<Properties xmlns="http://schemas.openxmlformats.org/officeDocument/2006/extended-properties" xmlns:vt="http://schemas.openxmlformats.org/officeDocument/2006/docPropsVTypes">
  <TotalTime>0</TotalTime>
  <Words>3</Words>
  <Application>Microsoft Office PowerPoint</Application>
  <PresentationFormat>On-screen Show (4:3)</PresentationFormat>
  <Paragraphs>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creator>Asterix</dc:creator>
  <lastModifiedBy>Asterix</lastModifiedBy>
  <dcterms:modified xsi:type="dcterms:W3CDTF">2012-11-21T16:37:59Z</dcterms:modified>
  <revision>3</revision>
  <dc:title>PowerPoint Presentation</dc:title>
</coreProperties>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4.xml"/>
  <Relationship Id="rId11" Type="http://schemas.openxmlformats.org/officeDocument/2006/relationships/slide" Target="slides/slide5.xml"/>
  <Relationship Id="rId12" Type="http://schemas.openxmlformats.org/officeDocument/2006/relationships/slide" Target="slides/slide6.xml"/>
  <Relationship Id="rId3" Type="http://schemas.openxmlformats.org/officeDocument/2006/relationships/notesMaster" Target="notesMasters/notesMaster1.xml"/>
  <Relationship Id="rId4" Type="http://schemas.openxmlformats.org/officeDocument/2006/relationships/presProps" Target="presProps.xml"/>
  <Relationship Id="rId5" Type="http://schemas.openxmlformats.org/officeDocument/2006/relationships/viewProps" Target="viewProps.xml"/>
  <Relationship Id="rId6" Type="http://schemas.openxmlformats.org/officeDocument/2006/relationships/theme" Target="theme/theme1.xml"/>
  <Relationship Id="rId7" Type="http://schemas.openxmlformats.org/officeDocument/2006/relationships/tableStyles" Target="tableStyles.xml"/>
  <Relationship Id="rId8" Type="http://schemas.openxmlformats.org/officeDocument/2006/relationships/slide" Target="slides/slide2.xml"/>
  <Relationship Id="rId9" Type="http://schemas.openxmlformats.org/officeDocument/2006/relationships/slide" Target="slides/slide3.xml"/>
</Relationships>

</file>

<file path=ppt\notesMasters\_rels\notesMaster1.xml.rels><?xml version="1.0" encoding="UTF-8"?>

<Relationships xmlns="http://schemas.openxmlformats.org/package/2006/relationships">
  <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FF8BF4-F46E-47D4-8403-C880060200F8}" type="datetimeFigureOut">
              <a:rPr lang="en-US" smtClean="0"/>
              <a:t>11/21/2012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159E77-4725-4CB7-9EC4-5EC2DD79573E}" type="slidenum">
              <a:rPr lang="en-US" smtClean="0"/>
              <a:t>‹#›</a:t>
            </a:fld>
            <a:endParaRPr lang="en-US"/>
          </a:p>
        </p:txBody>
      </p:sp>
    </p:spTree>
    <p:extLst>
      <p:ext uri="{BB962C8B-B14F-4D97-AF65-F5344CB8AC3E}">
        <p14:creationId xmlns:p14="http://schemas.microsoft.com/office/powerpoint/2010/main" val="2555898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
	<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
	<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
	<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
	<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Hello World</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is a report on the Avg of hours_per_week when country is fixed to 'Europe' and work is fixed to 'With-Pay'. We will start by answering the original query and we complement the result with contextualization and detailed analyses.</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Here, you can see the answer of the original query. You have specified country to be equal to 'Europe', and work to be equal to 'With-Pay'. We report on Avg of hours_per_week grouped by country at level 0, and work at level 1 .
You can observe the results in this table. We highlight the largest value with red and the lowest value with blue color. 
Column has 0 of the 0 highest values.
Column Gov has 0 of the 0 highest values.
Column Private has 0 of the 0 highest values.
Column Self-emp has 0 of the 0 highest values.
Column has 0 of the 0 lowest values.
Column Gov has 0 of the 0 lowest values.
Column Private has 0 of the 0 lowest values.
Column Self-emp has 0 of the 0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 Putting results in context
In this series of slides we put the original result in context, by comparing the behavior of its defining values with the behavior of values that are similar to them.</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'With-Pay' for work at level 2 with its sibling values. We highlight the reference cells with bold, the highest value with red and the lowest value with blue color. We calculate the Avg of hours_per_week while fixing country at level 1 to be equal to ''Europe'', and work at level 3 to be equal to ''ALL''.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summarize our findings.
Concerning the original query, some interesting findings include:
Column has 0 of the 0 highest values.
Column Gov has 0 of the 0 highest values.
Column Private has 0 of the 0 highest values.
Column Self-emp has 0 of the 0 highest values.
Column has 0 of the 0 lowest values.
Column Gov has 0 of the 0 lowest values.
Column Private has 0 of the 0 lowest values.
Column Self-emp has 0 of the 0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8"/>
    <p:sldId id="258" r:id="rId9"/>
    <p:sldId id="259" r:id="rId10"/>
    <p:sldId id="260" r:id="rId11"/>
    <p:sldId id="26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notesSlide" Target="../notesSlides/notesSlide1.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2.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3.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4.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5.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6527630"/>
      </p:ext>
    </p:extLst>
  </p:cSld>
  <p:clrMapOvr>
    <a:masterClrMapping/>
  </p:clrMapOvr>
</p:sld>
</file>

<file path=ppt\slides\slide2.xml><?xml version="1.0" encoding="utf-8"?>
<p:sld xmlns:p="http://schemas.openxmlformats.org/presentationml/2006/main" xmlns:a="http://schemas.openxmlformats.org/drawingml/2006/main" show="1">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pPr algn="l"/>
            <a:r>
              <a:rPr lang="en-US"/>
              <a:t>CineCube Report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This is a report on the Avg of hours_per_week when country is fixed to 'Europe' and work is fixed to 'With-Pay'. We will start by answering the original query and we complement the result with contextualization and detailed analyses.</a:t>
            </a:r>
          </a:p>
        </p:txBody>
      </p:sp>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3.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Answer to the original question</a:t>
            </a:r>
          </a:p>
        </p:txBody>
      </p:sp>
      <p:graphicFrame>
        <p:nvGraphicFramePr>
          <p:cNvPr name="Table 2" id="3"/>
          <p:cNvGraphicFramePr>
            <a:graphicFrameLocks noGrp="true"/>
          </p:cNvGraphicFramePr>
          <p:nvPr/>
        </p:nvGraphicFramePr>
        <p:xfrm>
          <a:off x="2032000" y="1270000"/>
          <a:ext cx="1270000" cy="1270000"/>
        </p:xfrm>
        <a:graphic>
          <a:graphicData uri="http://schemas.openxmlformats.org/drawingml/2006/table">
            <a:tbl>
              <a:tblPr/>
              <a:tblGrid>
                <a:gridCol w="1270000"/>
                <a:gridCol w="1270000"/>
                <a:gridCol w="1270000"/>
                <a:gridCol w="1270000"/>
              </a:tblGrid>
              <a:tr h="254000">
                <a:tc>
                  <a:txBody>
                    <a:bodyPr/>
                    <a:lstStyle/>
                    <a:p>
                      <a:pPr algn="ct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Gov</a:t>
                      </a:r>
                    </a:p>
                  </a:txBody>
                  <a:tcPr marT="0" marL="0" marR="0" marB="0">
                    <a:lnL>
                      <a:noFill/>
                    </a:lnL>
                    <a:lnR>
                      <a:noFill/>
                    </a:lnR>
                    <a:lnT>
                      <a:noFill/>
                    </a:lnT>
                    <a:lnB>
                      <a:noFill/>
                    </a:lnB>
                  </a:tcPr>
                </a:tc>
                <a:tc>
                  <a:txBody>
                    <a:bodyPr/>
                    <a:lstStyle/>
                    <a:p>
                      <a:pPr algn="ctr"/>
                      <a:r>
                        <a:rPr lang="en-US" sz="1200">
                          <a:solidFill>
                            <a:srgbClr val="000000"/>
                          </a:solidFill>
                        </a:rPr>
                        <a:t>Private</a:t>
                      </a:r>
                    </a:p>
                  </a:txBody>
                  <a:tcPr marT="0" marL="0" marR="0" marB="0">
                    <a:lnL>
                      <a:noFill/>
                    </a:lnL>
                    <a:lnR>
                      <a:noFill/>
                    </a:lnR>
                    <a:lnT>
                      <a:noFill/>
                    </a:lnT>
                    <a:lnB>
                      <a:noFill/>
                    </a:lnB>
                  </a:tcPr>
                </a:tc>
                <a:tc>
                  <a:txBody>
                    <a:bodyPr/>
                    <a:lstStyle/>
                    <a:p>
                      <a:pPr algn="ctr"/>
                      <a:r>
                        <a:rPr lang="en-US" sz="1200">
                          <a:solidFill>
                            <a:srgbClr val="000000"/>
                          </a:solidFill>
                        </a:rPr>
                        <a:t>Self-emp</a:t>
                      </a:r>
                    </a:p>
                  </a:txBody>
                  <a:tcPr marT="0" marL="0" marR="0" marB="0">
                    <a:lnL>
                      <a:noFill/>
                    </a:lnL>
                    <a:lnR>
                      <a:noFill/>
                    </a:lnR>
                    <a:lnT>
                      <a:noFill/>
                    </a:lnT>
                    <a:lnB>
                      <a:noFill/>
                    </a:lnB>
                  </a:tcPr>
                </a:tc>
              </a:tr>
              <a:tr h="254000">
                <a:tc>
                  <a:txBody>
                    <a:bodyPr/>
                    <a:lstStyle/>
                    <a:p>
                      <a:pPr algn="r"/>
                      <a:r>
                        <a:rPr lang="en-US" sz="1200">
                          <a:solidFill>
                            <a:srgbClr val="000000"/>
                          </a:solidFill>
                        </a:rPr>
                        <a:t>40.2509</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22286.00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40.4824</a:t>
                      </a:r>
                    </a:p>
                  </a:txBody>
                  <a:tcPr marT="0" marL="6350" marR="0" marB="0">
                    <a:lnL>
                      <a:noFill/>
                    </a:lnL>
                    <a:lnR>
                      <a:noFill/>
                    </a:lnR>
                    <a:lnT>
                      <a:noFill/>
                    </a:lnT>
                    <a:lnB>
                      <a:noFill/>
                    </a:lnB>
                  </a:tcPr>
                </a:tc>
                <a:tc>
                  <a:txBody>
                    <a:bodyPr/>
                    <a:lstStyle/>
                    <a:p>
                      <a:pPr algn="ctr"/>
                      <a:r>
                        <a:rPr lang="en-US" sz="1200">
                          <a:solidFill>
                            <a:srgbClr val="000000"/>
                          </a:solidFill>
                        </a:rPr>
                        <a:t>4289.00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45.7459</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3573.00</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4.xml><?xml version="1.0" encoding="utf-8"?>
<p:sld xmlns:p="http://schemas.openxmlformats.org/presentationml/2006/main" xmlns:a="http://schemas.openxmlformats.org/drawingml/2006/main" show="1">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 Putting results in context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put the original result in context, by comparing the behavior of its defining values with the behavior of values that are similar to them.</a:t>
            </a:r>
          </a:p>
        </p:txBody>
      </p:sp>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5.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work</a:t>
            </a:r>
          </a:p>
        </p:txBody>
      </p:sp>
      <p:graphicFrame>
        <p:nvGraphicFramePr>
          <p:cNvPr name="Table 2" id="3"/>
          <p:cNvGraphicFramePr>
            <a:graphicFrameLocks noGrp="true"/>
          </p:cNvGraphicFramePr>
          <p:nvPr/>
        </p:nvGraphicFramePr>
        <p:xfrm>
          <a:off x="2667000" y="1270000"/>
          <a:ext cx="1270000" cy="1270000"/>
        </p:xfrm>
        <a:graphic>
          <a:graphicData uri="http://schemas.openxmlformats.org/drawingml/2006/table">
            <a:tbl>
              <a:tblPr/>
              <a:tblGrid>
                <a:gridCol w="1270000"/>
                <a:gridCol w="1270000"/>
                <a:gridCol w="1270000"/>
              </a:tblGrid>
              <a:tr h="254000">
                <a:tc>
                  <a:txBody>
                    <a:bodyPr/>
                    <a:lstStyle/>
                    <a:p>
                      <a:pPr algn="ctr"/>
                      <a:r>
                        <a:rPr lang="en-US" sz="1200">
                          <a:solidFill>
                            <a:srgbClr val="000000"/>
                          </a:solidFill>
                        </a:rPr>
                        <a:t>Summary for work</a:t>
                      </a:r>
                    </a:p>
                  </a:txBody>
                  <a:tcPr marT="0" marL="6350" marR="0" marB="0">
                    <a:lnL>
                      <a:noFill/>
                    </a:lnL>
                    <a:lnR>
                      <a:noFill/>
                    </a:lnR>
                    <a:lnT>
                      <a:noFill/>
                    </a:lnT>
                    <a:lnB>
                      <a:noFill/>
                    </a:lnB>
                  </a:tcPr>
                </a:tc>
                <a:tc>
                  <a:txBody>
                    <a:bodyPr/>
                    <a:lstStyle/>
                    <a:p>
                      <a:pPr algn="ctr"/>
                      <a:r>
                        <a:rPr lang="en-US" sz="1200" b="true">
                          <a:solidFill>
                            <a:srgbClr val="000000"/>
                          </a:solidFill>
                        </a:rPr>
                        <a:t>With-Pay</a:t>
                      </a:r>
                    </a:p>
                  </a:txBody>
                  <a:tcPr marT="0" marL="0" marR="0" marB="0">
                    <a:lnL>
                      <a:noFill/>
                    </a:lnL>
                    <a:lnR>
                      <a:noFill/>
                    </a:lnR>
                    <a:lnT>
                      <a:noFill/>
                    </a:lnT>
                    <a:lnB>
                      <a:noFill/>
                    </a:lnB>
                  </a:tcPr>
                </a:tc>
                <a:tc>
                  <a:txBody>
                    <a:bodyPr/>
                    <a:lstStyle/>
                    <a:p>
                      <a:pPr algn="ctr"/>
                      <a:r>
                        <a:rPr lang="en-US" sz="1200">
                          <a:solidFill>
                            <a:srgbClr val="000000"/>
                          </a:solidFill>
                        </a:rPr>
                        <a:t>Without-pay</a:t>
                      </a:r>
                    </a:p>
                  </a:txBody>
                  <a:tcPr marT="0" marL="0" marR="0" marB="0">
                    <a:lnL>
                      <a:noFill/>
                    </a:lnL>
                    <a:lnR>
                      <a:noFill/>
                    </a:lnR>
                    <a:lnT>
                      <a:noFill/>
                    </a:lnT>
                    <a:lnB>
                      <a:noFill/>
                    </a:lnB>
                  </a:tcPr>
                </a:tc>
              </a:tr>
              <a:tr h="254000">
                <a:tc>
                  <a:txBody>
                    <a:bodyPr/>
                    <a:lstStyle/>
                    <a:p>
                      <a:pPr algn="r"/>
                      <a:r>
                        <a:rPr lang="en-US" sz="1200">
                          <a:solidFill>
                            <a:srgbClr val="000000"/>
                          </a:solidFill>
                        </a:rPr>
                        <a:t>32.7143</a:t>
                      </a:r>
                    </a:p>
                  </a:txBody>
                  <a:tcPr marT="0" marL="635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14.00</a:t>
                      </a:r>
                    </a:p>
                  </a:txBody>
                  <a:tcPr marT="0" marL="0" marR="0" marB="0">
                    <a:lnL>
                      <a:noFill/>
                    </a:lnL>
                    <a:lnR>
                      <a:noFill/>
                    </a:lnR>
                    <a:lnT>
                      <a:noFill/>
                    </a:lnT>
                    <a:lnB>
                      <a:noFill/>
                    </a:lnB>
                  </a:tcPr>
                </a:tc>
              </a:tr>
              <a:tr h="254000">
                <a:tc>
                  <a:txBody>
                    <a:bodyPr/>
                    <a:lstStyle/>
                    <a:p>
                      <a:pPr algn="r"/>
                      <a:r>
                        <a:rPr lang="en-US" sz="1200">
                          <a:solidFill>
                            <a:srgbClr val="000000"/>
                          </a:solidFill>
                        </a:rPr>
                        <a:t>40.9351</a:t>
                      </a:r>
                    </a:p>
                  </a:txBody>
                  <a:tcPr marT="0" marL="6350" marR="0" marB="0">
                    <a:lnL>
                      <a:noFill/>
                    </a:lnL>
                    <a:lnR>
                      <a:noFill/>
                    </a:lnR>
                    <a:lnT>
                      <a:noFill/>
                    </a:lnT>
                    <a:lnB>
                      <a:noFill/>
                    </a:lnB>
                  </a:tcPr>
                </a:tc>
                <a:tc>
                  <a:txBody>
                    <a:bodyPr/>
                    <a:lstStyle/>
                    <a:p>
                      <a:pPr algn="ctr"/>
                      <a:r>
                        <a:rPr lang="en-US" sz="1200" b="true">
                          <a:solidFill>
                            <a:srgbClr val="000000"/>
                          </a:solidFill>
                        </a:rPr>
                        <a:t>30148.00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6.xml><?xml version="1.0" encoding="utf-8"?>
<p:sld xmlns:p="http://schemas.openxmlformats.org/presentationml/2006/main" xmlns:a="http://schemas.openxmlformats.org/drawingml/2006/main" show="1">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a:t>Summary</a:t>
            </a:r>
          </a:p>
        </p:txBody>
      </p:sp>
      <p:sp xmlns:p="http://schemas.openxmlformats.org/presentationml/2006/main" xmlns:a="http://schemas.openxmlformats.org/drawingml/2006/main" xmlns:r="http://schemas.openxmlformats.org/officeDocument/2006/relationships">
        <p:nvSpPr>
          <p:cNvPr id="3" name="Content Placeholder 2"/>
          <p:cNvSpPr>
            <a:spLocks noGrp="1"/>
          </p:cNvSpPr>
          <p:nvPr>
            <p:ph idx="1"/>
          </p:nvPr>
        </p:nvSpPr>
        <p:spPr/>
        <p:txBody>
          <a:bodyPr/>
          <a:lstStyle/>
          <a:p>
            <a:pPr lvl="0"/>
            <a:r>
              <a:rPr lang="en-US" b="false" sz="1400"/>
              <a:t>Concerning the original query, some interesting findings include:</a:t>
            </a:r>
          </a:p>
          <a:p>
            <a:pPr lvl="1"/>
            <a:r>
              <a:rPr lang="en-US" b="false" sz="1400"/>
              <a:t>Column has 0 of the 0 highest values.</a:t>
            </a:r>
          </a:p>
          <a:p>
            <a:pPr lvl="1"/>
            <a:r>
              <a:rPr lang="en-US" b="false" sz="1400"/>
              <a:t>Column Gov has 0 of the 0 highest values.</a:t>
            </a:r>
          </a:p>
          <a:p>
            <a:pPr lvl="1"/>
            <a:r>
              <a:rPr lang="en-US" b="false" sz="1400"/>
              <a:t>Column Private has 0 of the 0 highest values.</a:t>
            </a:r>
          </a:p>
          <a:p>
            <a:pPr lvl="1"/>
            <a:r>
              <a:rPr lang="en-US" b="false" sz="1400"/>
              <a:t>Column Self-emp has 0 of the 0 highest values.</a:t>
            </a:r>
          </a:p>
          <a:p>
            <a:pPr lvl="1"/>
            <a:r>
              <a:rPr lang="en-US" b="false" sz="1400"/>
              <a:t>Column has 0 of the 0 lowest values.</a:t>
            </a:r>
          </a:p>
          <a:p>
            <a:pPr lvl="1"/>
            <a:r>
              <a:rPr lang="en-US" b="false" sz="1400"/>
              <a:t>Column Gov has 0 of the 0 lowest values.</a:t>
            </a:r>
          </a:p>
          <a:p>
            <a:pPr lvl="1"/>
            <a:r>
              <a:rPr lang="en-US" b="false" sz="1400"/>
              <a:t>Column Private has 0 of the 0 lowest values.</a:t>
            </a:r>
          </a:p>
          <a:p>
            <a:pPr lvl="1"/>
            <a:r>
              <a:rPr lang="en-US" b="false" sz="1400"/>
              <a:t>Column Self-emp has 0 of the 0 lowest values.</a:t>
            </a:r>
          </a:p>
        </p:txBody>
      </p:sp>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tableStyles.xml><?xml version="1.0" encoding="utf-8"?>
<a:tblStyleLst xmlns:a="http://schemas.openxmlformats.org/drawingml/2006/main" def="{5C22544A-7EE6-4342-B048-85BDC9FD1C3A}"/>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34" y="-90"/>
      </p:cViewPr>
      <p:guideLst>
        <p:guide orient="horz" pos="2160"/>
        <p:guide pos="2880"/>
      </p:guideLst>
    </p:cSldViewPr>
  </p:slideViewPr>
  <p:notesTextViewPr>
    <p:cViewPr>
      <p:scale>
        <a:sx n="100" d="100"/>
        <a:sy n="100" d="100"/>
      </p:scale>
      <p:origin x="0" y="0"/>
    </p:cViewPr>
  </p:notesTextViewPr>
  <p:gridSpacing cx="76200" cy="76200"/>
</p:viewPr>
</file>