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14" Type="http://schemas.openxmlformats.org/officeDocument/2006/relationships/slide" Target="slides/slide8.xml"/>
  <Relationship Id="rId15" Type="http://schemas.openxmlformats.org/officeDocument/2006/relationships/slide" Target="slides/slide9.xml"/>
  <Relationship Id="rId16" Type="http://schemas.openxmlformats.org/officeDocument/2006/relationships/slide" Target="slides/slide10.xml"/>
  <Relationship Id="rId17" Type="http://schemas.openxmlformats.org/officeDocument/2006/relationships/slide" Target="slides/slide11.xml"/>
  <Relationship Id="rId18" Type="http://schemas.openxmlformats.org/officeDocument/2006/relationships/slide" Target="slides/slide12.xml"/>
  <Relationship Id="rId19" Type="http://schemas.openxmlformats.org/officeDocument/2006/relationships/slide" Target="slides/slide13.xml"/>
  <Relationship Id="rId20" Type="http://schemas.openxmlformats.org/officeDocument/2006/relationships/slide" Target="slides/slide14.xml"/>
  <Relationship Id="rId21" Type="http://schemas.openxmlformats.org/officeDocument/2006/relationships/slide" Target="slides/slide15.xml"/>
  <Relationship Id="rId22" Type="http://schemas.openxmlformats.org/officeDocument/2006/relationships/slide" Target="slides/slide16.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
	<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
	<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
	<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
	<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
	<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
	<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
	<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
	<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'USA' for native country at level 1 with its sibling values. We highlight the reference cells with bold, the highest values with red and the lowest values with blue color. We calculate the Avg of hours_per_week while fixing occupation at level 1 to be equal to ''Blue-collar'', work at level 2 to be equal to ''With-Pay'', education at level 3 to be equal to ''Post-Secondary'', native country at level 2 to be equal to ''North-America'', and marital at level 2 to be equal to ''Married''.
Compared to its sibling we observe that in 2 out of 4 cases USA has a higher value than Canada.
In 2 out of 4 cases USA has a lower value than Canada.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'Married' for marital at level 2 with its sibling values. We highlight the reference cells with bold, the highest value with red and the lowest value with blue color. We calculate the Avg of hours_per_week while fixing occupation at level 1 to be equal to ''Blue-collar'', work at level 2 to be equal to ''With-Pay'', education at level 3 to be equal to ''Post-Secondary'', native country at level 1 to be equal to ''USA'', and marital at level 3 to be equal to ''ALL''.
Compared to its sibling we observe that in 3 out of 3 cases Married has higher value than Never-married.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'Married' for marital at level 2 with its sibling values. We highlight the reference cells with bold, the highest values with red and the lowest values with blue color. We calculate the Avg of hours_per_week while fixing occupation at level 1 to be equal to ''Blue-collar'', work at level 2 to be equal to ''With-Pay'', education at level 3 to be equal to ''Post-Secondary'', native country at level 1 to be equal to ''USA'', and marital at level 3 to be equal to ''ALL''.
Compared to its sibling we observe that in 4 out of 4 cases Married has a higher value than Never-married.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II: Explaining results
In this series of slides we will present a detailed analysis of the values involved in the result of the original query. To this end, we drill-down the hierarchy of grouping levels of the result to one level of aggregation lower, whenever this is possible.</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work by drilling down from level 1 to level 0. For each cell we show both the Avg of hours_per_week and the number of tuples that correspond to it in parentheses. We highlight the 5 lowest values in blue and the 5 largest in red color.
Some interesting findings include:
Column University has 2 of the 5 highest values.
Column Post-grad has 2 of the 5 lowest values.
Column Some-college has 2 of the 5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expand dimension education by drilling down from level 2 to level 1. For each cell we show both the Avg of hours_per_week and the number of tuples that correspond to it in parentheses. We highlight the 4 lowest values in blue and the 4 largest in red color.
Some interesting findings include:
Column Self-emp has 3 of the 4 highest values.
Column Gov has 2 of the 4 lowest values.
Column Private has 2 of the 4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Column Post-grad has 2 of the 3 lowest values.
Row Self-emp has 3 of the 3 highest values.
Row Gov has 2 of the 3 lowest values.
Row Private has 1 of the 3 lowest values.
First, we tried to put the original result in context, by comparing its defining values with similar ones.
When we compared Blue-collar to its siblings, grouped by occupation and work, we observed the following:
In 1 out of 3 cases Blue-collar has higher value than Other.
In 2 out of 3 cases Blue-collar has lower value than Other.
In 3 out of 3 cases Blue-collar has lower value than white-collar.
When we compared Blue-collar to its siblings, grouped by education and occupation, we observed the following:
In 4 out of 4 cases Blue-collar has a lower value than Other.
In 2 out of 4 cases Blue-collar has a higher value than white-collar.
In 2 out of 4 cases Blue-collar has a lower value than white-collar.
When we compared Post-Secondary to its siblings, grouped by education and work, we observed the following:
In 2 out of 3 cases Post-Secondary has higher value than Without-Post-Secondary.
In 1 out of 3 cases Post-Secondary has lower value than Without-Post-Secondary.
When we compared USA to its siblings, grouped by native country and work, we observed the following:
In 2 out of 3 cases USA has lower value than Canada.
In 1 out of 3 cases Canada has null value.
When we compared USA to its siblings, grouped by education and native country, we observed the following:
In 2 out of 4 cases USA has a higher value than Canada.
In 2 out of 4 cases USA has a lower value than Canada.
When we compared Married to its siblings, grouped by marital and work, we observed the following:
In 3 out of 3 cases Married has higher value than Never-married.
When we compared Married to its siblings, grouped by education and marital, we observed the following:
In 4 out of 4 cases Married has a higher value than Never-married.
Then we analyzed the results by drilling down one level in the hierarchy.
When we drilled down work, we observed the following facts:
Column University has 2 of the 5 highest values.
Column Post-grad has 2 of the 5 lowest values.
Column Some-college has 2 of the 5 lowest values.
When we drilled down education, we observed the following facts:
Column Self-emp has 3 of the 4 highest values.
Column Gov has 2 of the 4 lowest values.
Column Private has 2 of the 4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Avg of hours_per_week when occupation is fixed to 'Blue-collar', work is fixed to 'With-Pay', education is fixed to 'Post-Secondary', native country is fixed to 'USA' and marital is fixed to 'Married'.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occupation to be equal to 'Blue-collar', work to be equal to 'With-Pay', education to be equal to 'Post-Secondary', native country to be equal to 'USA', and marital to be equal to 'Married'. We report on Avg of hours_per_week grouped by education at level 2, and work at level 1 .
You can observe the results in this table. We highlight the largest values with red and the lowest values with blue color. 
Column Post-grad has 2 of the 3 lowest values.
Row Self-emp has 3 of the 3 highest values.
Row Gov has 2 of the 3 lowest values.
Row Private has 1 of the 3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'Blue-collar' for occupation at level 1 with its sibling values. We highlight the reference cells with bold, the highest values with red and the lowest values with blue color. We calculate the Avg of hours_per_week while fixing occupation at level 2 to be equal to ''ALL'', work at level 2 to be equal to ''With-Pay'', education at level 3 to be equal to ''Post-Secondary'', native country at level 1 to be equal to ''USA'', and marital at level 2 to be equal to ''Married''.
Compared to its sibling we observe the following:
In 1 out of 3 cases Blue-collar has higher value than Other.
In 2 out of 3 cases Blue-collar has lower value than Other.
In 3 out of 3 cases Blue-collar has lower value than white-collar.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'Blue-collar' for occupation at level 1 with its sibling values. We highlight the reference cells with bold, the highest values with red and the lowest values with blue color. We calculate the Avg of hours_per_week while fixing occupation at level 2 to be equal to ''ALL'', work at level 2 to be equal to ''With-Pay'', education at level 3 to be equal to ''Post-Secondary'', native country at level 1 to be equal to ''USA'', and marital at level 2 to be equal to ''Married''.
Compared to its sibling we observe the following:
In 4 out of 4 cases Blue-collar has a lower value than Other.
In 2 out of 4 cases Blue-collar has a higher value than white-collar.
In 2 out of 4 cases Blue-collar has a lower value than white-collar.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'With-Pay' for work at level 2 with its sibling values. We highlight the reference cells with bold, the highest value with red and the lowest value with blue color. We calculate the Avg of hours_per_week while fixing occupation at level 1 to be equal to ''Blue-collar'', work at level 3 to be equal to ''ALL'', education at level 3 to be equal to ''Post-Secondary'', native country at level 1 to be equal to ''USA'', and marital at level 2 to be equal to ''Married''.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'Post-Secondary' for education at level 3 with its sibling values. We highlight the reference cells with bold, the highest value with red and the lowest value with blue color. We calculate the Avg of hours_per_week while fixing occupation at level 1 to be equal to ''Blue-collar'', work at level 2 to be equal to ''With-Pay'', education at level 4 to be equal to ''ALL'', native country at level 1 to be equal to ''USA'', and marital at level 2 to be equal to ''Married''.
Compared to its sibling we observe that in 2 out of 3 cases Post-Secondary has higher value than Without-Post-Secondary.
In 1 out of 3 cases Post-Secondary has lower value than Without-Post-Secondary.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'USA' for native country at level 1 with its sibling values. We highlight the reference cells with bold, the highest value with red and the lowest value with blue color. We calculate the Avg of hours_per_week while fixing occupation at level 1 to be equal to ''Blue-collar'', work at level 2 to be equal to ''With-Pay'', education at level 3 to be equal to ''Post-Secondary'', native country at level 2 to be equal to ''North-America'', and marital at level 2 to be equal to ''Married''.
Compared to its sibling we observe that in 2 out of 3 cases USA has lower value than Canada.
In 1 out of 3 cases Canada has null value.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6.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8.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10.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native country</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native country</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a:solidFill>
                            <a:srgbClr val="000000"/>
                          </a:solidFill>
                        </a:rPr>
                        <a:t>Canada</a:t>
                      </a:r>
                    </a:p>
                  </a:txBody>
                  <a:tcPr marT="0" marL="6350" marR="0" marB="0">
                    <a:lnL>
                      <a:noFill/>
                    </a:lnL>
                    <a:lnR>
                      <a:noFill/>
                    </a:lnR>
                    <a:lnT>
                      <a:noFill/>
                    </a:lnT>
                    <a:lnB>
                      <a:noFill/>
                    </a:lnB>
                  </a:tcPr>
                </a:tc>
                <a:tc>
                  <a:txBody>
                    <a:bodyPr/>
                    <a:lstStyle/>
                    <a:p>
                      <a:pPr algn="ctr"/>
                      <a:r>
                        <a:rPr lang="en-US" sz="1200">
                          <a:solidFill>
                            <a:srgbClr val="000000"/>
                          </a:solidFill>
                        </a:rPr>
                        <a:t>40.00</a:t>
                      </a:r>
                    </a:p>
                  </a:txBody>
                  <a:tcPr marT="0" marL="0" marR="0" marB="0">
                    <a:lnL>
                      <a:noFill/>
                    </a:lnL>
                    <a:lnR>
                      <a:noFill/>
                    </a:lnR>
                    <a:lnT>
                      <a:noFill/>
                    </a:lnT>
                    <a:lnB>
                      <a:noFill/>
                    </a:lnB>
                  </a:tcPr>
                </a:tc>
                <a:tc>
                  <a:txBody>
                    <a:bodyPr/>
                    <a:lstStyle/>
                    <a:p>
                      <a:pPr algn="ctr"/>
                      <a:r>
                        <a:rPr lang="en-US" sz="1200">
                          <a:solidFill>
                            <a:srgbClr val="0000FF"/>
                          </a:solidFill>
                        </a:rPr>
                        <a:t>20.00</a:t>
                      </a:r>
                    </a:p>
                  </a:txBody>
                  <a:tcPr marT="0" marL="0" marR="0" marB="0">
                    <a:lnL>
                      <a:noFill/>
                    </a:lnL>
                    <a:lnR>
                      <a:noFill/>
                    </a:lnR>
                    <a:lnT>
                      <a:noFill/>
                    </a:lnT>
                    <a:lnB>
                      <a:noFill/>
                    </a:lnB>
                  </a:tcPr>
                </a:tc>
                <a:tc>
                  <a:txBody>
                    <a:bodyPr/>
                    <a:lstStyle/>
                    <a:p>
                      <a:pPr algn="ctr"/>
                      <a:r>
                        <a:rPr lang="en-US" sz="1200">
                          <a:solidFill>
                            <a:srgbClr val="FF0000"/>
                          </a:solidFill>
                        </a:rPr>
                        <a:t>50.00</a:t>
                      </a:r>
                    </a:p>
                  </a:txBody>
                  <a:tcPr marT="0" marL="0" marR="0" marB="0">
                    <a:lnL>
                      <a:noFill/>
                    </a:lnL>
                    <a:lnR>
                      <a:noFill/>
                    </a:lnR>
                    <a:lnT>
                      <a:noFill/>
                    </a:lnT>
                    <a:lnB>
                      <a:noFill/>
                    </a:lnB>
                  </a:tcPr>
                </a:tc>
                <a:tc>
                  <a:txBody>
                    <a:bodyPr/>
                    <a:lstStyle/>
                    <a:p>
                      <a:pPr algn="ctr"/>
                      <a:r>
                        <a:rPr lang="en-US" sz="1200">
                          <a:solidFill>
                            <a:srgbClr val="FF0000"/>
                          </a:solidFill>
                        </a:rPr>
                        <a:t>46.00</a:t>
                      </a:r>
                    </a:p>
                  </a:txBody>
                  <a:tcPr marT="0" marL="0" marR="0" marB="0">
                    <a:lnL>
                      <a:noFill/>
                    </a:lnL>
                    <a:lnR>
                      <a:noFill/>
                    </a:lnR>
                    <a:lnT>
                      <a:noFill/>
                    </a:lnT>
                    <a:lnB>
                      <a:noFill/>
                    </a:lnB>
                  </a:tcPr>
                </a:tc>
              </a:tr>
              <a:tr h="254000">
                <a:tc>
                  <a:txBody>
                    <a:bodyPr/>
                    <a:lstStyle/>
                    <a:p>
                      <a:pPr algn="r"/>
                      <a:r>
                        <a:rPr lang="en-US" sz="1200" b="true">
                          <a:solidFill>
                            <a:srgbClr val="000000"/>
                          </a:solidFill>
                        </a:rPr>
                        <a:t>USA</a:t>
                      </a:r>
                    </a:p>
                  </a:txBody>
                  <a:tcPr marT="0" marL="6350" marR="0" marB="0">
                    <a:lnL>
                      <a:noFill/>
                    </a:lnL>
                    <a:lnR>
                      <a:noFill/>
                    </a:lnR>
                    <a:lnT>
                      <a:noFill/>
                    </a:lnT>
                    <a:lnB>
                      <a:noFill/>
                    </a:lnB>
                  </a:tcPr>
                </a:tc>
                <a:tc>
                  <a:txBody>
                    <a:bodyPr/>
                    <a:lstStyle/>
                    <a:p>
                      <a:pPr algn="ctr"/>
                      <a:r>
                        <a:rPr lang="en-US" sz="1200" b="true">
                          <a:solidFill>
                            <a:srgbClr val="000000"/>
                          </a:solidFill>
                        </a:rPr>
                        <a:t>42.68</a:t>
                      </a:r>
                    </a:p>
                  </a:txBody>
                  <a:tcPr marT="0" marL="0" marR="0" marB="0">
                    <a:lnL>
                      <a:noFill/>
                    </a:lnL>
                    <a:lnR>
                      <a:noFill/>
                    </a:lnR>
                    <a:lnT>
                      <a:noFill/>
                    </a:lnT>
                    <a:lnB>
                      <a:noFill/>
                    </a:lnB>
                  </a:tcPr>
                </a:tc>
                <a:tc>
                  <a:txBody>
                    <a:bodyPr/>
                    <a:lstStyle/>
                    <a:p>
                      <a:pPr algn="ctr"/>
                      <a:r>
                        <a:rPr lang="en-US" sz="1200" b="true">
                          <a:solidFill>
                            <a:srgbClr val="0000FF"/>
                          </a:solidFill>
                        </a:rPr>
                        <a:t>39.88</a:t>
                      </a:r>
                    </a:p>
                  </a:txBody>
                  <a:tcPr marT="0" marL="0" marR="0" marB="0">
                    <a:lnL>
                      <a:noFill/>
                    </a:lnL>
                    <a:lnR>
                      <a:noFill/>
                    </a:lnR>
                    <a:lnT>
                      <a:noFill/>
                    </a:lnT>
                    <a:lnB>
                      <a:noFill/>
                    </a:lnB>
                  </a:tcPr>
                </a:tc>
                <a:tc>
                  <a:txBody>
                    <a:bodyPr/>
                    <a:lstStyle/>
                    <a:p>
                      <a:pPr algn="ctr"/>
                      <a:r>
                        <a:rPr lang="en-US" sz="1200" b="true">
                          <a:solidFill>
                            <a:srgbClr val="000000"/>
                          </a:solidFill>
                        </a:rPr>
                        <a:t>43.17</a:t>
                      </a:r>
                    </a:p>
                  </a:txBody>
                  <a:tcPr marT="0" marL="0" marR="0" marB="0">
                    <a:lnL>
                      <a:noFill/>
                    </a:lnL>
                    <a:lnR>
                      <a:noFill/>
                    </a:lnR>
                    <a:lnT>
                      <a:noFill/>
                    </a:lnT>
                    <a:lnB>
                      <a:noFill/>
                    </a:lnB>
                  </a:tcPr>
                </a:tc>
                <a:tc>
                  <a:txBody>
                    <a:bodyPr/>
                    <a:lstStyle/>
                    <a:p>
                      <a:pPr algn="ctr"/>
                      <a:r>
                        <a:rPr lang="en-US" sz="1200" b="true">
                          <a:solidFill>
                            <a:srgbClr val="000000"/>
                          </a:solidFill>
                        </a:rPr>
                        <a:t>42.30</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11.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marital</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marital</a:t>
                      </a:r>
                    </a:p>
                  </a:txBody>
                  <a:tcPr marT="0" marL="6350" marR="0" marB="0">
                    <a:lnL>
                      <a:noFill/>
                    </a:lnL>
                    <a:lnR>
                      <a:noFill/>
                    </a:lnR>
                    <a:lnT>
                      <a:noFill/>
                    </a:lnT>
                    <a:lnB>
                      <a:noFill/>
                    </a:lnB>
                  </a:tcPr>
                </a:tc>
                <a:tc>
                  <a:txBody>
                    <a:bodyPr/>
                    <a:lstStyle/>
                    <a:p>
                      <a:pPr algn="ctr"/>
                      <a:r>
                        <a:rPr lang="en-US" sz="1200" b="true">
                          <a:solidFill>
                            <a:srgbClr val="000000"/>
                          </a:solidFill>
                        </a:rPr>
                        <a:t>Married</a:t>
                      </a:r>
                    </a:p>
                  </a:txBody>
                  <a:tcPr marT="0" marL="0" marR="0" marB="0">
                    <a:lnL>
                      <a:noFill/>
                    </a:lnL>
                    <a:lnR>
                      <a:noFill/>
                    </a:lnR>
                    <a:lnT>
                      <a:noFill/>
                    </a:lnT>
                    <a:lnB>
                      <a:noFill/>
                    </a:lnB>
                  </a:tcPr>
                </a:tc>
                <a:tc>
                  <a:txBody>
                    <a:bodyPr/>
                    <a:lstStyle/>
                    <a:p>
                      <a:pPr algn="ctr"/>
                      <a:r>
                        <a:rPr lang="en-US" sz="1200">
                          <a:solidFill>
                            <a:srgbClr val="000000"/>
                          </a:solidFill>
                        </a:rPr>
                        <a:t>Never-married</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b="true">
                          <a:solidFill>
                            <a:srgbClr val="000000"/>
                          </a:solidFill>
                        </a:rPr>
                        <a:t>40.31</a:t>
                      </a:r>
                    </a:p>
                  </a:txBody>
                  <a:tcPr marT="0" marL="0" marR="0" marB="0">
                    <a:lnL>
                      <a:noFill/>
                    </a:lnL>
                    <a:lnR>
                      <a:noFill/>
                    </a:lnR>
                    <a:lnT>
                      <a:noFill/>
                    </a:lnT>
                    <a:lnB>
                      <a:noFill/>
                    </a:lnB>
                  </a:tcPr>
                </a:tc>
                <a:tc>
                  <a:txBody>
                    <a:bodyPr/>
                    <a:lstStyle/>
                    <a:p>
                      <a:pPr algn="ctr"/>
                      <a:r>
                        <a:rPr lang="en-US" sz="1200">
                          <a:solidFill>
                            <a:srgbClr val="0000FF"/>
                          </a:solidFill>
                        </a:rPr>
                        <a:t>36.34</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b="true">
                          <a:solidFill>
                            <a:srgbClr val="000000"/>
                          </a:solidFill>
                        </a:rPr>
                        <a:t>42.84</a:t>
                      </a:r>
                    </a:p>
                  </a:txBody>
                  <a:tcPr marT="0" marL="0" marR="0" marB="0">
                    <a:lnL>
                      <a:noFill/>
                    </a:lnL>
                    <a:lnR>
                      <a:noFill/>
                    </a:lnR>
                    <a:lnT>
                      <a:noFill/>
                    </a:lnT>
                    <a:lnB>
                      <a:noFill/>
                    </a:lnB>
                  </a:tcPr>
                </a:tc>
                <a:tc>
                  <a:txBody>
                    <a:bodyPr/>
                    <a:lstStyle/>
                    <a:p>
                      <a:pPr algn="ctr"/>
                      <a:r>
                        <a:rPr lang="en-US" sz="1200">
                          <a:solidFill>
                            <a:srgbClr val="000000"/>
                          </a:solidFill>
                        </a:rPr>
                        <a:t>38.24</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b="true">
                          <a:solidFill>
                            <a:srgbClr val="FF0000"/>
                          </a:solidFill>
                        </a:rPr>
                        <a:t>45.03</a:t>
                      </a:r>
                    </a:p>
                  </a:txBody>
                  <a:tcPr marT="0" marL="0" marR="0" marB="0">
                    <a:lnL>
                      <a:noFill/>
                    </a:lnL>
                    <a:lnR>
                      <a:noFill/>
                    </a:lnR>
                    <a:lnT>
                      <a:noFill/>
                    </a:lnT>
                    <a:lnB>
                      <a:noFill/>
                    </a:lnB>
                  </a:tcPr>
                </a:tc>
                <a:tc>
                  <a:txBody>
                    <a:bodyPr/>
                    <a:lstStyle/>
                    <a:p>
                      <a:pPr algn="ctr"/>
                      <a:r>
                        <a:rPr lang="en-US" sz="1200">
                          <a:solidFill>
                            <a:srgbClr val="000000"/>
                          </a:solidFill>
                        </a:rPr>
                        <a:t>38.85</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12.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marital</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marital</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b="true">
                          <a:solidFill>
                            <a:srgbClr val="000000"/>
                          </a:solidFill>
                        </a:rPr>
                        <a:t>Married</a:t>
                      </a:r>
                    </a:p>
                  </a:txBody>
                  <a:tcPr marT="0" marL="6350" marR="0" marB="0">
                    <a:lnL>
                      <a:noFill/>
                    </a:lnL>
                    <a:lnR>
                      <a:noFill/>
                    </a:lnR>
                    <a:lnT>
                      <a:noFill/>
                    </a:lnT>
                    <a:lnB>
                      <a:noFill/>
                    </a:lnB>
                  </a:tcPr>
                </a:tc>
                <a:tc>
                  <a:txBody>
                    <a:bodyPr/>
                    <a:lstStyle/>
                    <a:p>
                      <a:pPr algn="ctr"/>
                      <a:r>
                        <a:rPr lang="en-US" sz="1200" b="true">
                          <a:solidFill>
                            <a:srgbClr val="FF0000"/>
                          </a:solidFill>
                        </a:rPr>
                        <a:t>42.68</a:t>
                      </a:r>
                    </a:p>
                  </a:txBody>
                  <a:tcPr marT="0" marL="0" marR="0" marB="0">
                    <a:lnL>
                      <a:noFill/>
                    </a:lnL>
                    <a:lnR>
                      <a:noFill/>
                    </a:lnR>
                    <a:lnT>
                      <a:noFill/>
                    </a:lnT>
                    <a:lnB>
                      <a:noFill/>
                    </a:lnB>
                  </a:tcPr>
                </a:tc>
                <a:tc>
                  <a:txBody>
                    <a:bodyPr/>
                    <a:lstStyle/>
                    <a:p>
                      <a:pPr algn="ctr"/>
                      <a:r>
                        <a:rPr lang="en-US" sz="1200" b="true">
                          <a:solidFill>
                            <a:srgbClr val="000000"/>
                          </a:solidFill>
                        </a:rPr>
                        <a:t>39.88</a:t>
                      </a:r>
                    </a:p>
                  </a:txBody>
                  <a:tcPr marT="0" marL="0" marR="0" marB="0">
                    <a:lnL>
                      <a:noFill/>
                    </a:lnL>
                    <a:lnR>
                      <a:noFill/>
                    </a:lnR>
                    <a:lnT>
                      <a:noFill/>
                    </a:lnT>
                    <a:lnB>
                      <a:noFill/>
                    </a:lnB>
                  </a:tcPr>
                </a:tc>
                <a:tc>
                  <a:txBody>
                    <a:bodyPr/>
                    <a:lstStyle/>
                    <a:p>
                      <a:pPr algn="ctr"/>
                      <a:r>
                        <a:rPr lang="en-US" sz="1200" b="true">
                          <a:solidFill>
                            <a:srgbClr val="FF0000"/>
                          </a:solidFill>
                        </a:rPr>
                        <a:t>43.17</a:t>
                      </a:r>
                    </a:p>
                  </a:txBody>
                  <a:tcPr marT="0" marL="0" marR="0" marB="0">
                    <a:lnL>
                      <a:noFill/>
                    </a:lnL>
                    <a:lnR>
                      <a:noFill/>
                    </a:lnR>
                    <a:lnT>
                      <a:noFill/>
                    </a:lnT>
                    <a:lnB>
                      <a:noFill/>
                    </a:lnB>
                  </a:tcPr>
                </a:tc>
                <a:tc>
                  <a:txBody>
                    <a:bodyPr/>
                    <a:lstStyle/>
                    <a:p>
                      <a:pPr algn="ctr"/>
                      <a:r>
                        <a:rPr lang="en-US" sz="1200" b="true">
                          <a:solidFill>
                            <a:srgbClr val="000000"/>
                          </a:solidFill>
                        </a:rPr>
                        <a:t>42.30</a:t>
                      </a:r>
                    </a:p>
                  </a:txBody>
                  <a:tcPr marT="0" marL="0" marR="0" marB="0">
                    <a:lnL>
                      <a:noFill/>
                    </a:lnL>
                    <a:lnR>
                      <a:noFill/>
                    </a:lnR>
                    <a:lnT>
                      <a:noFill/>
                    </a:lnT>
                    <a:lnB>
                      <a:noFill/>
                    </a:lnB>
                  </a:tcPr>
                </a:tc>
              </a:tr>
              <a:tr h="254000">
                <a:tc>
                  <a:txBody>
                    <a:bodyPr/>
                    <a:lstStyle/>
                    <a:p>
                      <a:pPr algn="r"/>
                      <a:r>
                        <a:rPr lang="en-US" sz="1200">
                          <a:solidFill>
                            <a:srgbClr val="000000"/>
                          </a:solidFill>
                        </a:rPr>
                        <a:t>Never-married</a:t>
                      </a:r>
                    </a:p>
                  </a:txBody>
                  <a:tcPr marT="0" marL="6350" marR="0" marB="0">
                    <a:lnL>
                      <a:noFill/>
                    </a:lnL>
                    <a:lnR>
                      <a:noFill/>
                    </a:lnR>
                    <a:lnT>
                      <a:noFill/>
                    </a:lnT>
                    <a:lnB>
                      <a:noFill/>
                    </a:lnB>
                  </a:tcPr>
                </a:tc>
                <a:tc>
                  <a:txBody>
                    <a:bodyPr/>
                    <a:lstStyle/>
                    <a:p>
                      <a:pPr algn="ctr"/>
                      <a:r>
                        <a:rPr lang="en-US" sz="1200">
                          <a:solidFill>
                            <a:srgbClr val="000000"/>
                          </a:solidFill>
                        </a:rPr>
                        <a:t>39.88</a:t>
                      </a:r>
                    </a:p>
                  </a:txBody>
                  <a:tcPr marT="0" marL="0" marR="0" marB="0">
                    <a:lnL>
                      <a:noFill/>
                    </a:lnL>
                    <a:lnR>
                      <a:noFill/>
                    </a:lnR>
                    <a:lnT>
                      <a:noFill/>
                    </a:lnT>
                    <a:lnB>
                      <a:noFill/>
                    </a:lnB>
                  </a:tcPr>
                </a:tc>
                <a:tc>
                  <a:txBody>
                    <a:bodyPr/>
                    <a:lstStyle/>
                    <a:p>
                      <a:pPr algn="ctr"/>
                      <a:r>
                        <a:rPr lang="en-US" sz="1200">
                          <a:solidFill>
                            <a:srgbClr val="0000FF"/>
                          </a:solidFill>
                        </a:rPr>
                        <a:t>38.94</a:t>
                      </a:r>
                    </a:p>
                  </a:txBody>
                  <a:tcPr marT="0" marL="0" marR="0" marB="0">
                    <a:lnL>
                      <a:noFill/>
                    </a:lnL>
                    <a:lnR>
                      <a:noFill/>
                    </a:lnR>
                    <a:lnT>
                      <a:noFill/>
                    </a:lnT>
                    <a:lnB>
                      <a:noFill/>
                    </a:lnB>
                  </a:tcPr>
                </a:tc>
                <a:tc>
                  <a:txBody>
                    <a:bodyPr/>
                    <a:lstStyle/>
                    <a:p>
                      <a:pPr algn="ctr"/>
                      <a:r>
                        <a:rPr lang="en-US" sz="1200">
                          <a:solidFill>
                            <a:srgbClr val="0000FF"/>
                          </a:solidFill>
                        </a:rPr>
                        <a:t>37.05</a:t>
                      </a:r>
                    </a:p>
                  </a:txBody>
                  <a:tcPr marT="0" marL="0" marR="0" marB="0">
                    <a:lnL>
                      <a:noFill/>
                    </a:lnL>
                    <a:lnR>
                      <a:noFill/>
                    </a:lnR>
                    <a:lnT>
                      <a:noFill/>
                    </a:lnT>
                    <a:lnB>
                      <a:noFill/>
                    </a:lnB>
                  </a:tcPr>
                </a:tc>
                <a:tc>
                  <a:txBody>
                    <a:bodyPr/>
                    <a:lstStyle/>
                    <a:p>
                      <a:pPr algn="ctr"/>
                      <a:r>
                        <a:rPr lang="en-US" sz="1200">
                          <a:solidFill>
                            <a:srgbClr val="000000"/>
                          </a:solidFill>
                        </a:rPr>
                        <a:t>39.45</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13.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II: Explaining results</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will present a detailed analysis of the values involved in the result of the original query. To this end, we drill-down the hierarchy of grouping levels of the result to one level of aggregation lower, whenever this is possible.</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14.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Rows of the Original Result</a:t>
            </a:r>
          </a:p>
        </p:txBody>
      </p:sp>
      <p:graphicFrame>
        <p:nvGraphicFramePr>
          <p:cNvPr name="Table 2" id="3"/>
          <p:cNvGraphicFramePr>
            <a:graphicFrameLocks noGrp="true"/>
          </p:cNvGraphicFramePr>
          <p:nvPr/>
        </p:nvGraphicFramePr>
        <p:xfrm>
          <a:off x="762000" y="1270000"/>
          <a:ext cx="1270000" cy="1270000"/>
        </p:xfrm>
        <a:graphic>
          <a:graphicData uri="http://schemas.openxmlformats.org/drawingml/2006/table">
            <a:tbl>
              <a:tblPr/>
              <a:tblGrid>
                <a:gridCol w="1270000"/>
                <a:gridCol w="1270000"/>
                <a:gridCol w="1270000"/>
                <a:gridCol w="1270000"/>
                <a:gridCol w="1270000"/>
                <a:gridCol w="1270000"/>
              </a:tblGrid>
              <a:tr h="254000">
                <a:tc>
                  <a:txBody>
                    <a:bodyPr/>
                    <a:lstStyle/>
                    <a:p>
                      <a:pPr algn="r"/>
                      <a:r>
                        <a:rPr lang="en-US" sz="1200" i="true">
                          <a:solidFill>
                            <a:srgbClr val="000000"/>
                          </a:solidFill>
                        </a:rPr>
                        <a:t>Gov</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Federal-gov</a:t>
                      </a:r>
                    </a:p>
                  </a:txBody>
                  <a:tcPr marT="0" marL="6350" marR="0" marB="0">
                    <a:lnL>
                      <a:noFill/>
                    </a:lnL>
                    <a:lnR>
                      <a:noFill/>
                    </a:lnR>
                    <a:lnT>
                      <a:noFill/>
                    </a:lnT>
                    <a:lnB>
                      <a:noFill/>
                    </a:lnB>
                  </a:tcPr>
                </a:tc>
                <a:tc>
                  <a:txBody>
                    <a:bodyPr/>
                    <a:lstStyle/>
                    <a:p>
                      <a:pPr algn="ctr"/>
                      <a:r>
                        <a:rPr lang="en-US" sz="1200">
                          <a:solidFill>
                            <a:srgbClr val="000000"/>
                          </a:solidFill>
                        </a:rPr>
                        <a:t>40.09 (22)</a:t>
                      </a:r>
                    </a:p>
                  </a:txBody>
                  <a:tcPr marT="0" marL="0" marR="0" marB="0">
                    <a:lnL>
                      <a:noFill/>
                    </a:lnL>
                    <a:lnR>
                      <a:noFill/>
                    </a:lnR>
                    <a:lnT>
                      <a:noFill/>
                    </a:lnT>
                    <a:lnB>
                      <a:noFill/>
                    </a:lnB>
                  </a:tcPr>
                </a:tc>
                <a:tc>
                  <a:txBody>
                    <a:bodyPr/>
                    <a:lstStyle/>
                    <a:p>
                      <a:pPr algn="ctr"/>
                      <a:r>
                        <a:rPr lang="en-US" sz="1200">
                          <a:solidFill>
                            <a:srgbClr val="0000FF"/>
                          </a:solidFill>
                        </a:rPr>
                        <a:t>30.67 (3)</a:t>
                      </a:r>
                    </a:p>
                  </a:txBody>
                  <a:tcPr marT="0" marL="0" marR="0" marB="0">
                    <a:lnL>
                      <a:noFill/>
                    </a:lnL>
                    <a:lnR>
                      <a:noFill/>
                    </a:lnR>
                    <a:lnT>
                      <a:noFill/>
                    </a:lnT>
                    <a:lnB>
                      <a:noFill/>
                    </a:lnB>
                  </a:tcPr>
                </a:tc>
                <a:tc>
                  <a:txBody>
                    <a:bodyPr/>
                    <a:lstStyle/>
                    <a:p>
                      <a:pPr algn="ctr"/>
                      <a:r>
                        <a:rPr lang="en-US" sz="1200">
                          <a:solidFill>
                            <a:srgbClr val="0000FF"/>
                          </a:solidFill>
                        </a:rPr>
                        <a:t>39.96 (45)</a:t>
                      </a:r>
                    </a:p>
                  </a:txBody>
                  <a:tcPr marT="0" marL="0" marR="0" marB="0">
                    <a:lnL>
                      <a:noFill/>
                    </a:lnL>
                    <a:lnR>
                      <a:noFill/>
                    </a:lnR>
                    <a:lnT>
                      <a:noFill/>
                    </a:lnT>
                    <a:lnB>
                      <a:noFill/>
                    </a:lnB>
                  </a:tcPr>
                </a:tc>
                <a:tc>
                  <a:txBody>
                    <a:bodyPr/>
                    <a:lstStyle/>
                    <a:p>
                      <a:pPr algn="ctr"/>
                      <a:r>
                        <a:rPr lang="en-US" sz="1200">
                          <a:solidFill>
                            <a:srgbClr val="000000"/>
                          </a:solidFill>
                        </a:rPr>
                        <a:t>40.42 (12)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Local-gov</a:t>
                      </a:r>
                    </a:p>
                  </a:txBody>
                  <a:tcPr marT="0" marL="6350" marR="0" marB="0">
                    <a:lnL>
                      <a:noFill/>
                    </a:lnL>
                    <a:lnR>
                      <a:noFill/>
                    </a:lnR>
                    <a:lnT>
                      <a:noFill/>
                    </a:lnT>
                    <a:lnB>
                      <a:noFill/>
                    </a:lnB>
                  </a:tcPr>
                </a:tc>
                <a:tc>
                  <a:txBody>
                    <a:bodyPr/>
                    <a:lstStyle/>
                    <a:p>
                      <a:pPr algn="ctr"/>
                      <a:r>
                        <a:rPr lang="en-US" sz="1200">
                          <a:solidFill>
                            <a:srgbClr val="000000"/>
                          </a:solidFill>
                        </a:rPr>
                        <a:t>41.77 (26)</a:t>
                      </a:r>
                    </a:p>
                  </a:txBody>
                  <a:tcPr marT="0" marL="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00"/>
                          </a:solidFill>
                        </a:rPr>
                        <a:t>41.70 (61)</a:t>
                      </a:r>
                    </a:p>
                  </a:txBody>
                  <a:tcPr marT="0" marL="0" marR="0" marB="0">
                    <a:lnL>
                      <a:noFill/>
                    </a:lnL>
                    <a:lnR>
                      <a:noFill/>
                    </a:lnR>
                    <a:lnT>
                      <a:noFill/>
                    </a:lnT>
                    <a:lnB>
                      <a:noFill/>
                    </a:lnB>
                  </a:tcPr>
                </a:tc>
                <a:tc>
                  <a:txBody>
                    <a:bodyPr/>
                    <a:lstStyle/>
                    <a:p>
                      <a:pPr algn="ctr"/>
                      <a:r>
                        <a:rPr lang="en-US" sz="1200">
                          <a:solidFill>
                            <a:srgbClr val="000000"/>
                          </a:solidFill>
                        </a:rPr>
                        <a:t>41.64 (14)</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State-gov</a:t>
                      </a:r>
                    </a:p>
                  </a:txBody>
                  <a:tcPr marT="0" marL="6350" marR="0" marB="0">
                    <a:lnL>
                      <a:noFill/>
                    </a:lnL>
                    <a:lnR>
                      <a:noFill/>
                    </a:lnR>
                    <a:lnT>
                      <a:noFill/>
                    </a:lnT>
                    <a:lnB>
                      <a:noFill/>
                    </a:lnB>
                  </a:tcPr>
                </a:tc>
                <a:tc>
                  <a:txBody>
                    <a:bodyPr/>
                    <a:lstStyle/>
                    <a:p>
                      <a:pPr algn="ctr"/>
                      <a:r>
                        <a:rPr lang="en-US" sz="1200">
                          <a:solidFill>
                            <a:srgbClr val="000000"/>
                          </a:solidFill>
                        </a:rPr>
                        <a:t>41.92 (13)</a:t>
                      </a:r>
                    </a:p>
                  </a:txBody>
                  <a:tcPr marT="0" marL="0" marR="0" marB="0">
                    <a:lnL>
                      <a:noFill/>
                    </a:lnL>
                    <a:lnR>
                      <a:noFill/>
                    </a:lnR>
                    <a:lnT>
                      <a:noFill/>
                    </a:lnT>
                    <a:lnB>
                      <a:noFill/>
                    </a:lnB>
                  </a:tcPr>
                </a:tc>
                <a:tc>
                  <a:txBody>
                    <a:bodyPr/>
                    <a:lstStyle/>
                    <a:p>
                      <a:pPr algn="ctr"/>
                      <a:r>
                        <a:rPr lang="en-US" sz="1200">
                          <a:solidFill>
                            <a:srgbClr val="000000"/>
                          </a:solidFill>
                        </a:rPr>
                        <a:t>40.00 (1)</a:t>
                      </a:r>
                    </a:p>
                  </a:txBody>
                  <a:tcPr marT="0" marL="0" marR="0" marB="0">
                    <a:lnL>
                      <a:noFill/>
                    </a:lnL>
                    <a:lnR>
                      <a:noFill/>
                    </a:lnR>
                    <a:lnT>
                      <a:noFill/>
                    </a:lnT>
                    <a:lnB>
                      <a:noFill/>
                    </a:lnB>
                  </a:tcPr>
                </a:tc>
                <a:tc>
                  <a:txBody>
                    <a:bodyPr/>
                    <a:lstStyle/>
                    <a:p>
                      <a:pPr algn="ctr"/>
                      <a:r>
                        <a:rPr lang="en-US" sz="1200">
                          <a:solidFill>
                            <a:srgbClr val="0000FF"/>
                          </a:solidFill>
                        </a:rPr>
                        <a:t>36.05 (22)</a:t>
                      </a:r>
                    </a:p>
                  </a:txBody>
                  <a:tcPr marT="0" marL="0" marR="0" marB="0">
                    <a:lnL>
                      <a:noFill/>
                    </a:lnL>
                    <a:lnR>
                      <a:noFill/>
                    </a:lnR>
                    <a:lnT>
                      <a:noFill/>
                    </a:lnT>
                    <a:lnB>
                      <a:noFill/>
                    </a:lnB>
                  </a:tcPr>
                </a:tc>
                <a:tc>
                  <a:txBody>
                    <a:bodyPr/>
                    <a:lstStyle/>
                    <a:p>
                      <a:pPr algn="ctr"/>
                      <a:r>
                        <a:rPr lang="en-US" sz="1200">
                          <a:solidFill>
                            <a:srgbClr val="0000FF"/>
                          </a:solidFill>
                        </a:rPr>
                        <a:t>37.43 (7)</a:t>
                      </a:r>
                    </a:p>
                  </a:txBody>
                  <a:tcPr marT="0" marL="0" marR="0" marB="0">
                    <a:lnL>
                      <a:noFill/>
                    </a:lnL>
                    <a:lnR>
                      <a:noFill/>
                    </a:lnR>
                    <a:lnT>
                      <a:noFill/>
                    </a:lnT>
                    <a:lnB>
                      <a:noFill/>
                    </a:lnB>
                  </a:tcPr>
                </a:tc>
              </a:tr>
              <a:tr h="254000">
                <a:tc>
                  <a:txBody>
                    <a:bodyPr/>
                    <a:lstStyle/>
                    <a:p>
                      <a:pPr algn="r"/>
                      <a:r>
                        <a:rPr lang="en-US" sz="1200" i="true">
                          <a:solidFill>
                            <a:srgbClr val="000000"/>
                          </a:solidFill>
                        </a:rPr>
                        <a:t>Private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42.69 (438)</a:t>
                      </a:r>
                    </a:p>
                  </a:txBody>
                  <a:tcPr marT="0" marL="0" marR="0" marB="0">
                    <a:lnL>
                      <a:noFill/>
                    </a:lnL>
                    <a:lnR>
                      <a:noFill/>
                    </a:lnR>
                    <a:lnT>
                      <a:noFill/>
                    </a:lnT>
                    <a:lnB>
                      <a:noFill/>
                    </a:lnB>
                  </a:tcPr>
                </a:tc>
                <a:tc>
                  <a:txBody>
                    <a:bodyPr/>
                    <a:lstStyle/>
                    <a:p>
                      <a:pPr algn="ctr"/>
                      <a:r>
                        <a:rPr lang="en-US" sz="1200">
                          <a:solidFill>
                            <a:srgbClr val="0000FF"/>
                          </a:solidFill>
                        </a:rPr>
                        <a:t>39.81 (31)</a:t>
                      </a:r>
                    </a:p>
                  </a:txBody>
                  <a:tcPr marT="0" marL="0" marR="0" marB="0">
                    <a:lnL>
                      <a:noFill/>
                    </a:lnL>
                    <a:lnR>
                      <a:noFill/>
                    </a:lnR>
                    <a:lnT>
                      <a:noFill/>
                    </a:lnT>
                    <a:lnB>
                      <a:noFill/>
                    </a:lnB>
                  </a:tcPr>
                </a:tc>
                <a:tc>
                  <a:txBody>
                    <a:bodyPr/>
                    <a:lstStyle/>
                    <a:p>
                      <a:pPr algn="ctr"/>
                      <a:r>
                        <a:rPr lang="en-US" sz="1200">
                          <a:solidFill>
                            <a:srgbClr val="000000"/>
                          </a:solidFill>
                        </a:rPr>
                        <a:t>43.32 (1017)</a:t>
                      </a:r>
                    </a:p>
                  </a:txBody>
                  <a:tcPr marT="0" marL="0" marR="0" marB="0">
                    <a:lnL>
                      <a:noFill/>
                    </a:lnL>
                    <a:lnR>
                      <a:noFill/>
                    </a:lnR>
                    <a:lnT>
                      <a:noFill/>
                    </a:lnT>
                    <a:lnB>
                      <a:noFill/>
                    </a:lnB>
                  </a:tcPr>
                </a:tc>
                <a:tc>
                  <a:txBody>
                    <a:bodyPr/>
                    <a:lstStyle/>
                    <a:p>
                      <a:pPr algn="ctr"/>
                      <a:r>
                        <a:rPr lang="en-US" sz="1200">
                          <a:solidFill>
                            <a:srgbClr val="000000"/>
                          </a:solidFill>
                        </a:rPr>
                        <a:t>41.70 (279)</a:t>
                      </a:r>
                    </a:p>
                  </a:txBody>
                  <a:tcPr marT="0" marL="0" marR="0" marB="0">
                    <a:lnL>
                      <a:noFill/>
                    </a:lnL>
                    <a:lnR>
                      <a:noFill/>
                    </a:lnR>
                    <a:lnT>
                      <a:noFill/>
                    </a:lnT>
                    <a:lnB>
                      <a:noFill/>
                    </a:lnB>
                  </a:tcPr>
                </a:tc>
              </a:tr>
              <a:tr h="254000">
                <a:tc>
                  <a:txBody>
                    <a:bodyPr/>
                    <a:lstStyle/>
                    <a:p>
                      <a:pPr algn="r"/>
                      <a:r>
                        <a:rPr lang="en-US" sz="1200" i="true">
                          <a:solidFill>
                            <a:srgbClr val="000000"/>
                          </a:solidFill>
                        </a:rPr>
                        <a:t>Self-emp</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Self-emp-inc</a:t>
                      </a:r>
                    </a:p>
                  </a:txBody>
                  <a:tcPr marT="0" marL="6350" marR="0" marB="0">
                    <a:lnL>
                      <a:noFill/>
                    </a:lnL>
                    <a:lnR>
                      <a:noFill/>
                    </a:lnR>
                    <a:lnT>
                      <a:noFill/>
                    </a:lnT>
                    <a:lnB>
                      <a:noFill/>
                    </a:lnB>
                  </a:tcPr>
                </a:tc>
                <a:tc>
                  <a:txBody>
                    <a:bodyPr/>
                    <a:lstStyle/>
                    <a:p>
                      <a:pPr algn="ctr"/>
                      <a:r>
                        <a:rPr lang="en-US" sz="1200">
                          <a:solidFill>
                            <a:srgbClr val="000000"/>
                          </a:solidFill>
                        </a:rPr>
                        <a:t>44.29 (7)</a:t>
                      </a:r>
                    </a:p>
                  </a:txBody>
                  <a:tcPr marT="0" marL="0" marR="0" marB="0">
                    <a:lnL>
                      <a:noFill/>
                    </a:lnL>
                    <a:lnR>
                      <a:noFill/>
                    </a:lnR>
                    <a:lnT>
                      <a:noFill/>
                    </a:lnT>
                    <a:lnB>
                      <a:noFill/>
                    </a:lnB>
                  </a:tcPr>
                </a:tc>
                <a:tc>
                  <a:txBody>
                    <a:bodyPr/>
                    <a:lstStyle/>
                    <a:p>
                      <a:pPr algn="ctr"/>
                      <a:r>
                        <a:rPr lang="en-US" sz="1200">
                          <a:solidFill>
                            <a:srgbClr val="FF0000"/>
                          </a:solidFill>
                        </a:rPr>
                        <a:t>45.00 (2)</a:t>
                      </a:r>
                    </a:p>
                  </a:txBody>
                  <a:tcPr marT="0" marL="0" marR="0" marB="0">
                    <a:lnL>
                      <a:noFill/>
                    </a:lnL>
                    <a:lnR>
                      <a:noFill/>
                    </a:lnR>
                    <a:lnT>
                      <a:noFill/>
                    </a:lnT>
                    <a:lnB>
                      <a:noFill/>
                    </a:lnB>
                  </a:tcPr>
                </a:tc>
                <a:tc>
                  <a:txBody>
                    <a:bodyPr/>
                    <a:lstStyle/>
                    <a:p>
                      <a:pPr algn="ctr"/>
                      <a:r>
                        <a:rPr lang="en-US" sz="1200">
                          <a:solidFill>
                            <a:srgbClr val="FF0000"/>
                          </a:solidFill>
                        </a:rPr>
                        <a:t>52.44 (25)</a:t>
                      </a:r>
                    </a:p>
                  </a:txBody>
                  <a:tcPr marT="0" marL="0" marR="0" marB="0">
                    <a:lnL>
                      <a:noFill/>
                    </a:lnL>
                    <a:lnR>
                      <a:noFill/>
                    </a:lnR>
                    <a:lnT>
                      <a:noFill/>
                    </a:lnT>
                    <a:lnB>
                      <a:noFill/>
                    </a:lnB>
                  </a:tcPr>
                </a:tc>
                <a:tc>
                  <a:txBody>
                    <a:bodyPr/>
                    <a:lstStyle/>
                    <a:p>
                      <a:pPr algn="ctr"/>
                      <a:r>
                        <a:rPr lang="en-US" sz="1200">
                          <a:solidFill>
                            <a:srgbClr val="FF0000"/>
                          </a:solidFill>
                        </a:rPr>
                        <a:t>48.00 (15)</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Self-emp-not-inc</a:t>
                      </a:r>
                    </a:p>
                  </a:txBody>
                  <a:tcPr marT="0" marL="6350" marR="0" marB="0">
                    <a:lnL>
                      <a:noFill/>
                    </a:lnL>
                    <a:lnR>
                      <a:noFill/>
                    </a:lnR>
                    <a:lnT>
                      <a:noFill/>
                    </a:lnT>
                    <a:lnB>
                      <a:noFill/>
                    </a:lnB>
                  </a:tcPr>
                </a:tc>
                <a:tc>
                  <a:txBody>
                    <a:bodyPr/>
                    <a:lstStyle/>
                    <a:p>
                      <a:pPr algn="ctr"/>
                      <a:r>
                        <a:rPr lang="en-US" sz="1200">
                          <a:solidFill>
                            <a:srgbClr val="FF0000"/>
                          </a:solidFill>
                        </a:rPr>
                        <a:t>44.83 (35)</a:t>
                      </a:r>
                    </a:p>
                  </a:txBody>
                  <a:tcPr marT="0" marL="0" marR="0" marB="0">
                    <a:lnL>
                      <a:noFill/>
                    </a:lnL>
                    <a:lnR>
                      <a:noFill/>
                    </a:lnR>
                    <a:lnT>
                      <a:noFill/>
                    </a:lnT>
                    <a:lnB>
                      <a:noFill/>
                    </a:lnB>
                  </a:tcPr>
                </a:tc>
                <a:tc>
                  <a:txBody>
                    <a:bodyPr/>
                    <a:lstStyle/>
                    <a:p>
                      <a:pPr algn="ctr"/>
                      <a:r>
                        <a:rPr lang="en-US" sz="1200">
                          <a:solidFill>
                            <a:srgbClr val="000000"/>
                          </a:solidFill>
                        </a:rPr>
                        <a:t>41.50 (12)</a:t>
                      </a:r>
                    </a:p>
                  </a:txBody>
                  <a:tcPr marT="0" marL="0" marR="0" marB="0">
                    <a:lnL>
                      <a:noFill/>
                    </a:lnL>
                    <a:lnR>
                      <a:noFill/>
                    </a:lnR>
                    <a:lnT>
                      <a:noFill/>
                    </a:lnT>
                    <a:lnB>
                      <a:noFill/>
                    </a:lnB>
                  </a:tcPr>
                </a:tc>
                <a:tc>
                  <a:txBody>
                    <a:bodyPr/>
                    <a:lstStyle/>
                    <a:p>
                      <a:pPr algn="ctr"/>
                      <a:r>
                        <a:rPr lang="en-US" sz="1200">
                          <a:solidFill>
                            <a:srgbClr val="000000"/>
                          </a:solidFill>
                        </a:rPr>
                        <a:t>43.25 (116)</a:t>
                      </a:r>
                    </a:p>
                  </a:txBody>
                  <a:tcPr marT="0" marL="0" marR="0" marB="0">
                    <a:lnL>
                      <a:noFill/>
                    </a:lnL>
                    <a:lnR>
                      <a:noFill/>
                    </a:lnR>
                    <a:lnT>
                      <a:noFill/>
                    </a:lnT>
                    <a:lnB>
                      <a:noFill/>
                    </a:lnB>
                  </a:tcPr>
                </a:tc>
                <a:tc>
                  <a:txBody>
                    <a:bodyPr/>
                    <a:lstStyle/>
                    <a:p>
                      <a:pPr algn="ctr"/>
                      <a:r>
                        <a:rPr lang="en-US" sz="1200">
                          <a:solidFill>
                            <a:srgbClr val="FF0000"/>
                          </a:solidFill>
                        </a:rPr>
                        <a:t>45.76 (42)</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15.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Drilling down the Columns of the Original Result</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r"/>
                      <a:r>
                        <a:rPr lang="en-US" sz="1200" i="true">
                          <a:solidFill>
                            <a:srgbClr val="000000"/>
                          </a:solidFill>
                        </a:rPr>
                        <a:t>Assoc</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Gov</a:t>
                      </a:r>
                    </a:p>
                  </a:txBody>
                  <a:tcPr marT="0" marL="0" marR="0" marB="0">
                    <a:lnL>
                      <a:noFill/>
                    </a:lnL>
                    <a:lnR>
                      <a:noFill/>
                    </a:lnR>
                    <a:lnT>
                      <a:noFill/>
                    </a:lnT>
                    <a:lnB>
                      <a:noFill/>
                    </a:lnB>
                  </a:tcPr>
                </a:tc>
                <a:tc>
                  <a:txBody>
                    <a:bodyPr/>
                    <a:lstStyle/>
                    <a:p>
                      <a:pPr algn="ctr"/>
                      <a:r>
                        <a:rPr lang="en-US" sz="1200">
                          <a:solidFill>
                            <a:srgbClr val="000000"/>
                          </a:solidFill>
                        </a:rPr>
                        <a:t>Private</a:t>
                      </a:r>
                    </a:p>
                  </a:txBody>
                  <a:tcPr marT="0" marL="0" marR="0" marB="0">
                    <a:lnL>
                      <a:noFill/>
                    </a:lnL>
                    <a:lnR>
                      <a:noFill/>
                    </a:lnR>
                    <a:lnT>
                      <a:noFill/>
                    </a:lnT>
                    <a:lnB>
                      <a:noFill/>
                    </a:lnB>
                  </a:tcPr>
                </a:tc>
                <a:tc>
                  <a:txBody>
                    <a:bodyPr/>
                    <a:lstStyle/>
                    <a:p>
                      <a:pPr algn="ctr"/>
                      <a:r>
                        <a:rPr lang="en-US" sz="1200">
                          <a:solidFill>
                            <a:srgbClr val="000000"/>
                          </a:solidFill>
                        </a:rPr>
                        <a:t>Self-emp</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Assoc-acdm</a:t>
                      </a:r>
                    </a:p>
                  </a:txBody>
                  <a:tcPr marT="0" marL="6350" marR="0" marB="0">
                    <a:lnL>
                      <a:noFill/>
                    </a:lnL>
                    <a:lnR>
                      <a:noFill/>
                    </a:lnR>
                    <a:lnT>
                      <a:noFill/>
                    </a:lnT>
                    <a:lnB>
                      <a:noFill/>
                    </a:lnB>
                  </a:tcPr>
                </a:tc>
                <a:tc>
                  <a:txBody>
                    <a:bodyPr/>
                    <a:lstStyle/>
                    <a:p>
                      <a:pPr algn="ctr"/>
                      <a:r>
                        <a:rPr lang="en-US" sz="1200">
                          <a:solidFill>
                            <a:srgbClr val="000000"/>
                          </a:solidFill>
                        </a:rPr>
                        <a:t>41.80 (20)</a:t>
                      </a:r>
                    </a:p>
                  </a:txBody>
                  <a:tcPr marT="0" marL="0" marR="0" marB="0">
                    <a:lnL>
                      <a:noFill/>
                    </a:lnL>
                    <a:lnR>
                      <a:noFill/>
                    </a:lnR>
                    <a:lnT>
                      <a:noFill/>
                    </a:lnT>
                    <a:lnB>
                      <a:noFill/>
                    </a:lnB>
                  </a:tcPr>
                </a:tc>
                <a:tc>
                  <a:txBody>
                    <a:bodyPr/>
                    <a:lstStyle/>
                    <a:p>
                      <a:pPr algn="ctr"/>
                      <a:r>
                        <a:rPr lang="en-US" sz="1200">
                          <a:solidFill>
                            <a:srgbClr val="000000"/>
                          </a:solidFill>
                        </a:rPr>
                        <a:t>42.91 (145)</a:t>
                      </a:r>
                    </a:p>
                  </a:txBody>
                  <a:tcPr marT="0" marL="0" marR="0" marB="0">
                    <a:lnL>
                      <a:noFill/>
                    </a:lnL>
                    <a:lnR>
                      <a:noFill/>
                    </a:lnR>
                    <a:lnT>
                      <a:noFill/>
                    </a:lnT>
                    <a:lnB>
                      <a:noFill/>
                    </a:lnB>
                  </a:tcPr>
                </a:tc>
                <a:tc>
                  <a:txBody>
                    <a:bodyPr/>
                    <a:lstStyle/>
                    <a:p>
                      <a:pPr algn="ctr"/>
                      <a:r>
                        <a:rPr lang="en-US" sz="1200">
                          <a:solidFill>
                            <a:srgbClr val="000000"/>
                          </a:solidFill>
                        </a:rPr>
                        <a:t>44.74 (19)</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Assoc-voc</a:t>
                      </a:r>
                    </a:p>
                  </a:txBody>
                  <a:tcPr marT="0" marL="6350" marR="0" marB="0">
                    <a:lnL>
                      <a:noFill/>
                    </a:lnL>
                    <a:lnR>
                      <a:noFill/>
                    </a:lnR>
                    <a:lnT>
                      <a:noFill/>
                    </a:lnT>
                    <a:lnB>
                      <a:noFill/>
                    </a:lnB>
                  </a:tcPr>
                </a:tc>
                <a:tc>
                  <a:txBody>
                    <a:bodyPr/>
                    <a:lstStyle/>
                    <a:p>
                      <a:pPr algn="ctr"/>
                      <a:r>
                        <a:rPr lang="en-US" sz="1200">
                          <a:solidFill>
                            <a:srgbClr val="000000"/>
                          </a:solidFill>
                        </a:rPr>
                        <a:t>40.90 (41)</a:t>
                      </a:r>
                    </a:p>
                  </a:txBody>
                  <a:tcPr marT="0" marL="0" marR="0" marB="0">
                    <a:lnL>
                      <a:noFill/>
                    </a:lnL>
                    <a:lnR>
                      <a:noFill/>
                    </a:lnR>
                    <a:lnT>
                      <a:noFill/>
                    </a:lnT>
                    <a:lnB>
                      <a:noFill/>
                    </a:lnB>
                  </a:tcPr>
                </a:tc>
                <a:tc>
                  <a:txBody>
                    <a:bodyPr/>
                    <a:lstStyle/>
                    <a:p>
                      <a:pPr algn="ctr"/>
                      <a:r>
                        <a:rPr lang="en-US" sz="1200">
                          <a:solidFill>
                            <a:srgbClr val="000000"/>
                          </a:solidFill>
                        </a:rPr>
                        <a:t>42.58 (293)</a:t>
                      </a:r>
                    </a:p>
                  </a:txBody>
                  <a:tcPr marT="0" marL="0" marR="0" marB="0">
                    <a:lnL>
                      <a:noFill/>
                    </a:lnL>
                    <a:lnR>
                      <a:noFill/>
                    </a:lnR>
                    <a:lnT>
                      <a:noFill/>
                    </a:lnT>
                    <a:lnB>
                      <a:noFill/>
                    </a:lnB>
                  </a:tcPr>
                </a:tc>
                <a:tc>
                  <a:txBody>
                    <a:bodyPr/>
                    <a:lstStyle/>
                    <a:p>
                      <a:pPr algn="ctr"/>
                      <a:r>
                        <a:rPr lang="en-US" sz="1200">
                          <a:solidFill>
                            <a:srgbClr val="000000"/>
                          </a:solidFill>
                        </a:rPr>
                        <a:t>44.74 (23)</a:t>
                      </a:r>
                    </a:p>
                  </a:txBody>
                  <a:tcPr marT="0" marL="0" marR="0" marB="0">
                    <a:lnL>
                      <a:noFill/>
                    </a:lnL>
                    <a:lnR>
                      <a:noFill/>
                    </a:lnR>
                    <a:lnT>
                      <a:noFill/>
                    </a:lnT>
                    <a:lnB>
                      <a:noFill/>
                    </a:lnB>
                  </a:tcPr>
                </a:tc>
              </a:tr>
              <a:tr h="254000">
                <a:tc>
                  <a:txBody>
                    <a:bodyPr/>
                    <a:lstStyle/>
                    <a:p>
                      <a:pPr algn="r"/>
                      <a:r>
                        <a:rPr lang="en-US" sz="1200" i="true">
                          <a:solidFill>
                            <a:srgbClr val="000000"/>
                          </a:solidFill>
                        </a:rPr>
                        <a:t>Post-grad</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Doctorate</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FF0000"/>
                          </a:solidFill>
                        </a:rPr>
                        <a:t>60.00 (1)</a:t>
                      </a:r>
                    </a:p>
                  </a:txBody>
                  <a:tcPr marT="0" marL="0" marR="0" marB="0">
                    <a:lnL>
                      <a:noFill/>
                    </a:lnL>
                    <a:lnR>
                      <a:noFill/>
                    </a:lnR>
                    <a:lnT>
                      <a:noFill/>
                    </a:lnT>
                    <a:lnB>
                      <a:noFill/>
                    </a:lnB>
                  </a:tcPr>
                </a:tc>
                <a:tc>
                  <a:txBody>
                    <a:bodyPr/>
                    <a:lstStyle/>
                    <a:p>
                      <a:pPr algn="ctr"/>
                      <a:r>
                        <a:rPr lang="en-US" sz="1200">
                          <a:solidFill>
                            <a:srgbClr val="FF0000"/>
                          </a:solidFill>
                        </a:rPr>
                        <a:t>47.50 (2)</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Masters</a:t>
                      </a:r>
                    </a:p>
                  </a:txBody>
                  <a:tcPr marT="0" marL="6350" marR="0" marB="0">
                    <a:lnL>
                      <a:noFill/>
                    </a:lnL>
                    <a:lnR>
                      <a:noFill/>
                    </a:lnR>
                    <a:lnT>
                      <a:noFill/>
                    </a:lnT>
                    <a:lnB>
                      <a:noFill/>
                    </a:lnB>
                  </a:tcPr>
                </a:tc>
                <a:tc>
                  <a:txBody>
                    <a:bodyPr/>
                    <a:lstStyle/>
                    <a:p>
                      <a:pPr algn="ctr"/>
                      <a:r>
                        <a:rPr lang="en-US" sz="1200">
                          <a:solidFill>
                            <a:srgbClr val="0000FF"/>
                          </a:solidFill>
                        </a:rPr>
                        <a:t>33.00 (4)</a:t>
                      </a:r>
                    </a:p>
                  </a:txBody>
                  <a:tcPr marT="0" marL="0" marR="0" marB="0">
                    <a:lnL>
                      <a:noFill/>
                    </a:lnL>
                    <a:lnR>
                      <a:noFill/>
                    </a:lnR>
                    <a:lnT>
                      <a:noFill/>
                    </a:lnT>
                    <a:lnB>
                      <a:noFill/>
                    </a:lnB>
                  </a:tcPr>
                </a:tc>
                <a:tc>
                  <a:txBody>
                    <a:bodyPr/>
                    <a:lstStyle/>
                    <a:p>
                      <a:pPr algn="ctr"/>
                      <a:r>
                        <a:rPr lang="en-US" sz="1200">
                          <a:solidFill>
                            <a:srgbClr val="0000FF"/>
                          </a:solidFill>
                        </a:rPr>
                        <a:t>39.13 (30)</a:t>
                      </a:r>
                    </a:p>
                  </a:txBody>
                  <a:tcPr marT="0" marL="0" marR="0" marB="0">
                    <a:lnL>
                      <a:noFill/>
                    </a:lnL>
                    <a:lnR>
                      <a:noFill/>
                    </a:lnR>
                    <a:lnT>
                      <a:noFill/>
                    </a:lnT>
                    <a:lnB>
                      <a:noFill/>
                    </a:lnB>
                  </a:tcPr>
                </a:tc>
                <a:tc>
                  <a:txBody>
                    <a:bodyPr/>
                    <a:lstStyle/>
                    <a:p>
                      <a:pPr algn="ctr"/>
                      <a:r>
                        <a:rPr lang="en-US" sz="1200">
                          <a:solidFill>
                            <a:srgbClr val="000000"/>
                          </a:solidFill>
                        </a:rPr>
                        <a:t>41.08 (12)</a:t>
                      </a:r>
                    </a:p>
                  </a:txBody>
                  <a:tcPr marT="0" marL="0" marR="0" marB="0">
                    <a:lnL>
                      <a:noFill/>
                    </a:lnL>
                    <a:lnR>
                      <a:noFill/>
                    </a:lnR>
                    <a:lnT>
                      <a:noFill/>
                    </a:lnT>
                    <a:lnB>
                      <a:noFill/>
                    </a:lnB>
                  </a:tcPr>
                </a:tc>
              </a:tr>
              <a:tr h="254000">
                <a:tc>
                  <a:txBody>
                    <a:bodyPr/>
                    <a:lstStyle/>
                    <a:p>
                      <a:pPr algn="r"/>
                      <a:r>
                        <a:rPr lang="en-US" sz="1200" i="true">
                          <a:solidFill>
                            <a:srgbClr val="000000"/>
                          </a:solidFill>
                        </a:rPr>
                        <a:t>Some-college</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Some-college</a:t>
                      </a:r>
                    </a:p>
                  </a:txBody>
                  <a:tcPr marT="0" marL="6350" marR="0" marB="0">
                    <a:lnL>
                      <a:noFill/>
                    </a:lnL>
                    <a:lnR>
                      <a:noFill/>
                    </a:lnR>
                    <a:lnT>
                      <a:noFill/>
                    </a:lnT>
                    <a:lnB>
                      <a:noFill/>
                    </a:lnB>
                  </a:tcPr>
                </a:tc>
                <a:tc>
                  <a:txBody>
                    <a:bodyPr/>
                    <a:lstStyle/>
                    <a:p>
                      <a:pPr algn="ctr"/>
                      <a:r>
                        <a:rPr lang="en-US" sz="1200">
                          <a:solidFill>
                            <a:srgbClr val="0000FF"/>
                          </a:solidFill>
                        </a:rPr>
                        <a:t>40.12 (128)</a:t>
                      </a:r>
                    </a:p>
                  </a:txBody>
                  <a:tcPr marT="0" marL="0" marR="0" marB="0">
                    <a:lnL>
                      <a:noFill/>
                    </a:lnL>
                    <a:lnR>
                      <a:noFill/>
                    </a:lnR>
                    <a:lnT>
                      <a:noFill/>
                    </a:lnT>
                    <a:lnB>
                      <a:noFill/>
                    </a:lnB>
                  </a:tcPr>
                </a:tc>
                <a:tc>
                  <a:txBody>
                    <a:bodyPr/>
                    <a:lstStyle/>
                    <a:p>
                      <a:pPr algn="ctr"/>
                      <a:r>
                        <a:rPr lang="en-US" sz="1200">
                          <a:solidFill>
                            <a:srgbClr val="000000"/>
                          </a:solidFill>
                        </a:rPr>
                        <a:t>43.32 (1017)</a:t>
                      </a:r>
                    </a:p>
                  </a:txBody>
                  <a:tcPr marT="0" marL="0" marR="0" marB="0">
                    <a:lnL>
                      <a:noFill/>
                    </a:lnL>
                    <a:lnR>
                      <a:noFill/>
                    </a:lnR>
                    <a:lnT>
                      <a:noFill/>
                    </a:lnT>
                    <a:lnB>
                      <a:noFill/>
                    </a:lnB>
                  </a:tcPr>
                </a:tc>
                <a:tc>
                  <a:txBody>
                    <a:bodyPr/>
                    <a:lstStyle/>
                    <a:p>
                      <a:pPr algn="ctr"/>
                      <a:r>
                        <a:rPr lang="en-US" sz="1200">
                          <a:solidFill>
                            <a:srgbClr val="000000"/>
                          </a:solidFill>
                        </a:rPr>
                        <a:t>44.88 (141)</a:t>
                      </a:r>
                    </a:p>
                  </a:txBody>
                  <a:tcPr marT="0" marL="0" marR="0" marB="0">
                    <a:lnL>
                      <a:noFill/>
                    </a:lnL>
                    <a:lnR>
                      <a:noFill/>
                    </a:lnR>
                    <a:lnT>
                      <a:noFill/>
                    </a:lnT>
                    <a:lnB>
                      <a:noFill/>
                    </a:lnB>
                  </a:tcPr>
                </a:tc>
              </a:tr>
              <a:tr h="254000">
                <a:tc>
                  <a:txBody>
                    <a:bodyPr/>
                    <a:lstStyle/>
                    <a:p>
                      <a:pPr algn="r"/>
                      <a:r>
                        <a:rPr lang="en-US" sz="1200" i="true">
                          <a:solidFill>
                            <a:srgbClr val="000000"/>
                          </a:solidFill>
                        </a:rPr>
                        <a:t>University</a:t>
                      </a:r>
                    </a:p>
                  </a:txBody>
                  <a:tcPr marT="0" marL="6350" marR="0" marB="0">
                    <a:lnL>
                      <a:noFill/>
                    </a:lnL>
                    <a:lnR>
                      <a:noFill/>
                    </a:lnR>
                    <a:lnT>
                      <a:noFill/>
                    </a:lnT>
                    <a:lnB>
                      <a:noFill/>
                    </a:lnB>
                  </a:tcPr>
                </a:tc>
                <a:tc>
                  <a:txBody>
                    <a:bodyPr/>
                    <a:lstStyle/>
                    <a:p>
                      <a:pPr algn="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c>
                  <a:txBody>
                    <a:bodyPr/>
                    <a:lstStyle/>
                    <a:p>
                      <a:pPr algn="ctr"/>
                      <a:r>
                        <a:rPr lang="en-US" sz="1200">
                          <a:solidFill>
                            <a:srgbClr val="000000"/>
                          </a:solidFill>
                        </a:rPr>
                        <a:t/>
                      </a:r>
                    </a:p>
                  </a:txBody>
                  <a:tcPr marT="0" marL="0" marR="0" marB="0" anchor="ctr">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Bachelors</a:t>
                      </a:r>
                    </a:p>
                  </a:txBody>
                  <a:tcPr marT="0" marL="6350" marR="0" marB="0">
                    <a:lnL>
                      <a:noFill/>
                    </a:lnL>
                    <a:lnR>
                      <a:noFill/>
                    </a:lnR>
                    <a:lnT>
                      <a:noFill/>
                    </a:lnT>
                    <a:lnB>
                      <a:noFill/>
                    </a:lnB>
                  </a:tcPr>
                </a:tc>
                <a:tc>
                  <a:txBody>
                    <a:bodyPr/>
                    <a:lstStyle/>
                    <a:p>
                      <a:pPr algn="ctr"/>
                      <a:r>
                        <a:rPr lang="en-US" sz="1200">
                          <a:solidFill>
                            <a:srgbClr val="000000"/>
                          </a:solidFill>
                        </a:rPr>
                        <a:t>40.30 (33)</a:t>
                      </a:r>
                    </a:p>
                  </a:txBody>
                  <a:tcPr marT="0" marL="0" marR="0" marB="0">
                    <a:lnL>
                      <a:noFill/>
                    </a:lnL>
                    <a:lnR>
                      <a:noFill/>
                    </a:lnR>
                    <a:lnT>
                      <a:noFill/>
                    </a:lnT>
                    <a:lnB>
                      <a:noFill/>
                    </a:lnB>
                  </a:tcPr>
                </a:tc>
                <a:tc>
                  <a:txBody>
                    <a:bodyPr/>
                    <a:lstStyle/>
                    <a:p>
                      <a:pPr algn="ctr"/>
                      <a:r>
                        <a:rPr lang="en-US" sz="1200">
                          <a:solidFill>
                            <a:srgbClr val="000000"/>
                          </a:solidFill>
                        </a:rPr>
                        <a:t>41.83 (273)</a:t>
                      </a:r>
                    </a:p>
                  </a:txBody>
                  <a:tcPr marT="0" marL="0" marR="0" marB="0">
                    <a:lnL>
                      <a:noFill/>
                    </a:lnL>
                    <a:lnR>
                      <a:noFill/>
                    </a:lnR>
                    <a:lnT>
                      <a:noFill/>
                    </a:lnT>
                    <a:lnB>
                      <a:noFill/>
                    </a:lnB>
                  </a:tcPr>
                </a:tc>
                <a:tc>
                  <a:txBody>
                    <a:bodyPr/>
                    <a:lstStyle/>
                    <a:p>
                      <a:pPr algn="ctr"/>
                      <a:r>
                        <a:rPr lang="en-US" sz="1200">
                          <a:solidFill>
                            <a:srgbClr val="FF0000"/>
                          </a:solidFill>
                        </a:rPr>
                        <a:t>45.78 (54)</a:t>
                      </a:r>
                    </a:p>
                  </a:txBody>
                  <a:tcPr marT="0" marL="0" marR="0" marB="0">
                    <a:lnL>
                      <a:noFill/>
                    </a:lnL>
                    <a:lnR>
                      <a:noFill/>
                    </a:lnR>
                    <a:lnT>
                      <a:noFill/>
                    </a:lnT>
                    <a:lnB>
                      <a:noFill/>
                    </a:lnB>
                  </a:tcPr>
                </a:tc>
              </a:tr>
              <a:tr h="254000">
                <a:tc>
                  <a:txBody>
                    <a:bodyPr/>
                    <a:lstStyle/>
                    <a:p>
                      <a:pPr algn="r"/>
                      <a:r>
                        <a:rPr lang="en-US" sz="1200" i="true">
                          <a:solidFill>
                            <a:srgbClr val="000000"/>
                          </a:solidFill>
                        </a:rPr>
                        <a:t/>
                      </a:r>
                    </a:p>
                  </a:txBody>
                  <a:tcPr marT="0" marL="6350" marR="0" marB="0" anchor="ctr">
                    <a:lnL>
                      <a:noFill/>
                    </a:lnL>
                    <a:lnR>
                      <a:noFill/>
                    </a:lnR>
                    <a:lnT>
                      <a:noFill/>
                    </a:lnT>
                    <a:lnB>
                      <a:noFill/>
                    </a:lnB>
                  </a:tcPr>
                </a:tc>
                <a:tc>
                  <a:txBody>
                    <a:bodyPr/>
                    <a:lstStyle/>
                    <a:p>
                      <a:pPr algn="r"/>
                      <a:r>
                        <a:rPr lang="en-US" sz="1200">
                          <a:solidFill>
                            <a:srgbClr val="000000"/>
                          </a:solidFill>
                        </a:rPr>
                        <a:t>Prof-school</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a:solidFill>
                            <a:srgbClr val="0000FF"/>
                          </a:solidFill>
                        </a:rPr>
                        <a:t>35.83 (6)</a:t>
                      </a:r>
                    </a:p>
                  </a:txBody>
                  <a:tcPr marT="0" marL="0" marR="0" marB="0">
                    <a:lnL>
                      <a:noFill/>
                    </a:lnL>
                    <a:lnR>
                      <a:noFill/>
                    </a:lnR>
                    <a:lnT>
                      <a:noFill/>
                    </a:lnT>
                    <a:lnB>
                      <a:noFill/>
                    </a:lnB>
                  </a:tcPr>
                </a:tc>
                <a:tc>
                  <a:txBody>
                    <a:bodyPr/>
                    <a:lstStyle/>
                    <a:p>
                      <a:pPr algn="ctr"/>
                      <a:r>
                        <a:rPr lang="en-US" sz="1200">
                          <a:solidFill>
                            <a:srgbClr val="FF0000"/>
                          </a:solidFill>
                        </a:rPr>
                        <a:t>56.67 (3)</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16.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Concerning the original query, some interesting findings include:</a:t>
            </a:r>
          </a:p>
          <a:p>
            <a:pPr lvl="1"/>
            <a:r>
              <a:rPr lang="en-US" b="false" sz="1400"/>
              <a:t>Column Post-grad has 2 of the 3 lowest values.</a:t>
            </a:r>
          </a:p>
          <a:p>
            <a:pPr lvl="1"/>
            <a:r>
              <a:rPr lang="en-US" b="false" sz="1400"/>
              <a:t>Row Self-emp has 3 of the 3 highest values.</a:t>
            </a:r>
          </a:p>
          <a:p>
            <a:pPr lvl="1"/>
            <a:r>
              <a:rPr lang="en-US" b="false" sz="1400"/>
              <a:t>Row Gov has 2 of the 3 lowest values.</a:t>
            </a:r>
          </a:p>
          <a:p>
            <a:pPr lvl="1"/>
            <a:r>
              <a:rPr lang="en-US" b="false" sz="1400"/>
              <a:t>Row Private has 1 of the 3 lowest values.</a:t>
            </a:r>
          </a:p>
          <a:p>
            <a:pPr lvl="0"/>
            <a:r>
              <a:rPr lang="en-US" b="false" sz="1400"/>
              <a:t>First, we tried to put the original result in context, by comparing its defining values with similar ones.</a:t>
            </a:r>
          </a:p>
          <a:p>
            <a:pPr lvl="1"/>
            <a:r>
              <a:rPr lang="en-US" b="false" sz="1400"/>
              <a:t>When we compared Blue-collar to its siblings, grouped by occupation and work, we observed the following:</a:t>
            </a:r>
          </a:p>
          <a:p>
            <a:pPr lvl="2"/>
            <a:r>
              <a:rPr lang="en-US" b="false" sz="1400"/>
              <a:t>In 1 out of 3 cases Blue-collar has higher value than Other.</a:t>
            </a:r>
          </a:p>
          <a:p>
            <a:pPr lvl="2"/>
            <a:r>
              <a:rPr lang="en-US" b="false" sz="1400"/>
              <a:t>In 2 out of 3 cases Blue-collar has lower value than Other.</a:t>
            </a:r>
          </a:p>
          <a:p>
            <a:pPr lvl="2"/>
            <a:r>
              <a:rPr lang="en-US" b="false" sz="1400"/>
              <a:t>In 3 out of 3 cases Blue-collar has lower value than white-collar.</a:t>
            </a:r>
          </a:p>
          <a:p>
            <a:pPr lvl="1"/>
            <a:r>
              <a:rPr lang="en-US" b="false" sz="1400"/>
              <a:t>When we compared Blue-collar to its siblings, grouped by education and occupation, we observed the following:</a:t>
            </a:r>
          </a:p>
          <a:p>
            <a:pPr lvl="2"/>
            <a:r>
              <a:rPr lang="en-US" b="false" sz="1400"/>
              <a:t>In 4 out of 4 cases Blue-collar has a lower value than Other.</a:t>
            </a:r>
          </a:p>
          <a:p>
            <a:pPr lvl="2"/>
            <a:r>
              <a:rPr lang="en-US" b="false" sz="1400"/>
              <a:t>In 2 out of 4 cases Blue-collar has a higher value than white-collar.</a:t>
            </a:r>
          </a:p>
          <a:p>
            <a:pPr lvl="2"/>
            <a:r>
              <a:rPr lang="en-US" b="false" sz="1400"/>
              <a:t>In 2 out of 4 cases Blue-collar has a lower value than white-collar.</a:t>
            </a:r>
          </a:p>
          <a:p>
            <a:pPr lvl="1"/>
            <a:r>
              <a:rPr lang="en-US" b="false" sz="1400"/>
              <a:t>When we compared Post-Secondary to its siblings, grouped by education and work, we observed the following:</a:t>
            </a:r>
          </a:p>
          <a:p>
            <a:pPr lvl="2"/>
            <a:r>
              <a:rPr lang="en-US" b="false" sz="1400"/>
              <a:t>In 2 out of 3 cases Post-Secondary has higher value than Without-Post-Secondary.</a:t>
            </a:r>
          </a:p>
          <a:p>
            <a:pPr lvl="2"/>
            <a:r>
              <a:rPr lang="en-US" b="false" sz="1400"/>
              <a:t>In 1 out of 3 cases Post-Secondary has lower value than Without-Post-Secondary.</a:t>
            </a:r>
          </a:p>
          <a:p>
            <a:pPr lvl="1"/>
            <a:r>
              <a:rPr lang="en-US" b="false" sz="1400"/>
              <a:t>When we compared USA to its siblings, grouped by native country and work, we observed the following:</a:t>
            </a:r>
          </a:p>
          <a:p>
            <a:pPr lvl="2"/>
            <a:r>
              <a:rPr lang="en-US" b="false" sz="1400"/>
              <a:t>In 2 out of 3 cases USA has lower value than Canada.</a:t>
            </a:r>
          </a:p>
          <a:p>
            <a:pPr lvl="2"/>
            <a:r>
              <a:rPr lang="en-US" b="false" sz="1400"/>
              <a:t>In 1 out of 3 cases Canada has null value.</a:t>
            </a:r>
          </a:p>
          <a:p>
            <a:pPr lvl="1"/>
            <a:r>
              <a:rPr lang="en-US" b="false" sz="1400"/>
              <a:t>When we compared USA to its siblings, grouped by education and native country, we observed the following:</a:t>
            </a:r>
          </a:p>
          <a:p>
            <a:pPr lvl="2"/>
            <a:r>
              <a:rPr lang="en-US" b="false" sz="1400"/>
              <a:t>In 2 out of 4 cases USA has a higher value than Canada.</a:t>
            </a:r>
          </a:p>
          <a:p>
            <a:pPr lvl="2"/>
            <a:r>
              <a:rPr lang="en-US" b="false" sz="1400"/>
              <a:t>In 2 out of 4 cases USA has a lower value than Canada.</a:t>
            </a:r>
          </a:p>
          <a:p>
            <a:pPr lvl="1"/>
            <a:r>
              <a:rPr lang="en-US" b="false" sz="1400"/>
              <a:t>When we compared Married to its siblings, grouped by marital and work, we observed the following:</a:t>
            </a:r>
          </a:p>
          <a:p>
            <a:pPr lvl="2"/>
            <a:r>
              <a:rPr lang="en-US" b="false" sz="1400"/>
              <a:t>In 3 out of 3 cases Married has higher value than Never-married.</a:t>
            </a:r>
          </a:p>
          <a:p>
            <a:pPr lvl="1"/>
            <a:r>
              <a:rPr lang="en-US" b="false" sz="1400"/>
              <a:t>When we compared Married to its siblings, grouped by education and marital, we observed the following:</a:t>
            </a:r>
          </a:p>
          <a:p>
            <a:pPr lvl="2"/>
            <a:r>
              <a:rPr lang="en-US" b="false" sz="1400"/>
              <a:t>In 4 out of 4 cases Married has a higher value than Never-married.</a:t>
            </a:r>
          </a:p>
          <a:p>
            <a:pPr lvl="0"/>
            <a:r>
              <a:rPr lang="en-US" b="false" sz="1400"/>
              <a:t>Then we analyzed the results by drilling down one level in the hierarchy.</a:t>
            </a:r>
          </a:p>
          <a:p>
            <a:pPr lvl="1"/>
            <a:r>
              <a:rPr lang="en-US" b="false" sz="1400"/>
              <a:t>When we drilled down work, we observed the following facts:</a:t>
            </a:r>
          </a:p>
          <a:p>
            <a:pPr lvl="2"/>
            <a:r>
              <a:rPr lang="en-US" b="false" sz="1400"/>
              <a:t>Column University has 2 of the 5 highest values.</a:t>
            </a:r>
          </a:p>
          <a:p>
            <a:pPr lvl="2"/>
            <a:r>
              <a:rPr lang="en-US" b="false" sz="1400"/>
              <a:t>Column Post-grad has 2 of the 5 lowest values.</a:t>
            </a:r>
          </a:p>
          <a:p>
            <a:pPr lvl="2"/>
            <a:r>
              <a:rPr lang="en-US" b="false" sz="1400"/>
              <a:t>Column Some-college has 2 of the 5 lowest values.</a:t>
            </a:r>
          </a:p>
          <a:p>
            <a:pPr lvl="1"/>
            <a:r>
              <a:rPr lang="en-US" b="false" sz="1400"/>
              <a:t>When we drilled down education, we observed the following facts:</a:t>
            </a:r>
          </a:p>
          <a:p>
            <a:pPr lvl="2"/>
            <a:r>
              <a:rPr lang="en-US" b="false" sz="1400"/>
              <a:t>Column Self-emp has 3 of the 4 highest values.</a:t>
            </a:r>
          </a:p>
          <a:p>
            <a:pPr lvl="2"/>
            <a:r>
              <a:rPr lang="en-US" b="false" sz="1400"/>
              <a:t>Column Gov has 2 of the 4 lowest values.</a:t>
            </a:r>
          </a:p>
          <a:p>
            <a:pPr lvl="2"/>
            <a:r>
              <a:rPr lang="en-US" b="false" sz="1400"/>
              <a:t>Column Private has 2 of the 4 lowest values.</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2.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Avg of hours_per_week when occupation is fixed to 'Blue-collar', work is fixed to 'With-Pay', education is fixed to 'Post-Secondary', native country is fixed to 'USA' and marital is fixed to 'Married'. We will start by answering the original query and we complement the result with contextualization and detailed analyses.</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3.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a:solidFill>
                            <a:srgbClr val="000000"/>
                          </a:solidFill>
                        </a:rPr>
                        <a:t>41.20</a:t>
                      </a:r>
                    </a:p>
                  </a:txBody>
                  <a:tcPr marT="0" marL="0" marR="0" marB="0">
                    <a:lnL>
                      <a:noFill/>
                    </a:lnL>
                    <a:lnR>
                      <a:noFill/>
                    </a:lnR>
                    <a:lnT>
                      <a:noFill/>
                    </a:lnT>
                    <a:lnB>
                      <a:noFill/>
                    </a:lnB>
                  </a:tcPr>
                </a:tc>
                <a:tc>
                  <a:txBody>
                    <a:bodyPr/>
                    <a:lstStyle/>
                    <a:p>
                      <a:pPr algn="ctr"/>
                      <a:r>
                        <a:rPr lang="en-US" sz="1200">
                          <a:solidFill>
                            <a:srgbClr val="0000FF"/>
                          </a:solidFill>
                        </a:rPr>
                        <a:t>33.00</a:t>
                      </a:r>
                    </a:p>
                  </a:txBody>
                  <a:tcPr marT="0" marL="0" marR="0" marB="0">
                    <a:lnL>
                      <a:noFill/>
                    </a:lnL>
                    <a:lnR>
                      <a:noFill/>
                    </a:lnR>
                    <a:lnT>
                      <a:noFill/>
                    </a:lnT>
                    <a:lnB>
                      <a:noFill/>
                    </a:lnB>
                  </a:tcPr>
                </a:tc>
                <a:tc>
                  <a:txBody>
                    <a:bodyPr/>
                    <a:lstStyle/>
                    <a:p>
                      <a:pPr algn="ctr"/>
                      <a:r>
                        <a:rPr lang="en-US" sz="1200">
                          <a:solidFill>
                            <a:srgbClr val="0000FF"/>
                          </a:solidFill>
                        </a:rPr>
                        <a:t>40.12</a:t>
                      </a:r>
                    </a:p>
                  </a:txBody>
                  <a:tcPr marT="0" marL="0" marR="0" marB="0">
                    <a:lnL>
                      <a:noFill/>
                    </a:lnL>
                    <a:lnR>
                      <a:noFill/>
                    </a:lnR>
                    <a:lnT>
                      <a:noFill/>
                    </a:lnT>
                    <a:lnB>
                      <a:noFill/>
                    </a:lnB>
                  </a:tcPr>
                </a:tc>
                <a:tc>
                  <a:txBody>
                    <a:bodyPr/>
                    <a:lstStyle/>
                    <a:p>
                      <a:pPr algn="ctr"/>
                      <a:r>
                        <a:rPr lang="en-US" sz="1200">
                          <a:solidFill>
                            <a:srgbClr val="000000"/>
                          </a:solidFill>
                        </a:rPr>
                        <a:t>40.30</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42.69</a:t>
                      </a:r>
                    </a:p>
                  </a:txBody>
                  <a:tcPr marT="0" marL="0" marR="0" marB="0">
                    <a:lnL>
                      <a:noFill/>
                    </a:lnL>
                    <a:lnR>
                      <a:noFill/>
                    </a:lnR>
                    <a:lnT>
                      <a:noFill/>
                    </a:lnT>
                    <a:lnB>
                      <a:noFill/>
                    </a:lnB>
                  </a:tcPr>
                </a:tc>
                <a:tc>
                  <a:txBody>
                    <a:bodyPr/>
                    <a:lstStyle/>
                    <a:p>
                      <a:pPr algn="ctr"/>
                      <a:r>
                        <a:rPr lang="en-US" sz="1200">
                          <a:solidFill>
                            <a:srgbClr val="0000FF"/>
                          </a:solidFill>
                        </a:rPr>
                        <a:t>39.81</a:t>
                      </a:r>
                    </a:p>
                  </a:txBody>
                  <a:tcPr marT="0" marL="0" marR="0" marB="0">
                    <a:lnL>
                      <a:noFill/>
                    </a:lnL>
                    <a:lnR>
                      <a:noFill/>
                    </a:lnR>
                    <a:lnT>
                      <a:noFill/>
                    </a:lnT>
                    <a:lnB>
                      <a:noFill/>
                    </a:lnB>
                  </a:tcPr>
                </a:tc>
                <a:tc>
                  <a:txBody>
                    <a:bodyPr/>
                    <a:lstStyle/>
                    <a:p>
                      <a:pPr algn="ctr"/>
                      <a:r>
                        <a:rPr lang="en-US" sz="1200">
                          <a:solidFill>
                            <a:srgbClr val="000000"/>
                          </a:solidFill>
                        </a:rPr>
                        <a:t>43.32</a:t>
                      </a:r>
                    </a:p>
                  </a:txBody>
                  <a:tcPr marT="0" marL="0" marR="0" marB="0">
                    <a:lnL>
                      <a:noFill/>
                    </a:lnL>
                    <a:lnR>
                      <a:noFill/>
                    </a:lnR>
                    <a:lnT>
                      <a:noFill/>
                    </a:lnT>
                    <a:lnB>
                      <a:noFill/>
                    </a:lnB>
                  </a:tcPr>
                </a:tc>
                <a:tc>
                  <a:txBody>
                    <a:bodyPr/>
                    <a:lstStyle/>
                    <a:p>
                      <a:pPr algn="ctr"/>
                      <a:r>
                        <a:rPr lang="en-US" sz="1200">
                          <a:solidFill>
                            <a:srgbClr val="000000"/>
                          </a:solidFill>
                        </a:rPr>
                        <a:t>41.70</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a:solidFill>
                            <a:srgbClr val="FF0000"/>
                          </a:solidFill>
                        </a:rPr>
                        <a:t>44.74</a:t>
                      </a:r>
                    </a:p>
                  </a:txBody>
                  <a:tcPr marT="0" marL="0" marR="0" marB="0">
                    <a:lnL>
                      <a:noFill/>
                    </a:lnL>
                    <a:lnR>
                      <a:noFill/>
                    </a:lnR>
                    <a:lnT>
                      <a:noFill/>
                    </a:lnT>
                    <a:lnB>
                      <a:noFill/>
                    </a:lnB>
                  </a:tcPr>
                </a:tc>
                <a:tc>
                  <a:txBody>
                    <a:bodyPr/>
                    <a:lstStyle/>
                    <a:p>
                      <a:pPr algn="ctr"/>
                      <a:r>
                        <a:rPr lang="en-US" sz="1200">
                          <a:solidFill>
                            <a:srgbClr val="000000"/>
                          </a:solidFill>
                        </a:rPr>
                        <a:t>42.00</a:t>
                      </a:r>
                    </a:p>
                  </a:txBody>
                  <a:tcPr marT="0" marL="0" marR="0" marB="0">
                    <a:lnL>
                      <a:noFill/>
                    </a:lnL>
                    <a:lnR>
                      <a:noFill/>
                    </a:lnR>
                    <a:lnT>
                      <a:noFill/>
                    </a:lnT>
                    <a:lnB>
                      <a:noFill/>
                    </a:lnB>
                  </a:tcPr>
                </a:tc>
                <a:tc>
                  <a:txBody>
                    <a:bodyPr/>
                    <a:lstStyle/>
                    <a:p>
                      <a:pPr algn="ctr"/>
                      <a:r>
                        <a:rPr lang="en-US" sz="1200">
                          <a:solidFill>
                            <a:srgbClr val="FF0000"/>
                          </a:solidFill>
                        </a:rPr>
                        <a:t>44.88</a:t>
                      </a:r>
                    </a:p>
                  </a:txBody>
                  <a:tcPr marT="0" marL="0" marR="0" marB="0">
                    <a:lnL>
                      <a:noFill/>
                    </a:lnL>
                    <a:lnR>
                      <a:noFill/>
                    </a:lnR>
                    <a:lnT>
                      <a:noFill/>
                    </a:lnT>
                    <a:lnB>
                      <a:noFill/>
                    </a:lnB>
                  </a:tcPr>
                </a:tc>
                <a:tc>
                  <a:txBody>
                    <a:bodyPr/>
                    <a:lstStyle/>
                    <a:p>
                      <a:pPr algn="ctr"/>
                      <a:r>
                        <a:rPr lang="en-US" sz="1200">
                          <a:solidFill>
                            <a:srgbClr val="FF0000"/>
                          </a:solidFill>
                        </a:rPr>
                        <a:t>46.35</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4.xml><?xml version="1.0" encoding="utf-8"?>
<p:sld xmlns:p="http://schemas.openxmlformats.org/presentationml/2006/main" xmlns:a="http://schemas.openxmlformats.org/drawingml/2006/main" show="1">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5.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occupation</a:t>
            </a:r>
          </a:p>
        </p:txBody>
      </p:sp>
      <p:graphicFrame>
        <p:nvGraphicFramePr>
          <p:cNvPr name="Table 2" id="3"/>
          <p:cNvGraphicFramePr>
            <a:graphicFrameLocks noGrp="true"/>
          </p:cNvGraphicFramePr>
          <p:nvPr/>
        </p:nvGraphicFramePr>
        <p:xfrm>
          <a:off x="2032000" y="1270000"/>
          <a:ext cx="1270000" cy="1270000"/>
        </p:xfrm>
        <a:graphic>
          <a:graphicData uri="http://schemas.openxmlformats.org/drawingml/2006/table">
            <a:tbl>
              <a:tblPr/>
              <a:tblGrid>
                <a:gridCol w="1270000"/>
                <a:gridCol w="1270000"/>
                <a:gridCol w="1270000"/>
                <a:gridCol w="1270000"/>
              </a:tblGrid>
              <a:tr h="254000">
                <a:tc>
                  <a:txBody>
                    <a:bodyPr/>
                    <a:lstStyle/>
                    <a:p>
                      <a:pPr algn="ctr"/>
                      <a:r>
                        <a:rPr lang="en-US" sz="1200">
                          <a:solidFill>
                            <a:srgbClr val="000000"/>
                          </a:solidFill>
                        </a:rPr>
                        <a:t>Summary for occupation</a:t>
                      </a:r>
                    </a:p>
                  </a:txBody>
                  <a:tcPr marT="0" marL="6350" marR="0" marB="0">
                    <a:lnL>
                      <a:noFill/>
                    </a:lnL>
                    <a:lnR>
                      <a:noFill/>
                    </a:lnR>
                    <a:lnT>
                      <a:noFill/>
                    </a:lnT>
                    <a:lnB>
                      <a:noFill/>
                    </a:lnB>
                  </a:tcPr>
                </a:tc>
                <a:tc>
                  <a:txBody>
                    <a:bodyPr/>
                    <a:lstStyle/>
                    <a:p>
                      <a:pPr algn="ctr"/>
                      <a:r>
                        <a:rPr lang="en-US" sz="1200" b="true">
                          <a:solidFill>
                            <a:srgbClr val="000000"/>
                          </a:solidFill>
                        </a:rPr>
                        <a:t>Blue-collar</a:t>
                      </a:r>
                    </a:p>
                  </a:txBody>
                  <a:tcPr marT="0" marL="0" marR="0" marB="0">
                    <a:lnL>
                      <a:noFill/>
                    </a:lnL>
                    <a:lnR>
                      <a:noFill/>
                    </a:lnR>
                    <a:lnT>
                      <a:noFill/>
                    </a:lnT>
                    <a:lnB>
                      <a:noFill/>
                    </a:lnB>
                  </a:tcPr>
                </a:tc>
                <a:tc>
                  <a:txBody>
                    <a:bodyPr/>
                    <a:lstStyle/>
                    <a:p>
                      <a:pPr algn="ctr"/>
                      <a:r>
                        <a:rPr lang="en-US" sz="1200">
                          <a:solidFill>
                            <a:srgbClr val="000000"/>
                          </a:solidFill>
                        </a:rPr>
                        <a:t>Other</a:t>
                      </a:r>
                    </a:p>
                  </a:txBody>
                  <a:tcPr marT="0" marL="0" marR="0" marB="0">
                    <a:lnL>
                      <a:noFill/>
                    </a:lnL>
                    <a:lnR>
                      <a:noFill/>
                    </a:lnR>
                    <a:lnT>
                      <a:noFill/>
                    </a:lnT>
                    <a:lnB>
                      <a:noFill/>
                    </a:lnB>
                  </a:tcPr>
                </a:tc>
                <a:tc>
                  <a:txBody>
                    <a:bodyPr/>
                    <a:lstStyle/>
                    <a:p>
                      <a:pPr algn="ctr"/>
                      <a:r>
                        <a:rPr lang="en-US" sz="1200">
                          <a:solidFill>
                            <a:srgbClr val="000000"/>
                          </a:solidFill>
                        </a:rPr>
                        <a:t>white-collar</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b="true">
                          <a:solidFill>
                            <a:srgbClr val="0000FF"/>
                          </a:solidFill>
                        </a:rPr>
                        <a:t>40.31</a:t>
                      </a:r>
                    </a:p>
                  </a:txBody>
                  <a:tcPr marT="0" marL="0" marR="0" marB="0">
                    <a:lnL>
                      <a:noFill/>
                    </a:lnL>
                    <a:lnR>
                      <a:noFill/>
                    </a:lnR>
                    <a:lnT>
                      <a:noFill/>
                    </a:lnT>
                    <a:lnB>
                      <a:noFill/>
                    </a:lnB>
                  </a:tcPr>
                </a:tc>
                <a:tc>
                  <a:txBody>
                    <a:bodyPr/>
                    <a:lstStyle/>
                    <a:p>
                      <a:pPr algn="ctr"/>
                      <a:r>
                        <a:rPr lang="en-US" sz="1200">
                          <a:solidFill>
                            <a:srgbClr val="000000"/>
                          </a:solidFill>
                        </a:rPr>
                        <a:t>43.96</a:t>
                      </a:r>
                    </a:p>
                  </a:txBody>
                  <a:tcPr marT="0" marL="0" marR="0" marB="0">
                    <a:lnL>
                      <a:noFill/>
                    </a:lnL>
                    <a:lnR>
                      <a:noFill/>
                    </a:lnR>
                    <a:lnT>
                      <a:noFill/>
                    </a:lnT>
                    <a:lnB>
                      <a:noFill/>
                    </a:lnB>
                  </a:tcPr>
                </a:tc>
                <a:tc>
                  <a:txBody>
                    <a:bodyPr/>
                    <a:lstStyle/>
                    <a:p>
                      <a:pPr algn="ctr"/>
                      <a:r>
                        <a:rPr lang="en-US" sz="1200">
                          <a:solidFill>
                            <a:srgbClr val="000000"/>
                          </a:solidFill>
                        </a:rPr>
                        <a:t>42.43</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b="true">
                          <a:solidFill>
                            <a:srgbClr val="000000"/>
                          </a:solidFill>
                        </a:rPr>
                        <a:t>42.84</a:t>
                      </a:r>
                    </a:p>
                  </a:txBody>
                  <a:tcPr marT="0" marL="0" marR="0" marB="0">
                    <a:lnL>
                      <a:noFill/>
                    </a:lnL>
                    <a:lnR>
                      <a:noFill/>
                    </a:lnR>
                    <a:lnT>
                      <a:noFill/>
                    </a:lnT>
                    <a:lnB>
                      <a:noFill/>
                    </a:lnB>
                  </a:tcPr>
                </a:tc>
                <a:tc>
                  <a:txBody>
                    <a:bodyPr/>
                    <a:lstStyle/>
                    <a:p>
                      <a:pPr algn="ctr"/>
                      <a:r>
                        <a:rPr lang="en-US" sz="1200">
                          <a:solidFill>
                            <a:srgbClr val="0000FF"/>
                          </a:solidFill>
                        </a:rPr>
                        <a:t>39.48</a:t>
                      </a:r>
                    </a:p>
                  </a:txBody>
                  <a:tcPr marT="0" marL="0" marR="0" marB="0">
                    <a:lnL>
                      <a:noFill/>
                    </a:lnL>
                    <a:lnR>
                      <a:noFill/>
                    </a:lnR>
                    <a:lnT>
                      <a:noFill/>
                    </a:lnT>
                    <a:lnB>
                      <a:noFill/>
                    </a:lnB>
                  </a:tcPr>
                </a:tc>
                <a:tc>
                  <a:txBody>
                    <a:bodyPr/>
                    <a:lstStyle/>
                    <a:p>
                      <a:pPr algn="ctr"/>
                      <a:r>
                        <a:rPr lang="en-US" sz="1200">
                          <a:solidFill>
                            <a:srgbClr val="000000"/>
                          </a:solidFill>
                        </a:rPr>
                        <a:t>43.94</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b="true">
                          <a:solidFill>
                            <a:srgbClr val="000000"/>
                          </a:solidFill>
                        </a:rPr>
                        <a:t>45.03</a:t>
                      </a:r>
                    </a:p>
                  </a:txBody>
                  <a:tcPr marT="0" marL="0" marR="0" marB="0">
                    <a:lnL>
                      <a:noFill/>
                    </a:lnL>
                    <a:lnR>
                      <a:noFill/>
                    </a:lnR>
                    <a:lnT>
                      <a:noFill/>
                    </a:lnT>
                    <a:lnB>
                      <a:noFill/>
                    </a:lnB>
                  </a:tcPr>
                </a:tc>
                <a:tc>
                  <a:txBody>
                    <a:bodyPr/>
                    <a:lstStyle/>
                    <a:p>
                      <a:pPr algn="ctr"/>
                      <a:r>
                        <a:rPr lang="en-US" sz="1200">
                          <a:solidFill>
                            <a:srgbClr val="FF0000"/>
                          </a:solidFill>
                        </a:rPr>
                        <a:t>50.39</a:t>
                      </a:r>
                    </a:p>
                  </a:txBody>
                  <a:tcPr marT="0" marL="0" marR="0" marB="0">
                    <a:lnL>
                      <a:noFill/>
                    </a:lnL>
                    <a:lnR>
                      <a:noFill/>
                    </a:lnR>
                    <a:lnT>
                      <a:noFill/>
                    </a:lnT>
                    <a:lnB>
                      <a:noFill/>
                    </a:lnB>
                  </a:tcPr>
                </a:tc>
                <a:tc>
                  <a:txBody>
                    <a:bodyPr/>
                    <a:lstStyle/>
                    <a:p>
                      <a:pPr algn="ctr"/>
                      <a:r>
                        <a:rPr lang="en-US" sz="1200">
                          <a:solidFill>
                            <a:srgbClr val="FF0000"/>
                          </a:solidFill>
                        </a:rPr>
                        <a:t>46.60</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6.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occupation</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occupation</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b="true">
                          <a:solidFill>
                            <a:srgbClr val="000000"/>
                          </a:solidFill>
                        </a:rPr>
                        <a:t>Blue-collar</a:t>
                      </a:r>
                    </a:p>
                  </a:txBody>
                  <a:tcPr marT="0" marL="6350" marR="0" marB="0">
                    <a:lnL>
                      <a:noFill/>
                    </a:lnL>
                    <a:lnR>
                      <a:noFill/>
                    </a:lnR>
                    <a:lnT>
                      <a:noFill/>
                    </a:lnT>
                    <a:lnB>
                      <a:noFill/>
                    </a:lnB>
                  </a:tcPr>
                </a:tc>
                <a:tc>
                  <a:txBody>
                    <a:bodyPr/>
                    <a:lstStyle/>
                    <a:p>
                      <a:pPr algn="ctr"/>
                      <a:r>
                        <a:rPr lang="en-US" sz="1200" b="true">
                          <a:solidFill>
                            <a:srgbClr val="000000"/>
                          </a:solidFill>
                        </a:rPr>
                        <a:t>42.68</a:t>
                      </a:r>
                    </a:p>
                  </a:txBody>
                  <a:tcPr marT="0" marL="0" marR="0" marB="0">
                    <a:lnL>
                      <a:noFill/>
                    </a:lnL>
                    <a:lnR>
                      <a:noFill/>
                    </a:lnR>
                    <a:lnT>
                      <a:noFill/>
                    </a:lnT>
                    <a:lnB>
                      <a:noFill/>
                    </a:lnB>
                  </a:tcPr>
                </a:tc>
                <a:tc>
                  <a:txBody>
                    <a:bodyPr/>
                    <a:lstStyle/>
                    <a:p>
                      <a:pPr algn="ctr"/>
                      <a:r>
                        <a:rPr lang="en-US" sz="1200" b="true">
                          <a:solidFill>
                            <a:srgbClr val="0000FF"/>
                          </a:solidFill>
                        </a:rPr>
                        <a:t>39.88</a:t>
                      </a:r>
                    </a:p>
                  </a:txBody>
                  <a:tcPr marT="0" marL="0" marR="0" marB="0">
                    <a:lnL>
                      <a:noFill/>
                    </a:lnL>
                    <a:lnR>
                      <a:noFill/>
                    </a:lnR>
                    <a:lnT>
                      <a:noFill/>
                    </a:lnT>
                    <a:lnB>
                      <a:noFill/>
                    </a:lnB>
                  </a:tcPr>
                </a:tc>
                <a:tc>
                  <a:txBody>
                    <a:bodyPr/>
                    <a:lstStyle/>
                    <a:p>
                      <a:pPr algn="ctr"/>
                      <a:r>
                        <a:rPr lang="en-US" sz="1200" b="true">
                          <a:solidFill>
                            <a:srgbClr val="000000"/>
                          </a:solidFill>
                        </a:rPr>
                        <a:t>43.17</a:t>
                      </a:r>
                    </a:p>
                  </a:txBody>
                  <a:tcPr marT="0" marL="0" marR="0" marB="0">
                    <a:lnL>
                      <a:noFill/>
                    </a:lnL>
                    <a:lnR>
                      <a:noFill/>
                    </a:lnR>
                    <a:lnT>
                      <a:noFill/>
                    </a:lnT>
                    <a:lnB>
                      <a:noFill/>
                    </a:lnB>
                  </a:tcPr>
                </a:tc>
                <a:tc>
                  <a:txBody>
                    <a:bodyPr/>
                    <a:lstStyle/>
                    <a:p>
                      <a:pPr algn="ctr"/>
                      <a:r>
                        <a:rPr lang="en-US" sz="1200" b="true">
                          <a:solidFill>
                            <a:srgbClr val="0000FF"/>
                          </a:solidFill>
                        </a:rPr>
                        <a:t>42.30</a:t>
                      </a:r>
                    </a:p>
                  </a:txBody>
                  <a:tcPr marT="0" marL="0" marR="0" marB="0">
                    <a:lnL>
                      <a:noFill/>
                    </a:lnL>
                    <a:lnR>
                      <a:noFill/>
                    </a:lnR>
                    <a:lnT>
                      <a:noFill/>
                    </a:lnT>
                    <a:lnB>
                      <a:noFill/>
                    </a:lnB>
                  </a:tcPr>
                </a:tc>
              </a:tr>
              <a:tr h="254000">
                <a:tc>
                  <a:txBody>
                    <a:bodyPr/>
                    <a:lstStyle/>
                    <a:p>
                      <a:pPr algn="r"/>
                      <a:r>
                        <a:rPr lang="en-US" sz="1200">
                          <a:solidFill>
                            <a:srgbClr val="000000"/>
                          </a:solidFill>
                        </a:rPr>
                        <a:t>Other</a:t>
                      </a:r>
                    </a:p>
                  </a:txBody>
                  <a:tcPr marT="0" marL="6350" marR="0" marB="0">
                    <a:lnL>
                      <a:noFill/>
                    </a:lnL>
                    <a:lnR>
                      <a:noFill/>
                    </a:lnR>
                    <a:lnT>
                      <a:noFill/>
                    </a:lnT>
                    <a:lnB>
                      <a:noFill/>
                    </a:lnB>
                  </a:tcPr>
                </a:tc>
                <a:tc>
                  <a:txBody>
                    <a:bodyPr/>
                    <a:lstStyle/>
                    <a:p>
                      <a:pPr algn="ctr"/>
                      <a:r>
                        <a:rPr lang="en-US" sz="1200">
                          <a:solidFill>
                            <a:srgbClr val="000000"/>
                          </a:solidFill>
                        </a:rPr>
                        <a:t>42.85</a:t>
                      </a:r>
                    </a:p>
                  </a:txBody>
                  <a:tcPr marT="0" marL="0" marR="0" marB="0">
                    <a:lnL>
                      <a:noFill/>
                    </a:lnL>
                    <a:lnR>
                      <a:noFill/>
                    </a:lnR>
                    <a:lnT>
                      <a:noFill/>
                    </a:lnT>
                    <a:lnB>
                      <a:noFill/>
                    </a:lnB>
                  </a:tcPr>
                </a:tc>
                <a:tc>
                  <a:txBody>
                    <a:bodyPr/>
                    <a:lstStyle/>
                    <a:p>
                      <a:pPr algn="ctr"/>
                      <a:r>
                        <a:rPr lang="en-US" sz="1200">
                          <a:solidFill>
                            <a:srgbClr val="FF0000"/>
                          </a:solidFill>
                        </a:rPr>
                        <a:t>46.30</a:t>
                      </a:r>
                    </a:p>
                  </a:txBody>
                  <a:tcPr marT="0" marL="0" marR="0" marB="0">
                    <a:lnL>
                      <a:noFill/>
                    </a:lnL>
                    <a:lnR>
                      <a:noFill/>
                    </a:lnR>
                    <a:lnT>
                      <a:noFill/>
                    </a:lnT>
                    <a:lnB>
                      <a:noFill/>
                    </a:lnB>
                  </a:tcPr>
                </a:tc>
                <a:tc>
                  <a:txBody>
                    <a:bodyPr/>
                    <a:lstStyle/>
                    <a:p>
                      <a:pPr algn="ctr"/>
                      <a:r>
                        <a:rPr lang="en-US" sz="1200">
                          <a:solidFill>
                            <a:srgbClr val="000000"/>
                          </a:solidFill>
                        </a:rPr>
                        <a:t>43.22</a:t>
                      </a:r>
                    </a:p>
                  </a:txBody>
                  <a:tcPr marT="0" marL="0" marR="0" marB="0">
                    <a:lnL>
                      <a:noFill/>
                    </a:lnL>
                    <a:lnR>
                      <a:noFill/>
                    </a:lnR>
                    <a:lnT>
                      <a:noFill/>
                    </a:lnT>
                    <a:lnB>
                      <a:noFill/>
                    </a:lnB>
                  </a:tcPr>
                </a:tc>
                <a:tc>
                  <a:txBody>
                    <a:bodyPr/>
                    <a:lstStyle/>
                    <a:p>
                      <a:pPr algn="ctr"/>
                      <a:r>
                        <a:rPr lang="en-US" sz="1200">
                          <a:solidFill>
                            <a:srgbClr val="000000"/>
                          </a:solidFill>
                        </a:rPr>
                        <a:t>44.01</a:t>
                      </a:r>
                    </a:p>
                  </a:txBody>
                  <a:tcPr marT="0" marL="0" marR="0" marB="0">
                    <a:lnL>
                      <a:noFill/>
                    </a:lnL>
                    <a:lnR>
                      <a:noFill/>
                    </a:lnR>
                    <a:lnT>
                      <a:noFill/>
                    </a:lnT>
                    <a:lnB>
                      <a:noFill/>
                    </a:lnB>
                  </a:tcPr>
                </a:tc>
              </a:tr>
              <a:tr h="254000">
                <a:tc>
                  <a:txBody>
                    <a:bodyPr/>
                    <a:lstStyle/>
                    <a:p>
                      <a:pPr algn="r"/>
                      <a:r>
                        <a:rPr lang="en-US" sz="1200">
                          <a:solidFill>
                            <a:srgbClr val="000000"/>
                          </a:solidFill>
                        </a:rPr>
                        <a:t>white-collar</a:t>
                      </a:r>
                    </a:p>
                  </a:txBody>
                  <a:tcPr marT="0" marL="6350" marR="0" marB="0">
                    <a:lnL>
                      <a:noFill/>
                    </a:lnL>
                    <a:lnR>
                      <a:noFill/>
                    </a:lnR>
                    <a:lnT>
                      <a:noFill/>
                    </a:lnT>
                    <a:lnB>
                      <a:noFill/>
                    </a:lnB>
                  </a:tcPr>
                </a:tc>
                <a:tc>
                  <a:txBody>
                    <a:bodyPr/>
                    <a:lstStyle/>
                    <a:p>
                      <a:pPr algn="ctr"/>
                      <a:r>
                        <a:rPr lang="en-US" sz="1200">
                          <a:solidFill>
                            <a:srgbClr val="000000"/>
                          </a:solidFill>
                        </a:rPr>
                        <a:t>42.32</a:t>
                      </a:r>
                    </a:p>
                  </a:txBody>
                  <a:tcPr marT="0" marL="0" marR="0" marB="0">
                    <a:lnL>
                      <a:noFill/>
                    </a:lnL>
                    <a:lnR>
                      <a:noFill/>
                    </a:lnR>
                    <a:lnT>
                      <a:noFill/>
                    </a:lnT>
                    <a:lnB>
                      <a:noFill/>
                    </a:lnB>
                  </a:tcPr>
                </a:tc>
                <a:tc>
                  <a:txBody>
                    <a:bodyPr/>
                    <a:lstStyle/>
                    <a:p>
                      <a:pPr algn="ctr"/>
                      <a:r>
                        <a:rPr lang="en-US" sz="1200">
                          <a:solidFill>
                            <a:srgbClr val="FF0000"/>
                          </a:solidFill>
                        </a:rPr>
                        <a:t>45.85</a:t>
                      </a:r>
                    </a:p>
                  </a:txBody>
                  <a:tcPr marT="0" marL="0" marR="0" marB="0">
                    <a:lnL>
                      <a:noFill/>
                    </a:lnL>
                    <a:lnR>
                      <a:noFill/>
                    </a:lnR>
                    <a:lnT>
                      <a:noFill/>
                    </a:lnT>
                    <a:lnB>
                      <a:noFill/>
                    </a:lnB>
                  </a:tcPr>
                </a:tc>
                <a:tc>
                  <a:txBody>
                    <a:bodyPr/>
                    <a:lstStyle/>
                    <a:p>
                      <a:pPr algn="ctr"/>
                      <a:r>
                        <a:rPr lang="en-US" sz="1200">
                          <a:solidFill>
                            <a:srgbClr val="0000FF"/>
                          </a:solidFill>
                        </a:rPr>
                        <a:t>42.23</a:t>
                      </a:r>
                    </a:p>
                  </a:txBody>
                  <a:tcPr marT="0" marL="0" marR="0" marB="0">
                    <a:lnL>
                      <a:noFill/>
                    </a:lnL>
                    <a:lnR>
                      <a:noFill/>
                    </a:lnR>
                    <a:lnT>
                      <a:noFill/>
                    </a:lnT>
                    <a:lnB>
                      <a:noFill/>
                    </a:lnB>
                  </a:tcPr>
                </a:tc>
                <a:tc>
                  <a:txBody>
                    <a:bodyPr/>
                    <a:lstStyle/>
                    <a:p>
                      <a:pPr algn="ctr"/>
                      <a:r>
                        <a:rPr lang="en-US" sz="1200">
                          <a:solidFill>
                            <a:srgbClr val="FF0000"/>
                          </a:solidFill>
                        </a:rPr>
                        <a:t>45.11</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7.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work</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work</a:t>
                      </a:r>
                    </a:p>
                  </a:txBody>
                  <a:tcPr marT="0" marL="6350" marR="0" marB="0">
                    <a:lnL>
                      <a:noFill/>
                    </a:lnL>
                    <a:lnR>
                      <a:noFill/>
                    </a:lnR>
                    <a:lnT>
                      <a:noFill/>
                    </a:lnT>
                    <a:lnB>
                      <a:noFill/>
                    </a:lnB>
                  </a:tcPr>
                </a:tc>
                <a:tc>
                  <a:txBody>
                    <a:bodyPr/>
                    <a:lstStyle/>
                    <a:p>
                      <a:pPr algn="ctr"/>
                      <a:r>
                        <a:rPr lang="en-US" sz="1200">
                          <a:solidFill>
                            <a:srgbClr val="000000"/>
                          </a:solidFill>
                        </a:rPr>
                        <a:t>Assoc</a:t>
                      </a:r>
                    </a:p>
                  </a:txBody>
                  <a:tcPr marT="0" marL="0" marR="0" marB="0">
                    <a:lnL>
                      <a:noFill/>
                    </a:lnL>
                    <a:lnR>
                      <a:noFill/>
                    </a:lnR>
                    <a:lnT>
                      <a:noFill/>
                    </a:lnT>
                    <a:lnB>
                      <a:noFill/>
                    </a:lnB>
                  </a:tcPr>
                </a:tc>
                <a:tc>
                  <a:txBody>
                    <a:bodyPr/>
                    <a:lstStyle/>
                    <a:p>
                      <a:pPr algn="ctr"/>
                      <a:r>
                        <a:rPr lang="en-US" sz="1200">
                          <a:solidFill>
                            <a:srgbClr val="000000"/>
                          </a:solidFill>
                        </a:rPr>
                        <a:t>Post-grad</a:t>
                      </a:r>
                    </a:p>
                  </a:txBody>
                  <a:tcPr marT="0" marL="0" marR="0" marB="0">
                    <a:lnL>
                      <a:noFill/>
                    </a:lnL>
                    <a:lnR>
                      <a:noFill/>
                    </a:lnR>
                    <a:lnT>
                      <a:noFill/>
                    </a:lnT>
                    <a:lnB>
                      <a:noFill/>
                    </a:lnB>
                  </a:tcPr>
                </a:tc>
                <a:tc>
                  <a:txBody>
                    <a:bodyPr/>
                    <a:lstStyle/>
                    <a:p>
                      <a:pPr algn="ctr"/>
                      <a:r>
                        <a:rPr lang="en-US" sz="1200">
                          <a:solidFill>
                            <a:srgbClr val="000000"/>
                          </a:solidFill>
                        </a:rPr>
                        <a:t>Some-college</a:t>
                      </a:r>
                    </a:p>
                  </a:txBody>
                  <a:tcPr marT="0" marL="0" marR="0" marB="0">
                    <a:lnL>
                      <a:noFill/>
                    </a:lnL>
                    <a:lnR>
                      <a:noFill/>
                    </a:lnR>
                    <a:lnT>
                      <a:noFill/>
                    </a:lnT>
                    <a:lnB>
                      <a:noFill/>
                    </a:lnB>
                  </a:tcPr>
                </a:tc>
                <a:tc>
                  <a:txBody>
                    <a:bodyPr/>
                    <a:lstStyle/>
                    <a:p>
                      <a:pPr algn="ctr"/>
                      <a:r>
                        <a:rPr lang="en-US" sz="1200">
                          <a:solidFill>
                            <a:srgbClr val="000000"/>
                          </a:solidFill>
                        </a:rPr>
                        <a:t>University</a:t>
                      </a:r>
                    </a:p>
                  </a:txBody>
                  <a:tcPr marT="0" marL="0" marR="0" marB="0">
                    <a:lnL>
                      <a:noFill/>
                    </a:lnL>
                    <a:lnR>
                      <a:noFill/>
                    </a:lnR>
                    <a:lnT>
                      <a:noFill/>
                    </a:lnT>
                    <a:lnB>
                      <a:noFill/>
                    </a:lnB>
                  </a:tcPr>
                </a:tc>
              </a:tr>
              <a:tr h="254000">
                <a:tc>
                  <a:txBody>
                    <a:bodyPr/>
                    <a:lstStyle/>
                    <a:p>
                      <a:pPr algn="r"/>
                      <a:r>
                        <a:rPr lang="en-US" sz="1200" b="true">
                          <a:solidFill>
                            <a:srgbClr val="000000"/>
                          </a:solidFill>
                        </a:rPr>
                        <a:t>With-Pay</a:t>
                      </a:r>
                    </a:p>
                  </a:txBody>
                  <a:tcPr marT="0" marL="6350" marR="0" marB="0">
                    <a:lnL>
                      <a:noFill/>
                    </a:lnL>
                    <a:lnR>
                      <a:noFill/>
                    </a:lnR>
                    <a:lnT>
                      <a:noFill/>
                    </a:lnT>
                    <a:lnB>
                      <a:noFill/>
                    </a:lnB>
                  </a:tcPr>
                </a:tc>
                <a:tc>
                  <a:txBody>
                    <a:bodyPr/>
                    <a:lstStyle/>
                    <a:p>
                      <a:pPr algn="ctr"/>
                      <a:r>
                        <a:rPr lang="en-US" sz="1200" b="true">
                          <a:solidFill>
                            <a:srgbClr val="000000"/>
                          </a:solidFill>
                        </a:rPr>
                        <a:t>42.68</a:t>
                      </a:r>
                    </a:p>
                  </a:txBody>
                  <a:tcPr marT="0" marL="0" marR="0" marB="0">
                    <a:lnL>
                      <a:noFill/>
                    </a:lnL>
                    <a:lnR>
                      <a:noFill/>
                    </a:lnR>
                    <a:lnT>
                      <a:noFill/>
                    </a:lnT>
                    <a:lnB>
                      <a:noFill/>
                    </a:lnB>
                  </a:tcPr>
                </a:tc>
                <a:tc>
                  <a:txBody>
                    <a:bodyPr/>
                    <a:lstStyle/>
                    <a:p>
                      <a:pPr algn="ctr"/>
                      <a:r>
                        <a:rPr lang="en-US" sz="1200" b="true">
                          <a:solidFill>
                            <a:srgbClr val="0000FF"/>
                          </a:solidFill>
                        </a:rPr>
                        <a:t>39.88</a:t>
                      </a:r>
                    </a:p>
                  </a:txBody>
                  <a:tcPr marT="0" marL="0" marR="0" marB="0">
                    <a:lnL>
                      <a:noFill/>
                    </a:lnL>
                    <a:lnR>
                      <a:noFill/>
                    </a:lnR>
                    <a:lnT>
                      <a:noFill/>
                    </a:lnT>
                    <a:lnB>
                      <a:noFill/>
                    </a:lnB>
                  </a:tcPr>
                </a:tc>
                <a:tc>
                  <a:txBody>
                    <a:bodyPr/>
                    <a:lstStyle/>
                    <a:p>
                      <a:pPr algn="ctr"/>
                      <a:r>
                        <a:rPr lang="en-US" sz="1200" b="true">
                          <a:solidFill>
                            <a:srgbClr val="FF0000"/>
                          </a:solidFill>
                        </a:rPr>
                        <a:t>43.17</a:t>
                      </a:r>
                    </a:p>
                  </a:txBody>
                  <a:tcPr marT="0" marL="0" marR="0" marB="0">
                    <a:lnL>
                      <a:noFill/>
                    </a:lnL>
                    <a:lnR>
                      <a:noFill/>
                    </a:lnR>
                    <a:lnT>
                      <a:noFill/>
                    </a:lnT>
                    <a:lnB>
                      <a:noFill/>
                    </a:lnB>
                  </a:tcPr>
                </a:tc>
                <a:tc>
                  <a:txBody>
                    <a:bodyPr/>
                    <a:lstStyle/>
                    <a:p>
                      <a:pPr algn="ctr"/>
                      <a:r>
                        <a:rPr lang="en-US" sz="1200" b="true">
                          <a:solidFill>
                            <a:srgbClr val="000000"/>
                          </a:solidFill>
                        </a:rPr>
                        <a:t>42.30</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8.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education</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education</a:t>
                      </a:r>
                    </a:p>
                  </a:txBody>
                  <a:tcPr marT="0" marL="6350" marR="0" marB="0">
                    <a:lnL>
                      <a:noFill/>
                    </a:lnL>
                    <a:lnR>
                      <a:noFill/>
                    </a:lnR>
                    <a:lnT>
                      <a:noFill/>
                    </a:lnT>
                    <a:lnB>
                      <a:noFill/>
                    </a:lnB>
                  </a:tcPr>
                </a:tc>
                <a:tc>
                  <a:txBody>
                    <a:bodyPr/>
                    <a:lstStyle/>
                    <a:p>
                      <a:pPr algn="ctr"/>
                      <a:r>
                        <a:rPr lang="en-US" sz="1200" b="true">
                          <a:solidFill>
                            <a:srgbClr val="000000"/>
                          </a:solidFill>
                        </a:rPr>
                        <a:t>Post-Secondary</a:t>
                      </a:r>
                    </a:p>
                  </a:txBody>
                  <a:tcPr marT="0" marL="0" marR="0" marB="0">
                    <a:lnL>
                      <a:noFill/>
                    </a:lnL>
                    <a:lnR>
                      <a:noFill/>
                    </a:lnR>
                    <a:lnT>
                      <a:noFill/>
                    </a:lnT>
                    <a:lnB>
                      <a:noFill/>
                    </a:lnB>
                  </a:tcPr>
                </a:tc>
                <a:tc>
                  <a:txBody>
                    <a:bodyPr/>
                    <a:lstStyle/>
                    <a:p>
                      <a:pPr algn="ctr"/>
                      <a:r>
                        <a:rPr lang="en-US" sz="1200">
                          <a:solidFill>
                            <a:srgbClr val="000000"/>
                          </a:solidFill>
                        </a:rPr>
                        <a:t>Without-Post-Secondary</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b="true">
                          <a:solidFill>
                            <a:srgbClr val="0000FF"/>
                          </a:solidFill>
                        </a:rPr>
                        <a:t>40.31</a:t>
                      </a:r>
                    </a:p>
                  </a:txBody>
                  <a:tcPr marT="0" marL="0" marR="0" marB="0">
                    <a:lnL>
                      <a:noFill/>
                    </a:lnL>
                    <a:lnR>
                      <a:noFill/>
                    </a:lnR>
                    <a:lnT>
                      <a:noFill/>
                    </a:lnT>
                    <a:lnB>
                      <a:noFill/>
                    </a:lnB>
                  </a:tcPr>
                </a:tc>
                <a:tc>
                  <a:txBody>
                    <a:bodyPr/>
                    <a:lstStyle/>
                    <a:p>
                      <a:pPr algn="ctr"/>
                      <a:r>
                        <a:rPr lang="en-US" sz="1200">
                          <a:solidFill>
                            <a:srgbClr val="000000"/>
                          </a:solidFill>
                        </a:rPr>
                        <a:t>40.33</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b="true">
                          <a:solidFill>
                            <a:srgbClr val="000000"/>
                          </a:solidFill>
                        </a:rPr>
                        <a:t>42.84</a:t>
                      </a:r>
                    </a:p>
                  </a:txBody>
                  <a:tcPr marT="0" marL="0" marR="0" marB="0">
                    <a:lnL>
                      <a:noFill/>
                    </a:lnL>
                    <a:lnR>
                      <a:noFill/>
                    </a:lnR>
                    <a:lnT>
                      <a:noFill/>
                    </a:lnT>
                    <a:lnB>
                      <a:noFill/>
                    </a:lnB>
                  </a:tcPr>
                </a:tc>
                <a:tc>
                  <a:txBody>
                    <a:bodyPr/>
                    <a:lstStyle/>
                    <a:p>
                      <a:pPr algn="ctr"/>
                      <a:r>
                        <a:rPr lang="en-US" sz="1200">
                          <a:solidFill>
                            <a:srgbClr val="000000"/>
                          </a:solidFill>
                        </a:rPr>
                        <a:t>42.46</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b="true">
                          <a:solidFill>
                            <a:srgbClr val="FF0000"/>
                          </a:solidFill>
                        </a:rPr>
                        <a:t>45.03</a:t>
                      </a:r>
                    </a:p>
                  </a:txBody>
                  <a:tcPr marT="0" marL="0" marR="0" marB="0">
                    <a:lnL>
                      <a:noFill/>
                    </a:lnL>
                    <a:lnR>
                      <a:noFill/>
                    </a:lnR>
                    <a:lnT>
                      <a:noFill/>
                    </a:lnT>
                    <a:lnB>
                      <a:noFill/>
                    </a:lnB>
                  </a:tcPr>
                </a:tc>
                <a:tc>
                  <a:txBody>
                    <a:bodyPr/>
                    <a:lstStyle/>
                    <a:p>
                      <a:pPr algn="ctr"/>
                      <a:r>
                        <a:rPr lang="en-US" sz="1200">
                          <a:solidFill>
                            <a:srgbClr val="000000"/>
                          </a:solidFill>
                        </a:rPr>
                        <a:t>44.39</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slides\slide9.xml><?xml version="1.0" encoding="utf-8"?>
<p:sld xmlns:p="http://schemas.openxmlformats.org/presentationml/2006/main" xmlns:a="http://schemas.openxmlformats.org/drawingml/2006/main" show="1" showMasterSp="true">
  <p:cSld>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native country</a:t>
            </a:r>
          </a:p>
        </p:txBody>
      </p:sp>
      <p:graphicFrame>
        <p:nvGraphicFramePr>
          <p:cNvPr name="Table 2" id="3"/>
          <p:cNvGraphicFramePr>
            <a:graphicFrameLocks noGrp="true"/>
          </p:cNvGraphicFramePr>
          <p:nvPr/>
        </p:nvGraphicFramePr>
        <p:xfrm>
          <a:off x="2667000" y="1270000"/>
          <a:ext cx="1270000" cy="1270000"/>
        </p:xfrm>
        <a:graphic>
          <a:graphicData uri="http://schemas.openxmlformats.org/drawingml/2006/table">
            <a:tbl>
              <a:tblPr/>
              <a:tblGrid>
                <a:gridCol w="1270000"/>
                <a:gridCol w="1270000"/>
                <a:gridCol w="1270000"/>
              </a:tblGrid>
              <a:tr h="254000">
                <a:tc>
                  <a:txBody>
                    <a:bodyPr/>
                    <a:lstStyle/>
                    <a:p>
                      <a:pPr algn="ctr"/>
                      <a:r>
                        <a:rPr lang="en-US" sz="1200">
                          <a:solidFill>
                            <a:srgbClr val="000000"/>
                          </a:solidFill>
                        </a:rPr>
                        <a:t>Summary for native country</a:t>
                      </a:r>
                    </a:p>
                  </a:txBody>
                  <a:tcPr marT="0" marL="6350" marR="0" marB="0">
                    <a:lnL>
                      <a:noFill/>
                    </a:lnL>
                    <a:lnR>
                      <a:noFill/>
                    </a:lnR>
                    <a:lnT>
                      <a:noFill/>
                    </a:lnT>
                    <a:lnB>
                      <a:noFill/>
                    </a:lnB>
                  </a:tcPr>
                </a:tc>
                <a:tc>
                  <a:txBody>
                    <a:bodyPr/>
                    <a:lstStyle/>
                    <a:p>
                      <a:pPr algn="ctr"/>
                      <a:r>
                        <a:rPr lang="en-US" sz="1200">
                          <a:solidFill>
                            <a:srgbClr val="000000"/>
                          </a:solidFill>
                        </a:rPr>
                        <a:t>Canada</a:t>
                      </a:r>
                    </a:p>
                  </a:txBody>
                  <a:tcPr marT="0" marL="0" marR="0" marB="0">
                    <a:lnL>
                      <a:noFill/>
                    </a:lnL>
                    <a:lnR>
                      <a:noFill/>
                    </a:lnR>
                    <a:lnT>
                      <a:noFill/>
                    </a:lnT>
                    <a:lnB>
                      <a:noFill/>
                    </a:lnB>
                  </a:tcPr>
                </a:tc>
                <a:tc>
                  <a:txBody>
                    <a:bodyPr/>
                    <a:lstStyle/>
                    <a:p>
                      <a:pPr algn="ctr"/>
                      <a:r>
                        <a:rPr lang="en-US" sz="1200" b="true">
                          <a:solidFill>
                            <a:srgbClr val="000000"/>
                          </a:solidFill>
                        </a:rPr>
                        <a:t>USA</a:t>
                      </a:r>
                    </a:p>
                  </a:txBody>
                  <a:tcPr marT="0" marL="0" marR="0" marB="0">
                    <a:lnL>
                      <a:noFill/>
                    </a:lnL>
                    <a:lnR>
                      <a:noFill/>
                    </a:lnR>
                    <a:lnT>
                      <a:noFill/>
                    </a:lnT>
                    <a:lnB>
                      <a:noFill/>
                    </a:lnB>
                  </a:tcPr>
                </a:tc>
              </a:tr>
              <a:tr h="254000">
                <a:tc>
                  <a:txBody>
                    <a:bodyPr/>
                    <a:lstStyle/>
                    <a:p>
                      <a:pPr algn="r"/>
                      <a:r>
                        <a:rPr lang="en-US" sz="1200">
                          <a:solidFill>
                            <a:srgbClr val="000000"/>
                          </a:solidFill>
                        </a:rPr>
                        <a:t>Gov</a:t>
                      </a:r>
                    </a:p>
                  </a:txBody>
                  <a:tcPr marT="0" marL="6350" marR="0" marB="0">
                    <a:lnL>
                      <a:noFill/>
                    </a:lnL>
                    <a:lnR>
                      <a:noFill/>
                    </a:lnR>
                    <a:lnT>
                      <a:noFill/>
                    </a:lnT>
                    <a:lnB>
                      <a:noFill/>
                    </a:lnB>
                  </a:tcPr>
                </a:tc>
                <a:tc>
                  <a:txBody>
                    <a:bodyPr/>
                    <a:lstStyle/>
                    <a:p>
                      <a:pPr algn="ctr"/>
                      <a:r>
                        <a:rPr lang="en-US" sz="1200">
                          <a:solidFill>
                            <a:srgbClr val="000000"/>
                          </a:solidFill>
                        </a:rPr>
                        <a:t>-</a:t>
                      </a:r>
                    </a:p>
                  </a:txBody>
                  <a:tcPr marT="0" marL="0" marR="0" marB="0">
                    <a:lnL>
                      <a:noFill/>
                    </a:lnL>
                    <a:lnR>
                      <a:noFill/>
                    </a:lnR>
                    <a:lnT>
                      <a:noFill/>
                    </a:lnT>
                    <a:lnB>
                      <a:noFill/>
                    </a:lnB>
                  </a:tcPr>
                </a:tc>
                <a:tc>
                  <a:txBody>
                    <a:bodyPr/>
                    <a:lstStyle/>
                    <a:p>
                      <a:pPr algn="ctr"/>
                      <a:r>
                        <a:rPr lang="en-US" sz="1200" b="true">
                          <a:solidFill>
                            <a:srgbClr val="0000FF"/>
                          </a:solidFill>
                        </a:rPr>
                        <a:t>40.31</a:t>
                      </a:r>
                    </a:p>
                  </a:txBody>
                  <a:tcPr marT="0" marL="0" marR="0" marB="0">
                    <a:lnL>
                      <a:noFill/>
                    </a:lnL>
                    <a:lnR>
                      <a:noFill/>
                    </a:lnR>
                    <a:lnT>
                      <a:noFill/>
                    </a:lnT>
                    <a:lnB>
                      <a:noFill/>
                    </a:lnB>
                  </a:tcPr>
                </a:tc>
              </a:tr>
              <a:tr h="254000">
                <a:tc>
                  <a:txBody>
                    <a:bodyPr/>
                    <a:lstStyle/>
                    <a:p>
                      <a:pPr algn="r"/>
                      <a:r>
                        <a:rPr lang="en-US" sz="1200">
                          <a:solidFill>
                            <a:srgbClr val="000000"/>
                          </a:solidFill>
                        </a:rPr>
                        <a:t>Private</a:t>
                      </a:r>
                    </a:p>
                  </a:txBody>
                  <a:tcPr marT="0" marL="6350" marR="0" marB="0">
                    <a:lnL>
                      <a:noFill/>
                    </a:lnL>
                    <a:lnR>
                      <a:noFill/>
                    </a:lnR>
                    <a:lnT>
                      <a:noFill/>
                    </a:lnT>
                    <a:lnB>
                      <a:noFill/>
                    </a:lnB>
                  </a:tcPr>
                </a:tc>
                <a:tc>
                  <a:txBody>
                    <a:bodyPr/>
                    <a:lstStyle/>
                    <a:p>
                      <a:pPr algn="ctr"/>
                      <a:r>
                        <a:rPr lang="en-US" sz="1200">
                          <a:solidFill>
                            <a:srgbClr val="000000"/>
                          </a:solidFill>
                        </a:rPr>
                        <a:t>43.17</a:t>
                      </a:r>
                    </a:p>
                  </a:txBody>
                  <a:tcPr marT="0" marL="0" marR="0" marB="0">
                    <a:lnL>
                      <a:noFill/>
                    </a:lnL>
                    <a:lnR>
                      <a:noFill/>
                    </a:lnR>
                    <a:lnT>
                      <a:noFill/>
                    </a:lnT>
                    <a:lnB>
                      <a:noFill/>
                    </a:lnB>
                  </a:tcPr>
                </a:tc>
                <a:tc>
                  <a:txBody>
                    <a:bodyPr/>
                    <a:lstStyle/>
                    <a:p>
                      <a:pPr algn="ctr"/>
                      <a:r>
                        <a:rPr lang="en-US" sz="1200" b="true">
                          <a:solidFill>
                            <a:srgbClr val="000000"/>
                          </a:solidFill>
                        </a:rPr>
                        <a:t>42.84</a:t>
                      </a:r>
                    </a:p>
                  </a:txBody>
                  <a:tcPr marT="0" marL="0" marR="0" marB="0">
                    <a:lnL>
                      <a:noFill/>
                    </a:lnL>
                    <a:lnR>
                      <a:noFill/>
                    </a:lnR>
                    <a:lnT>
                      <a:noFill/>
                    </a:lnT>
                    <a:lnB>
                      <a:noFill/>
                    </a:lnB>
                  </a:tcPr>
                </a:tc>
              </a:tr>
              <a:tr h="254000">
                <a:tc>
                  <a:txBody>
                    <a:bodyPr/>
                    <a:lstStyle/>
                    <a:p>
                      <a:pPr algn="r"/>
                      <a:r>
                        <a:rPr lang="en-US" sz="1200">
                          <a:solidFill>
                            <a:srgbClr val="000000"/>
                          </a:solidFill>
                        </a:rPr>
                        <a:t>Self-emp</a:t>
                      </a:r>
                    </a:p>
                  </a:txBody>
                  <a:tcPr marT="0" marL="6350" marR="0" marB="0">
                    <a:lnL>
                      <a:noFill/>
                    </a:lnL>
                    <a:lnR>
                      <a:noFill/>
                    </a:lnR>
                    <a:lnT>
                      <a:noFill/>
                    </a:lnT>
                    <a:lnB>
                      <a:noFill/>
                    </a:lnB>
                  </a:tcPr>
                </a:tc>
                <a:tc>
                  <a:txBody>
                    <a:bodyPr/>
                    <a:lstStyle/>
                    <a:p>
                      <a:pPr algn="ctr"/>
                      <a:r>
                        <a:rPr lang="en-US" sz="1200">
                          <a:solidFill>
                            <a:srgbClr val="FF0000"/>
                          </a:solidFill>
                        </a:rPr>
                        <a:t>50.00</a:t>
                      </a:r>
                    </a:p>
                  </a:txBody>
                  <a:tcPr marT="0" marL="0" marR="0" marB="0">
                    <a:lnL>
                      <a:noFill/>
                    </a:lnL>
                    <a:lnR>
                      <a:noFill/>
                    </a:lnR>
                    <a:lnT>
                      <a:noFill/>
                    </a:lnT>
                    <a:lnB>
                      <a:noFill/>
                    </a:lnB>
                  </a:tcPr>
                </a:tc>
                <a:tc>
                  <a:txBody>
                    <a:bodyPr/>
                    <a:lstStyle/>
                    <a:p>
                      <a:pPr algn="ctr"/>
                      <a:r>
                        <a:rPr lang="en-US" sz="1200" b="true">
                          <a:solidFill>
                            <a:srgbClr val="000000"/>
                          </a:solidFill>
                        </a:rPr>
                        <a:t>45.03</a:t>
                      </a:r>
                    </a:p>
                  </a:txBody>
                  <a:tcPr marT="0" marL="0" marR="0" marB="0">
                    <a:lnL>
                      <a:noFill/>
                    </a:lnL>
                    <a:lnR>
                      <a:noFill/>
                    </a:lnR>
                    <a:lnT>
                      <a:noFill/>
                    </a:lnT>
                    <a:lnB>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