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account by drilling down from level 2 to level 1. For each cell we show both the Avg of amount and the number of tuples that correspond to it in parentheses. We highlight the 9 lowest values in blue and the 9 largest in red color.
Some interesting findings include:
Column 01-1998 has 3 of the 9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First, we tried to put the original result in context, by comparing its defining values with similar ones.
When we compared Liberec to its siblings, grouped by account and date, we observed the following:
In 23 out of 23 cases Ceska Lipa has null value.
In 2 out of 23 cases Liberec has higher value than Chomutov.
In 1 out of 23 cases Liberec has lower value than Chomutov.
In 20 out of 23 cases Chomutov has null value.
In 1 out of 23 cases Liberec has lower value than Decin.
In 22 out of 23 cases Decin has null value.
In 1 out of 23 cases Liberec has higher value than Jablonec n. Nisou.
In 22 out of 23 cases Jablonec n. Nisou has null value.
In 23 out of 23 cases Litomerice has null value.
In 1 out of 23 cases Liberec has higher value than Louny.
In 1 out of 23 cases Liberec has lower value than Louny.
In 21 out of 23 cases Louny has null value.
In 23 out of 23 cases Most has null value.
In 1 out of 23 cases Liberec has lower value than Teplice.
In 22 out of 23 cases Teplice has null value.
In 1 out of 23 cases Liberec has lower value than Usti nad Labem.
In 22 out of 23 cases Usti nad Labem has null value.
When we compared Running Contract/OK to its siblings, grouped by status and date, we observed the following:
Then we analyzed the results by drilling down one level in the hierarchy.
When we drilled down date, we observed the following facts:
Column north Bohemia has 40 of the 40 highest values.
Column north Bohemia has 40 of the 40 lowest values.
When we drilled down account, we observed the following facts:
Column 01-1998 has 3 of the 9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amount when account is fixed to 'Liberec' and status is fixed to 'Running Contract/OK'.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account to be equal to 'Liberec', and status to be equal to 'Running Contract/OK'. We report on Avg of amount grouped by account at level 2, and date at level 2 .
You can observe the results in this table. We highlight the largest value with red and the lowest value with blue color.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'Liberec' for account at level 1 with its sibling values. We highlight the reference cells with bold, the highest values with red and the lowest values with blue color. We calculate the Avg of amount while fixing account at level 2 to be equal to ''north Bohemia'', and status at level 0 to be equal to ''Running Contract/OK''.
Compared to its sibling we observe the following:
In 23 out of 23 cases Ceska Lipa has null value.
In 2 out of 23 cases Liberec has higher value than Chomutov.
In 1 out of 23 cases Liberec has lower value than Chomutov.
In 20 out of 23 cases Chomutov has null value.
In 1 out of 23 cases Liberec has lower value than Decin.
In 22 out of 23 cases Decin has null value.
In 1 out of 23 cases Liberec has higher value than Jablonec n. Nisou.
In 22 out of 23 cases Jablonec n. Nisou has null value.
In 23 out of 23 cases Litomerice has null value.
In 1 out of 23 cases Liberec has higher value than Louny.
In 1 out of 23 cases Liberec has lower value than Louny.
In 21 out of 23 cases Louny has null value.
In 23 out of 23 cases Most has null value.
In 1 out of 23 cases Liberec has lower value than Teplice.
In 22 out of 23 cases Teplice has null value.
In 1 out of 23 cases Liberec has lower value than Usti nad Labem.
In 22 out of 23 cases Usti nad Labem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'Running Contract/OK' for status at level 0 with its sibling values. We highlight the reference cells with bold, the highest value with red and the lowest value with blue color. We calculate the Avg of amount while fixing account at level 1 to be equal to ''Liberec'', and status at level 1 to be equal to ''Running Contract/OK''.
Compared to its sibling we observe the following: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'Running Contract/OK' for status at level 0 with its sibling values. We highlight the reference cells with bold, the highest value with red and the lowest value with blue color. We calculate the Avg of amount while fixing account at level 1 to be equal to ''Liberec'', and status at level 1 to be equal to ''Running Contract/OK''.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date by drilling down from level 2 to level 1. For each cell we show both the Avg of amount and the number of tuples that correspond to it in parentheses. We highlight the 40 lowest values in blue and the 40 largest in red color.
Some interesting findings include:
Column north Bohemia has 40 of the 40 highest values.
Column north Bohemia has 40 of the 40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8.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1303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gridCol w="1270000"/>
              </a:tblGrid>
              <a:tr h="254000">
                <a:tc>
                  <a:txBody>
                    <a:bodyPr/>
                    <a:lstStyle/>
                    <a:p>
                      <a:pPr algn="r"/>
                      <a:r>
                        <a:rPr lang="en-US" sz="1200" i="true">
                          <a:solidFill>
                            <a:srgbClr val="000000"/>
                          </a:solidFill>
                        </a:rPr>
                        <a:t>north Bohemia</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01-1998</a:t>
                      </a:r>
                    </a:p>
                  </a:txBody>
                  <a:tcPr marT="0" marL="0" marR="0" marB="0">
                    <a:lnL>
                      <a:noFill/>
                    </a:lnL>
                    <a:lnR>
                      <a:noFill/>
                    </a:lnR>
                    <a:lnT>
                      <a:noFill/>
                    </a:lnT>
                    <a:lnB>
                      <a:noFill/>
                    </a:lnB>
                  </a:tcPr>
                </a:tc>
                <a:tc>
                  <a:txBody>
                    <a:bodyPr/>
                    <a:lstStyle/>
                    <a:p>
                      <a:pPr algn="ctr"/>
                      <a:r>
                        <a:rPr lang="en-US" sz="1200">
                          <a:solidFill>
                            <a:srgbClr val="000000"/>
                          </a:solidFill>
                        </a:rPr>
                        <a:t>02-1994</a:t>
                      </a:r>
                    </a:p>
                  </a:txBody>
                  <a:tcPr marT="0" marL="0" marR="0" marB="0">
                    <a:lnL>
                      <a:noFill/>
                    </a:lnL>
                    <a:lnR>
                      <a:noFill/>
                    </a:lnR>
                    <a:lnT>
                      <a:noFill/>
                    </a:lnT>
                    <a:lnB>
                      <a:noFill/>
                    </a:lnB>
                  </a:tcPr>
                </a:tc>
                <a:tc>
                  <a:txBody>
                    <a:bodyPr/>
                    <a:lstStyle/>
                    <a:p>
                      <a:pPr algn="ctr"/>
                      <a:r>
                        <a:rPr lang="en-US" sz="1200">
                          <a:solidFill>
                            <a:srgbClr val="000000"/>
                          </a:solidFill>
                        </a:rPr>
                        <a:t>02-1995</a:t>
                      </a:r>
                    </a:p>
                  </a:txBody>
                  <a:tcPr marT="0" marL="0" marR="0" marB="0">
                    <a:lnL>
                      <a:noFill/>
                    </a:lnL>
                    <a:lnR>
                      <a:noFill/>
                    </a:lnR>
                    <a:lnT>
                      <a:noFill/>
                    </a:lnT>
                    <a:lnB>
                      <a:noFill/>
                    </a:lnB>
                  </a:tcPr>
                </a:tc>
                <a:tc>
                  <a:txBody>
                    <a:bodyPr/>
                    <a:lstStyle/>
                    <a:p>
                      <a:pPr algn="ctr"/>
                      <a:r>
                        <a:rPr lang="en-US" sz="1200">
                          <a:solidFill>
                            <a:srgbClr val="000000"/>
                          </a:solidFill>
                        </a:rPr>
                        <a:t>02-1996</a:t>
                      </a:r>
                    </a:p>
                  </a:txBody>
                  <a:tcPr marT="0" marL="0" marR="0" marB="0">
                    <a:lnL>
                      <a:noFill/>
                    </a:lnL>
                    <a:lnR>
                      <a:noFill/>
                    </a:lnR>
                    <a:lnT>
                      <a:noFill/>
                    </a:lnT>
                    <a:lnB>
                      <a:noFill/>
                    </a:lnB>
                  </a:tcPr>
                </a:tc>
                <a:tc>
                  <a:txBody>
                    <a:bodyPr/>
                    <a:lstStyle/>
                    <a:p>
                      <a:pPr algn="ctr"/>
                      <a:r>
                        <a:rPr lang="en-US" sz="1200">
                          <a:solidFill>
                            <a:srgbClr val="000000"/>
                          </a:solidFill>
                        </a:rPr>
                        <a:t>02-1997</a:t>
                      </a:r>
                    </a:p>
                  </a:txBody>
                  <a:tcPr marT="0" marL="0" marR="0" marB="0">
                    <a:lnL>
                      <a:noFill/>
                    </a:lnL>
                    <a:lnR>
                      <a:noFill/>
                    </a:lnR>
                    <a:lnT>
                      <a:noFill/>
                    </a:lnT>
                    <a:lnB>
                      <a:noFill/>
                    </a:lnB>
                  </a:tcPr>
                </a:tc>
                <a:tc>
                  <a:txBody>
                    <a:bodyPr/>
                    <a:lstStyle/>
                    <a:p>
                      <a:pPr algn="ctr"/>
                      <a:r>
                        <a:rPr lang="en-US" sz="1200">
                          <a:solidFill>
                            <a:srgbClr val="000000"/>
                          </a:solidFill>
                        </a:rPr>
                        <a:t>03-1995</a:t>
                      </a:r>
                    </a:p>
                  </a:txBody>
                  <a:tcPr marT="0" marL="0" marR="0" marB="0">
                    <a:lnL>
                      <a:noFill/>
                    </a:lnL>
                    <a:lnR>
                      <a:noFill/>
                    </a:lnR>
                    <a:lnT>
                      <a:noFill/>
                    </a:lnT>
                    <a:lnB>
                      <a:noFill/>
                    </a:lnB>
                  </a:tcPr>
                </a:tc>
                <a:tc>
                  <a:txBody>
                    <a:bodyPr/>
                    <a:lstStyle/>
                    <a:p>
                      <a:pPr algn="ctr"/>
                      <a:r>
                        <a:rPr lang="en-US" sz="1200">
                          <a:solidFill>
                            <a:srgbClr val="000000"/>
                          </a:solidFill>
                        </a:rPr>
                        <a:t>03-1997</a:t>
                      </a:r>
                    </a:p>
                  </a:txBody>
                  <a:tcPr marT="0" marL="0" marR="0" marB="0">
                    <a:lnL>
                      <a:noFill/>
                    </a:lnL>
                    <a:lnR>
                      <a:noFill/>
                    </a:lnR>
                    <a:lnT>
                      <a:noFill/>
                    </a:lnT>
                    <a:lnB>
                      <a:noFill/>
                    </a:lnB>
                  </a:tcPr>
                </a:tc>
                <a:tc>
                  <a:txBody>
                    <a:bodyPr/>
                    <a:lstStyle/>
                    <a:p>
                      <a:pPr algn="ctr"/>
                      <a:r>
                        <a:rPr lang="en-US" sz="1200">
                          <a:solidFill>
                            <a:srgbClr val="000000"/>
                          </a:solidFill>
                        </a:rPr>
                        <a:t>03-1998</a:t>
                      </a:r>
                    </a:p>
                  </a:txBody>
                  <a:tcPr marT="0" marL="0" marR="0" marB="0">
                    <a:lnL>
                      <a:noFill/>
                    </a:lnL>
                    <a:lnR>
                      <a:noFill/>
                    </a:lnR>
                    <a:lnT>
                      <a:noFill/>
                    </a:lnT>
                    <a:lnB>
                      <a:noFill/>
                    </a:lnB>
                  </a:tcPr>
                </a:tc>
                <a:tc>
                  <a:txBody>
                    <a:bodyPr/>
                    <a:lstStyle/>
                    <a:p>
                      <a:pPr algn="ctr"/>
                      <a:r>
                        <a:rPr lang="en-US" sz="1200">
                          <a:solidFill>
                            <a:srgbClr val="000000"/>
                          </a:solidFill>
                        </a:rPr>
                        <a:t>05-1996</a:t>
                      </a:r>
                    </a:p>
                  </a:txBody>
                  <a:tcPr marT="0" marL="0" marR="0" marB="0">
                    <a:lnL>
                      <a:noFill/>
                    </a:lnL>
                    <a:lnR>
                      <a:noFill/>
                    </a:lnR>
                    <a:lnT>
                      <a:noFill/>
                    </a:lnT>
                    <a:lnB>
                      <a:noFill/>
                    </a:lnB>
                  </a:tcPr>
                </a:tc>
                <a:tc>
                  <a:txBody>
                    <a:bodyPr/>
                    <a:lstStyle/>
                    <a:p>
                      <a:pPr algn="ctr"/>
                      <a:r>
                        <a:rPr lang="en-US" sz="1200">
                          <a:solidFill>
                            <a:srgbClr val="000000"/>
                          </a:solidFill>
                        </a:rPr>
                        <a:t>05-1998</a:t>
                      </a:r>
                    </a:p>
                  </a:txBody>
                  <a:tcPr marT="0" marL="0" marR="0" marB="0">
                    <a:lnL>
                      <a:noFill/>
                    </a:lnL>
                    <a:lnR>
                      <a:noFill/>
                    </a:lnR>
                    <a:lnT>
                      <a:noFill/>
                    </a:lnT>
                    <a:lnB>
                      <a:noFill/>
                    </a:lnB>
                  </a:tcPr>
                </a:tc>
                <a:tc>
                  <a:txBody>
                    <a:bodyPr/>
                    <a:lstStyle/>
                    <a:p>
                      <a:pPr algn="ctr"/>
                      <a:r>
                        <a:rPr lang="en-US" sz="1200">
                          <a:solidFill>
                            <a:srgbClr val="000000"/>
                          </a:solidFill>
                        </a:rPr>
                        <a:t>06-1994</a:t>
                      </a:r>
                    </a:p>
                  </a:txBody>
                  <a:tcPr marT="0" marL="0" marR="0" marB="0">
                    <a:lnL>
                      <a:noFill/>
                    </a:lnL>
                    <a:lnR>
                      <a:noFill/>
                    </a:lnR>
                    <a:lnT>
                      <a:noFill/>
                    </a:lnT>
                    <a:lnB>
                      <a:noFill/>
                    </a:lnB>
                  </a:tcPr>
                </a:tc>
                <a:tc>
                  <a:txBody>
                    <a:bodyPr/>
                    <a:lstStyle/>
                    <a:p>
                      <a:pPr algn="ctr"/>
                      <a:r>
                        <a:rPr lang="en-US" sz="1200">
                          <a:solidFill>
                            <a:srgbClr val="000000"/>
                          </a:solidFill>
                        </a:rPr>
                        <a:t>06-1996</a:t>
                      </a:r>
                    </a:p>
                  </a:txBody>
                  <a:tcPr marT="0" marL="0" marR="0" marB="0">
                    <a:lnL>
                      <a:noFill/>
                    </a:lnL>
                    <a:lnR>
                      <a:noFill/>
                    </a:lnR>
                    <a:lnT>
                      <a:noFill/>
                    </a:lnT>
                    <a:lnB>
                      <a:noFill/>
                    </a:lnB>
                  </a:tcPr>
                </a:tc>
                <a:tc>
                  <a:txBody>
                    <a:bodyPr/>
                    <a:lstStyle/>
                    <a:p>
                      <a:pPr algn="ctr"/>
                      <a:r>
                        <a:rPr lang="en-US" sz="1200">
                          <a:solidFill>
                            <a:srgbClr val="000000"/>
                          </a:solidFill>
                        </a:rPr>
                        <a:t>07-1996</a:t>
                      </a:r>
                    </a:p>
                  </a:txBody>
                  <a:tcPr marT="0" marL="0" marR="0" marB="0">
                    <a:lnL>
                      <a:noFill/>
                    </a:lnL>
                    <a:lnR>
                      <a:noFill/>
                    </a:lnR>
                    <a:lnT>
                      <a:noFill/>
                    </a:lnT>
                    <a:lnB>
                      <a:noFill/>
                    </a:lnB>
                  </a:tcPr>
                </a:tc>
                <a:tc>
                  <a:txBody>
                    <a:bodyPr/>
                    <a:lstStyle/>
                    <a:p>
                      <a:pPr algn="ctr"/>
                      <a:r>
                        <a:rPr lang="en-US" sz="1200">
                          <a:solidFill>
                            <a:srgbClr val="000000"/>
                          </a:solidFill>
                        </a:rPr>
                        <a:t>07-1998</a:t>
                      </a:r>
                    </a:p>
                  </a:txBody>
                  <a:tcPr marT="0" marL="0" marR="0" marB="0">
                    <a:lnL>
                      <a:noFill/>
                    </a:lnL>
                    <a:lnR>
                      <a:noFill/>
                    </a:lnR>
                    <a:lnT>
                      <a:noFill/>
                    </a:lnT>
                    <a:lnB>
                      <a:noFill/>
                    </a:lnB>
                  </a:tcPr>
                </a:tc>
                <a:tc>
                  <a:txBody>
                    <a:bodyPr/>
                    <a:lstStyle/>
                    <a:p>
                      <a:pPr algn="ctr"/>
                      <a:r>
                        <a:rPr lang="en-US" sz="1200">
                          <a:solidFill>
                            <a:srgbClr val="000000"/>
                          </a:solidFill>
                        </a:rPr>
                        <a:t>08-1997</a:t>
                      </a:r>
                    </a:p>
                  </a:txBody>
                  <a:tcPr marT="0" marL="0" marR="0" marB="0">
                    <a:lnL>
                      <a:noFill/>
                    </a:lnL>
                    <a:lnR>
                      <a:noFill/>
                    </a:lnR>
                    <a:lnT>
                      <a:noFill/>
                    </a:lnT>
                    <a:lnB>
                      <a:noFill/>
                    </a:lnB>
                  </a:tcPr>
                </a:tc>
                <a:tc>
                  <a:txBody>
                    <a:bodyPr/>
                    <a:lstStyle/>
                    <a:p>
                      <a:pPr algn="ctr"/>
                      <a:r>
                        <a:rPr lang="en-US" sz="1200">
                          <a:solidFill>
                            <a:srgbClr val="000000"/>
                          </a:solidFill>
                        </a:rPr>
                        <a:t>09-1997</a:t>
                      </a:r>
                    </a:p>
                  </a:txBody>
                  <a:tcPr marT="0" marL="0" marR="0" marB="0">
                    <a:lnL>
                      <a:noFill/>
                    </a:lnL>
                    <a:lnR>
                      <a:noFill/>
                    </a:lnR>
                    <a:lnT>
                      <a:noFill/>
                    </a:lnT>
                    <a:lnB>
                      <a:noFill/>
                    </a:lnB>
                  </a:tcPr>
                </a:tc>
                <a:tc>
                  <a:txBody>
                    <a:bodyPr/>
                    <a:lstStyle/>
                    <a:p>
                      <a:pPr algn="ctr"/>
                      <a:r>
                        <a:rPr lang="en-US" sz="1200">
                          <a:solidFill>
                            <a:srgbClr val="000000"/>
                          </a:solidFill>
                        </a:rPr>
                        <a:t>09-1998</a:t>
                      </a:r>
                    </a:p>
                  </a:txBody>
                  <a:tcPr marT="0" marL="0" marR="0" marB="0">
                    <a:lnL>
                      <a:noFill/>
                    </a:lnL>
                    <a:lnR>
                      <a:noFill/>
                    </a:lnR>
                    <a:lnT>
                      <a:noFill/>
                    </a:lnT>
                    <a:lnB>
                      <a:noFill/>
                    </a:lnB>
                  </a:tcPr>
                </a:tc>
                <a:tc>
                  <a:txBody>
                    <a:bodyPr/>
                    <a:lstStyle/>
                    <a:p>
                      <a:pPr algn="ctr"/>
                      <a:r>
                        <a:rPr lang="en-US" sz="1200">
                          <a:solidFill>
                            <a:srgbClr val="000000"/>
                          </a:solidFill>
                        </a:rPr>
                        <a:t>10-1997</a:t>
                      </a:r>
                    </a:p>
                  </a:txBody>
                  <a:tcPr marT="0" marL="0" marR="0" marB="0">
                    <a:lnL>
                      <a:noFill/>
                    </a:lnL>
                    <a:lnR>
                      <a:noFill/>
                    </a:lnR>
                    <a:lnT>
                      <a:noFill/>
                    </a:lnT>
                    <a:lnB>
                      <a:noFill/>
                    </a:lnB>
                  </a:tcPr>
                </a:tc>
                <a:tc>
                  <a:txBody>
                    <a:bodyPr/>
                    <a:lstStyle/>
                    <a:p>
                      <a:pPr algn="ctr"/>
                      <a:r>
                        <a:rPr lang="en-US" sz="1200">
                          <a:solidFill>
                            <a:srgbClr val="000000"/>
                          </a:solidFill>
                        </a:rPr>
                        <a:t>10-1998</a:t>
                      </a:r>
                    </a:p>
                  </a:txBody>
                  <a:tcPr marT="0" marL="0" marR="0" marB="0">
                    <a:lnL>
                      <a:noFill/>
                    </a:lnL>
                    <a:lnR>
                      <a:noFill/>
                    </a:lnR>
                    <a:lnT>
                      <a:noFill/>
                    </a:lnT>
                    <a:lnB>
                      <a:noFill/>
                    </a:lnB>
                  </a:tcPr>
                </a:tc>
                <a:tc>
                  <a:txBody>
                    <a:bodyPr/>
                    <a:lstStyle/>
                    <a:p>
                      <a:pPr algn="ctr"/>
                      <a:r>
                        <a:rPr lang="en-US" sz="1200">
                          <a:solidFill>
                            <a:srgbClr val="000000"/>
                          </a:solidFill>
                        </a:rPr>
                        <a:t>11-1995</a:t>
                      </a:r>
                    </a:p>
                  </a:txBody>
                  <a:tcPr marT="0" marL="0" marR="0" marB="0">
                    <a:lnL>
                      <a:noFill/>
                    </a:lnL>
                    <a:lnR>
                      <a:noFill/>
                    </a:lnR>
                    <a:lnT>
                      <a:noFill/>
                    </a:lnT>
                    <a:lnB>
                      <a:noFill/>
                    </a:lnB>
                  </a:tcPr>
                </a:tc>
                <a:tc>
                  <a:txBody>
                    <a:bodyPr/>
                    <a:lstStyle/>
                    <a:p>
                      <a:pPr algn="ctr"/>
                      <a:r>
                        <a:rPr lang="en-US" sz="1200">
                          <a:solidFill>
                            <a:srgbClr val="000000"/>
                          </a:solidFill>
                        </a:rPr>
                        <a:t>11-1998</a:t>
                      </a:r>
                    </a:p>
                  </a:txBody>
                  <a:tcPr marT="0" marL="0" marR="0" marB="0">
                    <a:lnL>
                      <a:noFill/>
                    </a:lnL>
                    <a:lnR>
                      <a:noFill/>
                    </a:lnR>
                    <a:lnT>
                      <a:noFill/>
                    </a:lnT>
                    <a:lnB>
                      <a:noFill/>
                    </a:lnB>
                  </a:tcPr>
                </a:tc>
                <a:tc>
                  <a:txBody>
                    <a:bodyPr/>
                    <a:lstStyle/>
                    <a:p>
                      <a:pPr algn="ctr"/>
                      <a:r>
                        <a:rPr lang="en-US" sz="1200">
                          <a:solidFill>
                            <a:srgbClr val="000000"/>
                          </a:solidFill>
                        </a:rPr>
                        <a:t>12-1997</a:t>
                      </a:r>
                    </a:p>
                  </a:txBody>
                  <a:tcPr marT="0" marL="0" marR="0" marB="0">
                    <a:lnL>
                      <a:noFill/>
                    </a:lnL>
                    <a:lnR>
                      <a:noFill/>
                    </a:lnR>
                    <a:lnT>
                      <a:noFill/>
                    </a:lnT>
                    <a:lnB>
                      <a:noFill/>
                    </a:lnB>
                  </a:tcPr>
                </a:tc>
                <a:tc>
                  <a:txBody>
                    <a:bodyPr/>
                    <a:lstStyle/>
                    <a:p>
                      <a:pPr algn="ctr"/>
                      <a:r>
                        <a:rPr lang="en-US" sz="1200">
                          <a:solidFill>
                            <a:srgbClr val="000000"/>
                          </a:solidFill>
                        </a:rPr>
                        <a:t>12-1998</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Ceska Lipa</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162468.00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57120.00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48096.00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16032.00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Chomutov</a:t>
                      </a:r>
                    </a:p>
                  </a:txBody>
                  <a:tcPr marT="0" marL="6350" marR="0" marB="0">
                    <a:lnL>
                      <a:noFill/>
                    </a:lnL>
                    <a:lnR>
                      <a:noFill/>
                    </a:lnR>
                    <a:lnT>
                      <a:noFill/>
                    </a:lnT>
                    <a:lnB>
                      <a:noFill/>
                    </a:lnB>
                  </a:tcPr>
                </a:tc>
                <a:tc>
                  <a:txBody>
                    <a:bodyPr/>
                    <a:lstStyle/>
                    <a:p>
                      <a:pPr algn="ctr"/>
                      <a:r>
                        <a:rPr lang="en-US" sz="1200">
                          <a:solidFill>
                            <a:srgbClr val="0000FF"/>
                          </a:solidFill>
                        </a:rPr>
                        <a:t>22104.00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185952.00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10944.00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125472.00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247920.00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Decin</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289920.00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17952.00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155760.00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Jablonec n. Nisou</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127200.00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Liberec</a:t>
                      </a:r>
                    </a:p>
                  </a:txBody>
                  <a:tcPr marT="0" marL="6350" marR="0" marB="0">
                    <a:lnL>
                      <a:noFill/>
                    </a:lnL>
                    <a:lnR>
                      <a:noFill/>
                    </a:lnR>
                    <a:lnT>
                      <a:noFill/>
                    </a:lnT>
                    <a:lnB>
                      <a:noFill/>
                    </a:lnB>
                  </a:tcPr>
                </a:tc>
                <a:tc>
                  <a:txBody>
                    <a:bodyPr/>
                    <a:lstStyle/>
                    <a:p>
                      <a:pPr algn="ctr"/>
                      <a:r>
                        <a:rPr lang="en-US" sz="1200">
                          <a:solidFill>
                            <a:srgbClr val="0000FF"/>
                          </a:solidFill>
                        </a:rPr>
                        <a:t>31260.00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475680.00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43200.00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145422.00 (2)</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65154.00 (2)</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Litomerice</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101208.00 (2)</a:t>
                      </a:r>
                    </a:p>
                  </a:txBody>
                  <a:tcPr marT="0" marL="0" marR="0" marB="0">
                    <a:lnL>
                      <a:noFill/>
                    </a:lnL>
                    <a:lnR>
                      <a:noFill/>
                    </a:lnR>
                    <a:lnT>
                      <a:noFill/>
                    </a:lnT>
                    <a:lnB>
                      <a:noFill/>
                    </a:lnB>
                  </a:tcPr>
                </a:tc>
                <a:tc>
                  <a:txBody>
                    <a:bodyPr/>
                    <a:lstStyle/>
                    <a:p>
                      <a:pPr algn="ctr"/>
                      <a:r>
                        <a:rPr lang="en-US" sz="1200">
                          <a:solidFill>
                            <a:srgbClr val="000000"/>
                          </a:solidFill>
                        </a:rPr>
                        <a:t>133848.00 (1)</a:t>
                      </a:r>
                    </a:p>
                  </a:txBody>
                  <a:tcPr marT="0" marL="0" marR="0" marB="0">
                    <a:lnL>
                      <a:noFill/>
                    </a:lnL>
                    <a:lnR>
                      <a:noFill/>
                    </a:lnR>
                    <a:lnT>
                      <a:noFill/>
                    </a:lnT>
                    <a:lnB>
                      <a:noFill/>
                    </a:lnB>
                  </a:tcPr>
                </a:tc>
                <a:tc>
                  <a:txBody>
                    <a:bodyPr/>
                    <a:lstStyle/>
                    <a:p>
                      <a:pPr algn="ctr"/>
                      <a:r>
                        <a:rPr lang="en-US" sz="1200">
                          <a:solidFill>
                            <a:srgbClr val="FF0000"/>
                          </a:solidFill>
                        </a:rPr>
                        <a:t>284280.00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271260.00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Louny</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20832.00 (1)</a:t>
                      </a:r>
                    </a:p>
                  </a:txBody>
                  <a:tcPr marT="0" marL="0" marR="0" marB="0">
                    <a:lnL>
                      <a:noFill/>
                    </a:lnL>
                    <a:lnR>
                      <a:noFill/>
                    </a:lnR>
                    <a:lnT>
                      <a:noFill/>
                    </a:lnT>
                    <a:lnB>
                      <a:noFill/>
                    </a:lnB>
                  </a:tcPr>
                </a:tc>
                <a:tc>
                  <a:txBody>
                    <a:bodyPr/>
                    <a:lstStyle/>
                    <a:p>
                      <a:pPr algn="ctr"/>
                      <a:r>
                        <a:rPr lang="en-US" sz="1200">
                          <a:solidFill>
                            <a:srgbClr val="000000"/>
                          </a:solidFill>
                        </a:rPr>
                        <a:t>123216.00 (1)</a:t>
                      </a:r>
                    </a:p>
                  </a:txBody>
                  <a:tcPr marT="0" marL="0" marR="0" marB="0">
                    <a:lnL>
                      <a:noFill/>
                    </a:lnL>
                    <a:lnR>
                      <a:noFill/>
                    </a:lnR>
                    <a:lnT>
                      <a:noFill/>
                    </a:lnT>
                    <a:lnB>
                      <a:noFill/>
                    </a:lnB>
                  </a:tcPr>
                </a:tc>
                <a:tc>
                  <a:txBody>
                    <a:bodyPr/>
                    <a:lstStyle/>
                    <a:p>
                      <a:pPr algn="ctr"/>
                      <a:r>
                        <a:rPr lang="en-US" sz="1200">
                          <a:solidFill>
                            <a:srgbClr val="0000FF"/>
                          </a:solidFill>
                        </a:rPr>
                        <a:t>44304.00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130896.00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176148.00 (1)</a:t>
                      </a:r>
                    </a:p>
                  </a:txBody>
                  <a:tcPr marT="0" marL="0" marR="0" marB="0">
                    <a:lnL>
                      <a:noFill/>
                    </a:lnL>
                    <a:lnR>
                      <a:noFill/>
                    </a:lnR>
                    <a:lnT>
                      <a:noFill/>
                    </a:lnT>
                    <a:lnB>
                      <a:noFill/>
                    </a:lnB>
                  </a:tcPr>
                </a:tc>
                <a:tc>
                  <a:txBody>
                    <a:bodyPr/>
                    <a:lstStyle/>
                    <a:p>
                      <a:pPr algn="ctr"/>
                      <a:r>
                        <a:rPr lang="en-US" sz="1200">
                          <a:solidFill>
                            <a:srgbClr val="000000"/>
                          </a:solidFill>
                        </a:rPr>
                        <a:t>96768.00 (1)</a:t>
                      </a:r>
                    </a:p>
                  </a:txBody>
                  <a:tcPr marT="0" marL="0" marR="0" marB="0">
                    <a:lnL>
                      <a:noFill/>
                    </a:lnL>
                    <a:lnR>
                      <a:noFill/>
                    </a:lnR>
                    <a:lnT>
                      <a:noFill/>
                    </a:lnT>
                    <a:lnB>
                      <a:noFill/>
                    </a:lnB>
                  </a:tcPr>
                </a:tc>
                <a:tc>
                  <a:txBody>
                    <a:bodyPr/>
                    <a:lstStyle/>
                    <a:p>
                      <a:pPr algn="ctr"/>
                      <a:r>
                        <a:rPr lang="en-US" sz="1200">
                          <a:solidFill>
                            <a:srgbClr val="000000"/>
                          </a:solidFill>
                        </a:rPr>
                        <a:t>64860.00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327660.00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160920.00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Most</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253560.00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73056.00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Teplice</a:t>
                      </a:r>
                    </a:p>
                  </a:txBody>
                  <a:tcPr marT="0" marL="6350" marR="0" marB="0">
                    <a:lnL>
                      <a:noFill/>
                    </a:lnL>
                    <a:lnR>
                      <a:noFill/>
                    </a:lnR>
                    <a:lnT>
                      <a:noFill/>
                    </a:lnT>
                    <a:lnB>
                      <a:noFill/>
                    </a:lnB>
                  </a:tcPr>
                </a:tc>
                <a:tc>
                  <a:txBody>
                    <a:bodyPr/>
                    <a:lstStyle/>
                    <a:p>
                      <a:pPr algn="ctr"/>
                      <a:r>
                        <a:rPr lang="en-US" sz="1200">
                          <a:solidFill>
                            <a:srgbClr val="0000FF"/>
                          </a:solidFill>
                        </a:rPr>
                        <a:t>42384.00 (1)</a:t>
                      </a:r>
                    </a:p>
                  </a:txBody>
                  <a:tcPr marT="0" marL="0" marR="0" marB="0">
                    <a:lnL>
                      <a:noFill/>
                    </a:lnL>
                    <a:lnR>
                      <a:noFill/>
                    </a:lnR>
                    <a:lnT>
                      <a:noFill/>
                    </a:lnT>
                    <a:lnB>
                      <a:noFill/>
                    </a:lnB>
                  </a:tcPr>
                </a:tc>
                <a:tc>
                  <a:txBody>
                    <a:bodyPr/>
                    <a:lstStyle/>
                    <a:p>
                      <a:pPr algn="ctr"/>
                      <a:r>
                        <a:rPr lang="en-US" sz="1200">
                          <a:solidFill>
                            <a:srgbClr val="FF0000"/>
                          </a:solidFill>
                        </a:rPr>
                        <a:t>300660.00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239460.00 (1)</a:t>
                      </a:r>
                    </a:p>
                  </a:txBody>
                  <a:tcPr marT="0" marL="0" marR="0" marB="0">
                    <a:lnL>
                      <a:noFill/>
                    </a:lnL>
                    <a:lnR>
                      <a:noFill/>
                    </a:lnR>
                    <a:lnT>
                      <a:noFill/>
                    </a:lnT>
                    <a:lnB>
                      <a:noFill/>
                    </a:lnB>
                  </a:tcPr>
                </a:tc>
                <a:tc>
                  <a:txBody>
                    <a:bodyPr/>
                    <a:lstStyle/>
                    <a:p>
                      <a:pPr algn="ctr"/>
                      <a:r>
                        <a:rPr lang="en-US" sz="1200">
                          <a:solidFill>
                            <a:srgbClr val="000000"/>
                          </a:solidFill>
                        </a:rPr>
                        <a:t>186384.00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Usti nad Labem</a:t>
                      </a:r>
                    </a:p>
                  </a:txBody>
                  <a:tcPr marT="0" marL="6350" marR="0" marB="0">
                    <a:lnL>
                      <a:noFill/>
                    </a:lnL>
                    <a:lnR>
                      <a:noFill/>
                    </a:lnR>
                    <a:lnT>
                      <a:noFill/>
                    </a:lnT>
                    <a:lnB>
                      <a:noFill/>
                    </a:lnB>
                  </a:tcPr>
                </a:tc>
                <a:tc>
                  <a:txBody>
                    <a:bodyPr/>
                    <a:lstStyle/>
                    <a:p>
                      <a:pPr algn="ctr"/>
                      <a:r>
                        <a:rPr lang="en-US" sz="1200">
                          <a:solidFill>
                            <a:srgbClr val="000000"/>
                          </a:solidFill>
                        </a:rPr>
                        <a:t>123300.00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1.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First, we tried to put the original result in context, by comparing its defining values with similar ones.</a:t>
            </a:r>
          </a:p>
          <a:p>
            <a:pPr lvl="1"/>
            <a:r>
              <a:rPr lang="en-US" b="false" sz="1400"/>
              <a:t>When we compared Liberec to its siblings, grouped by account and date, we observed the following:</a:t>
            </a:r>
          </a:p>
          <a:p>
            <a:pPr lvl="2"/>
            <a:r>
              <a:rPr lang="en-US" b="false" sz="1400"/>
              <a:t>In 23 out of 23 cases Ceska Lipa has null value.</a:t>
            </a:r>
          </a:p>
          <a:p>
            <a:pPr lvl="2"/>
            <a:r>
              <a:rPr lang="en-US" b="false" sz="1400"/>
              <a:t>In 2 out of 23 cases Liberec has higher value than Chomutov.</a:t>
            </a:r>
          </a:p>
          <a:p>
            <a:pPr lvl="2"/>
            <a:r>
              <a:rPr lang="en-US" b="false" sz="1400"/>
              <a:t>In 1 out of 23 cases Liberec has lower value than Chomutov.</a:t>
            </a:r>
          </a:p>
          <a:p>
            <a:pPr lvl="2"/>
            <a:r>
              <a:rPr lang="en-US" b="false" sz="1400"/>
              <a:t>In 20 out of 23 cases Chomutov has null value.</a:t>
            </a:r>
          </a:p>
          <a:p>
            <a:pPr lvl="2"/>
            <a:r>
              <a:rPr lang="en-US" b="false" sz="1400"/>
              <a:t>In 1 out of 23 cases Liberec has lower value than Decin.</a:t>
            </a:r>
          </a:p>
          <a:p>
            <a:pPr lvl="2"/>
            <a:r>
              <a:rPr lang="en-US" b="false" sz="1400"/>
              <a:t>In 22 out of 23 cases Decin has null value.</a:t>
            </a:r>
          </a:p>
          <a:p>
            <a:pPr lvl="2"/>
            <a:r>
              <a:rPr lang="en-US" b="false" sz="1400"/>
              <a:t>In 1 out of 23 cases Liberec has higher value than Jablonec n. Nisou.</a:t>
            </a:r>
          </a:p>
          <a:p>
            <a:pPr lvl="2"/>
            <a:r>
              <a:rPr lang="en-US" b="false" sz="1400"/>
              <a:t>In 22 out of 23 cases Jablonec n. Nisou has null value.</a:t>
            </a:r>
          </a:p>
          <a:p>
            <a:pPr lvl="2"/>
            <a:r>
              <a:rPr lang="en-US" b="false" sz="1400"/>
              <a:t>In 23 out of 23 cases Litomerice has null value.</a:t>
            </a:r>
          </a:p>
          <a:p>
            <a:pPr lvl="2"/>
            <a:r>
              <a:rPr lang="en-US" b="false" sz="1400"/>
              <a:t>In 1 out of 23 cases Liberec has higher value than Louny.</a:t>
            </a:r>
          </a:p>
          <a:p>
            <a:pPr lvl="2"/>
            <a:r>
              <a:rPr lang="en-US" b="false" sz="1400"/>
              <a:t>In 1 out of 23 cases Liberec has lower value than Louny.</a:t>
            </a:r>
          </a:p>
          <a:p>
            <a:pPr lvl="2"/>
            <a:r>
              <a:rPr lang="en-US" b="false" sz="1400"/>
              <a:t>In 21 out of 23 cases Louny has null value.</a:t>
            </a:r>
          </a:p>
          <a:p>
            <a:pPr lvl="2"/>
            <a:r>
              <a:rPr lang="en-US" b="false" sz="1400"/>
              <a:t>In 23 out of 23 cases Most has null value.</a:t>
            </a:r>
          </a:p>
          <a:p>
            <a:pPr lvl="2"/>
            <a:r>
              <a:rPr lang="en-US" b="false" sz="1400"/>
              <a:t>In 1 out of 23 cases Liberec has lower value than Teplice.</a:t>
            </a:r>
          </a:p>
          <a:p>
            <a:pPr lvl="2"/>
            <a:r>
              <a:rPr lang="en-US" b="false" sz="1400"/>
              <a:t>In 22 out of 23 cases Teplice has null value.</a:t>
            </a:r>
          </a:p>
          <a:p>
            <a:pPr lvl="2"/>
            <a:r>
              <a:rPr lang="en-US" b="false" sz="1400"/>
              <a:t>In 1 out of 23 cases Liberec has lower value than Usti nad Labem.</a:t>
            </a:r>
          </a:p>
          <a:p>
            <a:pPr lvl="2"/>
            <a:r>
              <a:rPr lang="en-US" b="false" sz="1400"/>
              <a:t>In 22 out of 23 cases Usti nad Labem has null value.</a:t>
            </a:r>
          </a:p>
          <a:p>
            <a:pPr lvl="1"/>
            <a:r>
              <a:rPr lang="en-US" b="false" sz="1400"/>
              <a:t>When we compared Running Contract/OK to its siblings, grouped by status and date, we observed the following:</a:t>
            </a:r>
          </a:p>
          <a:p>
            <a:pPr lvl="2"/>
            <a:r>
              <a:rPr lang="en-US" b="false" sz="1400"/>
              <a:t/>
            </a:r>
          </a:p>
          <a:p>
            <a:pPr lvl="0"/>
            <a:r>
              <a:rPr lang="en-US" b="false" sz="1400"/>
              <a:t>Then we analyzed the results by drilling down one level in the hierarchy.</a:t>
            </a:r>
          </a:p>
          <a:p>
            <a:pPr lvl="1"/>
            <a:r>
              <a:rPr lang="en-US" b="false" sz="1400"/>
              <a:t>When we drilled down date, we observed the following facts:</a:t>
            </a:r>
          </a:p>
          <a:p>
            <a:pPr lvl="2"/>
            <a:r>
              <a:rPr lang="en-US" b="false" sz="1400"/>
              <a:t>Column north Bohemia has 40 of the 40 highest values.</a:t>
            </a:r>
          </a:p>
          <a:p>
            <a:pPr lvl="2"/>
            <a:r>
              <a:rPr lang="en-US" b="false" sz="1400"/>
              <a:t>Column north Bohemia has 40 of the 40 lowest values.</a:t>
            </a:r>
          </a:p>
          <a:p>
            <a:pPr lvl="1"/>
            <a:r>
              <a:rPr lang="en-US" b="false" sz="1400"/>
              <a:t>When we drilled down account, we observed the following facts:</a:t>
            </a:r>
          </a:p>
          <a:p>
            <a:pPr lvl="2"/>
            <a:r>
              <a:rPr lang="en-US" b="false" sz="1400"/>
              <a:t>Column 01-1998 has 3 of the 9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amount when account is fixed to 'Liberec' and status is fixed to 'Running Contract/OK'.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3302000" y="1270000"/>
          <a:ext cx="1270000" cy="1270000"/>
        </p:xfrm>
        <a:graphic>
          <a:graphicData uri="http://schemas.openxmlformats.org/drawingml/2006/table">
            <a:tbl>
              <a:tblPr/>
              <a:tblGrid>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north Bohemia</a:t>
                      </a:r>
                    </a:p>
                  </a:txBody>
                  <a:tcPr marT="0" marL="0" marR="0" marB="0">
                    <a:lnL>
                      <a:noFill/>
                    </a:lnL>
                    <a:lnR>
                      <a:noFill/>
                    </a:lnR>
                    <a:lnT>
                      <a:noFill/>
                    </a:lnT>
                    <a:lnB>
                      <a:noFill/>
                    </a:lnB>
                  </a:tcPr>
                </a:tc>
              </a:tr>
              <a:tr h="254000">
                <a:tc>
                  <a:txBody>
                    <a:bodyPr/>
                    <a:lstStyle/>
                    <a:p>
                      <a:pPr algn="r"/>
                      <a:r>
                        <a:rPr lang="en-US" sz="1200">
                          <a:solidFill>
                            <a:srgbClr val="000000"/>
                          </a:solidFill>
                        </a:rPr>
                        <a:t>01-1998</a:t>
                      </a:r>
                    </a:p>
                  </a:txBody>
                  <a:tcPr marT="0" marL="6350" marR="0" marB="0">
                    <a:lnL>
                      <a:noFill/>
                    </a:lnL>
                    <a:lnR>
                      <a:noFill/>
                    </a:lnR>
                    <a:lnT>
                      <a:noFill/>
                    </a:lnT>
                    <a:lnB>
                      <a:noFill/>
                    </a:lnB>
                  </a:tcPr>
                </a:tc>
                <a:tc>
                  <a:txBody>
                    <a:bodyPr/>
                    <a:lstStyle/>
                    <a:p>
                      <a:pPr algn="ctr"/>
                      <a:r>
                        <a:rPr lang="en-US" sz="1200">
                          <a:solidFill>
                            <a:srgbClr val="0000FF"/>
                          </a:solidFill>
                        </a:rPr>
                        <a:t>31260.00</a:t>
                      </a:r>
                    </a:p>
                  </a:txBody>
                  <a:tcPr marT="0" marL="0" marR="0" marB="0">
                    <a:lnL>
                      <a:noFill/>
                    </a:lnL>
                    <a:lnR>
                      <a:noFill/>
                    </a:lnR>
                    <a:lnT>
                      <a:noFill/>
                    </a:lnT>
                    <a:lnB>
                      <a:noFill/>
                    </a:lnB>
                  </a:tcPr>
                </a:tc>
              </a:tr>
              <a:tr h="254000">
                <a:tc>
                  <a:txBody>
                    <a:bodyPr/>
                    <a:lstStyle/>
                    <a:p>
                      <a:pPr algn="r"/>
                      <a:r>
                        <a:rPr lang="en-US" sz="1200">
                          <a:solidFill>
                            <a:srgbClr val="000000"/>
                          </a:solidFill>
                        </a:rPr>
                        <a:t>02-1997</a:t>
                      </a:r>
                    </a:p>
                  </a:txBody>
                  <a:tcPr marT="0" marL="6350" marR="0" marB="0">
                    <a:lnL>
                      <a:noFill/>
                    </a:lnL>
                    <a:lnR>
                      <a:noFill/>
                    </a:lnR>
                    <a:lnT>
                      <a:noFill/>
                    </a:lnT>
                    <a:lnB>
                      <a:noFill/>
                    </a:lnB>
                  </a:tcPr>
                </a:tc>
                <a:tc>
                  <a:txBody>
                    <a:bodyPr/>
                    <a:lstStyle/>
                    <a:p>
                      <a:pPr algn="ctr"/>
                      <a:r>
                        <a:rPr lang="en-US" sz="1200">
                          <a:solidFill>
                            <a:srgbClr val="FF0000"/>
                          </a:solidFill>
                        </a:rPr>
                        <a:t>475680.00</a:t>
                      </a:r>
                    </a:p>
                  </a:txBody>
                  <a:tcPr marT="0" marL="0" marR="0" marB="0">
                    <a:lnL>
                      <a:noFill/>
                    </a:lnL>
                    <a:lnR>
                      <a:noFill/>
                    </a:lnR>
                    <a:lnT>
                      <a:noFill/>
                    </a:lnT>
                    <a:lnB>
                      <a:noFill/>
                    </a:lnB>
                  </a:tcPr>
                </a:tc>
              </a:tr>
              <a:tr h="254000">
                <a:tc>
                  <a:txBody>
                    <a:bodyPr/>
                    <a:lstStyle/>
                    <a:p>
                      <a:pPr algn="r"/>
                      <a:r>
                        <a:rPr lang="en-US" sz="1200">
                          <a:solidFill>
                            <a:srgbClr val="000000"/>
                          </a:solidFill>
                        </a:rPr>
                        <a:t>05-1998</a:t>
                      </a:r>
                    </a:p>
                  </a:txBody>
                  <a:tcPr marT="0" marL="6350" marR="0" marB="0">
                    <a:lnL>
                      <a:noFill/>
                    </a:lnL>
                    <a:lnR>
                      <a:noFill/>
                    </a:lnR>
                    <a:lnT>
                      <a:noFill/>
                    </a:lnT>
                    <a:lnB>
                      <a:noFill/>
                    </a:lnB>
                  </a:tcPr>
                </a:tc>
                <a:tc>
                  <a:txBody>
                    <a:bodyPr/>
                    <a:lstStyle/>
                    <a:p>
                      <a:pPr algn="ctr"/>
                      <a:r>
                        <a:rPr lang="en-US" sz="1200">
                          <a:solidFill>
                            <a:srgbClr val="000000"/>
                          </a:solidFill>
                        </a:rPr>
                        <a:t>43200.00</a:t>
                      </a:r>
                    </a:p>
                  </a:txBody>
                  <a:tcPr marT="0" marL="0" marR="0" marB="0">
                    <a:lnL>
                      <a:noFill/>
                    </a:lnL>
                    <a:lnR>
                      <a:noFill/>
                    </a:lnR>
                    <a:lnT>
                      <a:noFill/>
                    </a:lnT>
                    <a:lnB>
                      <a:noFill/>
                    </a:lnB>
                  </a:tcPr>
                </a:tc>
              </a:tr>
              <a:tr h="254000">
                <a:tc>
                  <a:txBody>
                    <a:bodyPr/>
                    <a:lstStyle/>
                    <a:p>
                      <a:pPr algn="r"/>
                      <a:r>
                        <a:rPr lang="en-US" sz="1200">
                          <a:solidFill>
                            <a:srgbClr val="000000"/>
                          </a:solidFill>
                        </a:rPr>
                        <a:t>09-1997</a:t>
                      </a:r>
                    </a:p>
                  </a:txBody>
                  <a:tcPr marT="0" marL="6350" marR="0" marB="0">
                    <a:lnL>
                      <a:noFill/>
                    </a:lnL>
                    <a:lnR>
                      <a:noFill/>
                    </a:lnR>
                    <a:lnT>
                      <a:noFill/>
                    </a:lnT>
                    <a:lnB>
                      <a:noFill/>
                    </a:lnB>
                  </a:tcPr>
                </a:tc>
                <a:tc>
                  <a:txBody>
                    <a:bodyPr/>
                    <a:lstStyle/>
                    <a:p>
                      <a:pPr algn="ctr"/>
                      <a:r>
                        <a:rPr lang="en-US" sz="1200">
                          <a:solidFill>
                            <a:srgbClr val="000000"/>
                          </a:solidFill>
                        </a:rPr>
                        <a:t>145422.00</a:t>
                      </a:r>
                    </a:p>
                  </a:txBody>
                  <a:tcPr marT="0" marL="0" marR="0" marB="0">
                    <a:lnL>
                      <a:noFill/>
                    </a:lnL>
                    <a:lnR>
                      <a:noFill/>
                    </a:lnR>
                    <a:lnT>
                      <a:noFill/>
                    </a:lnT>
                    <a:lnB>
                      <a:noFill/>
                    </a:lnB>
                  </a:tcPr>
                </a:tc>
              </a:tr>
              <a:tr h="254000">
                <a:tc>
                  <a:txBody>
                    <a:bodyPr/>
                    <a:lstStyle/>
                    <a:p>
                      <a:pPr algn="r"/>
                      <a:r>
                        <a:rPr lang="en-US" sz="1200">
                          <a:solidFill>
                            <a:srgbClr val="000000"/>
                          </a:solidFill>
                        </a:rPr>
                        <a:t>12-1997</a:t>
                      </a:r>
                    </a:p>
                  </a:txBody>
                  <a:tcPr marT="0" marL="6350" marR="0" marB="0">
                    <a:lnL>
                      <a:noFill/>
                    </a:lnL>
                    <a:lnR>
                      <a:noFill/>
                    </a:lnR>
                    <a:lnT>
                      <a:noFill/>
                    </a:lnT>
                    <a:lnB>
                      <a:noFill/>
                    </a:lnB>
                  </a:tcPr>
                </a:tc>
                <a:tc>
                  <a:txBody>
                    <a:bodyPr/>
                    <a:lstStyle/>
                    <a:p>
                      <a:pPr algn="ctr"/>
                      <a:r>
                        <a:rPr lang="en-US" sz="1200">
                          <a:solidFill>
                            <a:srgbClr val="000000"/>
                          </a:solidFill>
                        </a:rPr>
                        <a:t>65154.00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account</a:t>
            </a:r>
          </a:p>
        </p:txBody>
      </p:sp>
      <p:graphicFrame>
        <p:nvGraphicFramePr>
          <p:cNvPr name="Table 2" id="3"/>
          <p:cNvGraphicFramePr>
            <a:graphicFrameLocks noGrp="true"/>
          </p:cNvGraphicFramePr>
          <p:nvPr/>
        </p:nvGraphicFramePr>
        <p:xfrm>
          <a:off x="-2413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gridCol w="1270000"/>
                <a:gridCol w="1270000"/>
                <a:gridCol w="1270000"/>
              </a:tblGrid>
              <a:tr h="254000">
                <a:tc>
                  <a:txBody>
                    <a:bodyPr/>
                    <a:lstStyle/>
                    <a:p>
                      <a:pPr algn="ctr"/>
                      <a:r>
                        <a:rPr lang="en-US" sz="1200">
                          <a:solidFill>
                            <a:srgbClr val="000000"/>
                          </a:solidFill>
                        </a:rPr>
                        <a:t>Summary for account</a:t>
                      </a:r>
                    </a:p>
                  </a:txBody>
                  <a:tcPr marT="0" marL="6350" marR="0" marB="0">
                    <a:lnL>
                      <a:noFill/>
                    </a:lnL>
                    <a:lnR>
                      <a:noFill/>
                    </a:lnR>
                    <a:lnT>
                      <a:noFill/>
                    </a:lnT>
                    <a:lnB>
                      <a:noFill/>
                    </a:lnB>
                  </a:tcPr>
                </a:tc>
                <a:tc>
                  <a:txBody>
                    <a:bodyPr/>
                    <a:lstStyle/>
                    <a:p>
                      <a:pPr algn="ctr"/>
                      <a:r>
                        <a:rPr lang="en-US" sz="1200">
                          <a:solidFill>
                            <a:srgbClr val="000000"/>
                          </a:solidFill>
                        </a:rPr>
                        <a:t>Ceska Lipa</a:t>
                      </a:r>
                    </a:p>
                  </a:txBody>
                  <a:tcPr marT="0" marL="0" marR="0" marB="0">
                    <a:lnL>
                      <a:noFill/>
                    </a:lnL>
                    <a:lnR>
                      <a:noFill/>
                    </a:lnR>
                    <a:lnT>
                      <a:noFill/>
                    </a:lnT>
                    <a:lnB>
                      <a:noFill/>
                    </a:lnB>
                  </a:tcPr>
                </a:tc>
                <a:tc>
                  <a:txBody>
                    <a:bodyPr/>
                    <a:lstStyle/>
                    <a:p>
                      <a:pPr algn="ctr"/>
                      <a:r>
                        <a:rPr lang="en-US" sz="1200">
                          <a:solidFill>
                            <a:srgbClr val="000000"/>
                          </a:solidFill>
                        </a:rPr>
                        <a:t>Chomutov</a:t>
                      </a:r>
                    </a:p>
                  </a:txBody>
                  <a:tcPr marT="0" marL="0" marR="0" marB="0">
                    <a:lnL>
                      <a:noFill/>
                    </a:lnL>
                    <a:lnR>
                      <a:noFill/>
                    </a:lnR>
                    <a:lnT>
                      <a:noFill/>
                    </a:lnT>
                    <a:lnB>
                      <a:noFill/>
                    </a:lnB>
                  </a:tcPr>
                </a:tc>
                <a:tc>
                  <a:txBody>
                    <a:bodyPr/>
                    <a:lstStyle/>
                    <a:p>
                      <a:pPr algn="ctr"/>
                      <a:r>
                        <a:rPr lang="en-US" sz="1200">
                          <a:solidFill>
                            <a:srgbClr val="000000"/>
                          </a:solidFill>
                        </a:rPr>
                        <a:t>Decin</a:t>
                      </a:r>
                    </a:p>
                  </a:txBody>
                  <a:tcPr marT="0" marL="0" marR="0" marB="0">
                    <a:lnL>
                      <a:noFill/>
                    </a:lnL>
                    <a:lnR>
                      <a:noFill/>
                    </a:lnR>
                    <a:lnT>
                      <a:noFill/>
                    </a:lnT>
                    <a:lnB>
                      <a:noFill/>
                    </a:lnB>
                  </a:tcPr>
                </a:tc>
                <a:tc>
                  <a:txBody>
                    <a:bodyPr/>
                    <a:lstStyle/>
                    <a:p>
                      <a:pPr algn="ctr"/>
                      <a:r>
                        <a:rPr lang="en-US" sz="1200">
                          <a:solidFill>
                            <a:srgbClr val="000000"/>
                          </a:solidFill>
                        </a:rPr>
                        <a:t>Jablonec n. Nisou</a:t>
                      </a:r>
                    </a:p>
                  </a:txBody>
                  <a:tcPr marT="0" marL="0" marR="0" marB="0">
                    <a:lnL>
                      <a:noFill/>
                    </a:lnL>
                    <a:lnR>
                      <a:noFill/>
                    </a:lnR>
                    <a:lnT>
                      <a:noFill/>
                    </a:lnT>
                    <a:lnB>
                      <a:noFill/>
                    </a:lnB>
                  </a:tcPr>
                </a:tc>
                <a:tc>
                  <a:txBody>
                    <a:bodyPr/>
                    <a:lstStyle/>
                    <a:p>
                      <a:pPr algn="ctr"/>
                      <a:r>
                        <a:rPr lang="en-US" sz="1200" b="true">
                          <a:solidFill>
                            <a:srgbClr val="000000"/>
                          </a:solidFill>
                        </a:rPr>
                        <a:t>Liberec</a:t>
                      </a:r>
                    </a:p>
                  </a:txBody>
                  <a:tcPr marT="0" marL="0" marR="0" marB="0">
                    <a:lnL>
                      <a:noFill/>
                    </a:lnL>
                    <a:lnR>
                      <a:noFill/>
                    </a:lnR>
                    <a:lnT>
                      <a:noFill/>
                    </a:lnT>
                    <a:lnB>
                      <a:noFill/>
                    </a:lnB>
                  </a:tcPr>
                </a:tc>
                <a:tc>
                  <a:txBody>
                    <a:bodyPr/>
                    <a:lstStyle/>
                    <a:p>
                      <a:pPr algn="ctr"/>
                      <a:r>
                        <a:rPr lang="en-US" sz="1200">
                          <a:solidFill>
                            <a:srgbClr val="000000"/>
                          </a:solidFill>
                        </a:rPr>
                        <a:t>Litomerice</a:t>
                      </a:r>
                    </a:p>
                  </a:txBody>
                  <a:tcPr marT="0" marL="0" marR="0" marB="0">
                    <a:lnL>
                      <a:noFill/>
                    </a:lnL>
                    <a:lnR>
                      <a:noFill/>
                    </a:lnR>
                    <a:lnT>
                      <a:noFill/>
                    </a:lnT>
                    <a:lnB>
                      <a:noFill/>
                    </a:lnB>
                  </a:tcPr>
                </a:tc>
                <a:tc>
                  <a:txBody>
                    <a:bodyPr/>
                    <a:lstStyle/>
                    <a:p>
                      <a:pPr algn="ctr"/>
                      <a:r>
                        <a:rPr lang="en-US" sz="1200">
                          <a:solidFill>
                            <a:srgbClr val="000000"/>
                          </a:solidFill>
                        </a:rPr>
                        <a:t>Louny</a:t>
                      </a:r>
                    </a:p>
                  </a:txBody>
                  <a:tcPr marT="0" marL="0" marR="0" marB="0">
                    <a:lnL>
                      <a:noFill/>
                    </a:lnL>
                    <a:lnR>
                      <a:noFill/>
                    </a:lnR>
                    <a:lnT>
                      <a:noFill/>
                    </a:lnT>
                    <a:lnB>
                      <a:noFill/>
                    </a:lnB>
                  </a:tcPr>
                </a:tc>
                <a:tc>
                  <a:txBody>
                    <a:bodyPr/>
                    <a:lstStyle/>
                    <a:p>
                      <a:pPr algn="ctr"/>
                      <a:r>
                        <a:rPr lang="en-US" sz="1200">
                          <a:solidFill>
                            <a:srgbClr val="000000"/>
                          </a:solidFill>
                        </a:rPr>
                        <a:t>Most</a:t>
                      </a:r>
                    </a:p>
                  </a:txBody>
                  <a:tcPr marT="0" marL="0" marR="0" marB="0">
                    <a:lnL>
                      <a:noFill/>
                    </a:lnL>
                    <a:lnR>
                      <a:noFill/>
                    </a:lnR>
                    <a:lnT>
                      <a:noFill/>
                    </a:lnT>
                    <a:lnB>
                      <a:noFill/>
                    </a:lnB>
                  </a:tcPr>
                </a:tc>
                <a:tc>
                  <a:txBody>
                    <a:bodyPr/>
                    <a:lstStyle/>
                    <a:p>
                      <a:pPr algn="ctr"/>
                      <a:r>
                        <a:rPr lang="en-US" sz="1200">
                          <a:solidFill>
                            <a:srgbClr val="000000"/>
                          </a:solidFill>
                        </a:rPr>
                        <a:t>Teplice</a:t>
                      </a:r>
                    </a:p>
                  </a:txBody>
                  <a:tcPr marT="0" marL="0" marR="0" marB="0">
                    <a:lnL>
                      <a:noFill/>
                    </a:lnL>
                    <a:lnR>
                      <a:noFill/>
                    </a:lnR>
                    <a:lnT>
                      <a:noFill/>
                    </a:lnT>
                    <a:lnB>
                      <a:noFill/>
                    </a:lnB>
                  </a:tcPr>
                </a:tc>
                <a:tc>
                  <a:txBody>
                    <a:bodyPr/>
                    <a:lstStyle/>
                    <a:p>
                      <a:pPr algn="ctr"/>
                      <a:r>
                        <a:rPr lang="en-US" sz="1200">
                          <a:solidFill>
                            <a:srgbClr val="000000"/>
                          </a:solidFill>
                        </a:rPr>
                        <a:t>Usti nad Labem</a:t>
                      </a:r>
                    </a:p>
                  </a:txBody>
                  <a:tcPr marT="0" marL="0" marR="0" marB="0">
                    <a:lnL>
                      <a:noFill/>
                    </a:lnL>
                    <a:lnR>
                      <a:noFill/>
                    </a:lnR>
                    <a:lnT>
                      <a:noFill/>
                    </a:lnT>
                    <a:lnB>
                      <a:noFill/>
                    </a:lnB>
                  </a:tcPr>
                </a:tc>
              </a:tr>
              <a:tr h="254000">
                <a:tc>
                  <a:txBody>
                    <a:bodyPr/>
                    <a:lstStyle/>
                    <a:p>
                      <a:pPr algn="r"/>
                      <a:r>
                        <a:rPr lang="en-US" sz="1200">
                          <a:solidFill>
                            <a:srgbClr val="000000"/>
                          </a:solidFill>
                        </a:rPr>
                        <a:t>01-1998</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22104.00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FF"/>
                          </a:solidFill>
                        </a:rPr>
                        <a:t>31260.00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42384.00</a:t>
                      </a:r>
                    </a:p>
                  </a:txBody>
                  <a:tcPr marT="0" marL="0" marR="0" marB="0">
                    <a:lnL>
                      <a:noFill/>
                    </a:lnL>
                    <a:lnR>
                      <a:noFill/>
                    </a:lnR>
                    <a:lnT>
                      <a:noFill/>
                    </a:lnT>
                    <a:lnB>
                      <a:noFill/>
                    </a:lnB>
                  </a:tcPr>
                </a:tc>
                <a:tc>
                  <a:txBody>
                    <a:bodyPr/>
                    <a:lstStyle/>
                    <a:p>
                      <a:pPr algn="ctr"/>
                      <a:r>
                        <a:rPr lang="en-US" sz="1200">
                          <a:solidFill>
                            <a:srgbClr val="000000"/>
                          </a:solidFill>
                        </a:rPr>
                        <a:t>123300.00</a:t>
                      </a:r>
                    </a:p>
                  </a:txBody>
                  <a:tcPr marT="0" marL="0" marR="0" marB="0">
                    <a:lnL>
                      <a:noFill/>
                    </a:lnL>
                    <a:lnR>
                      <a:noFill/>
                    </a:lnR>
                    <a:lnT>
                      <a:noFill/>
                    </a:lnT>
                    <a:lnB>
                      <a:noFill/>
                    </a:lnB>
                  </a:tcPr>
                </a:tc>
              </a:tr>
              <a:tr h="254000">
                <a:tc>
                  <a:txBody>
                    <a:bodyPr/>
                    <a:lstStyle/>
                    <a:p>
                      <a:pPr algn="r"/>
                      <a:r>
                        <a:rPr lang="en-US" sz="1200">
                          <a:solidFill>
                            <a:srgbClr val="000000"/>
                          </a:solidFill>
                        </a:rPr>
                        <a:t>02-1994</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300660.00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02-1995</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20832.00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02-1996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123216.00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02-1997</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FF0000"/>
                          </a:solidFill>
                        </a:rPr>
                        <a:t>475680.00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44304.00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03-1995</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185952.00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03-1997</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101208.00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03-1998</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133848.00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05-1996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284280.00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05-1998</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10944.00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FF"/>
                          </a:solidFill>
                        </a:rPr>
                        <a:t>43200.00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130896.00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06-1994</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239460.00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06-1996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176148.00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186384.00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07-1996</a:t>
                      </a:r>
                    </a:p>
                  </a:txBody>
                  <a:tcPr marT="0" marL="6350" marR="0" marB="0">
                    <a:lnL>
                      <a:noFill/>
                    </a:lnL>
                    <a:lnR>
                      <a:noFill/>
                    </a:lnR>
                    <a:lnT>
                      <a:noFill/>
                    </a:lnT>
                    <a:lnB>
                      <a:noFill/>
                    </a:lnB>
                  </a:tcPr>
                </a:tc>
                <a:tc>
                  <a:txBody>
                    <a:bodyPr/>
                    <a:lstStyle/>
                    <a:p>
                      <a:pPr algn="ctr"/>
                      <a:r>
                        <a:rPr lang="en-US" sz="1200">
                          <a:solidFill>
                            <a:srgbClr val="000000"/>
                          </a:solidFill>
                        </a:rPr>
                        <a:t>162468.00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96768.00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07-1998</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271260.00</a:t>
                      </a:r>
                    </a:p>
                  </a:txBody>
                  <a:tcPr marT="0" marL="0" marR="0" marB="0">
                    <a:lnL>
                      <a:noFill/>
                    </a:lnL>
                    <a:lnR>
                      <a:noFill/>
                    </a:lnR>
                    <a:lnT>
                      <a:noFill/>
                    </a:lnT>
                    <a:lnB>
                      <a:noFill/>
                    </a:lnB>
                  </a:tcPr>
                </a:tc>
                <a:tc>
                  <a:txBody>
                    <a:bodyPr/>
                    <a:lstStyle/>
                    <a:p>
                      <a:pPr algn="ctr"/>
                      <a:r>
                        <a:rPr lang="en-US" sz="1200">
                          <a:solidFill>
                            <a:srgbClr val="000000"/>
                          </a:solidFill>
                        </a:rPr>
                        <a:t>64860.00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08-1997</a:t>
                      </a:r>
                    </a:p>
                  </a:txBody>
                  <a:tcPr marT="0" marL="6350" marR="0" marB="0">
                    <a:lnL>
                      <a:noFill/>
                    </a:lnL>
                    <a:lnR>
                      <a:noFill/>
                    </a:lnR>
                    <a:lnT>
                      <a:noFill/>
                    </a:lnT>
                    <a:lnB>
                      <a:noFill/>
                    </a:lnB>
                  </a:tcPr>
                </a:tc>
                <a:tc>
                  <a:txBody>
                    <a:bodyPr/>
                    <a:lstStyle/>
                    <a:p>
                      <a:pPr algn="ctr"/>
                      <a:r>
                        <a:rPr lang="en-US" sz="1200">
                          <a:solidFill>
                            <a:srgbClr val="000000"/>
                          </a:solidFill>
                        </a:rPr>
                        <a:t>57120.00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289920.00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09-1997</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127200.00</a:t>
                      </a:r>
                    </a:p>
                  </a:txBody>
                  <a:tcPr marT="0" marL="0" marR="0" marB="0">
                    <a:lnL>
                      <a:noFill/>
                    </a:lnL>
                    <a:lnR>
                      <a:noFill/>
                    </a:lnR>
                    <a:lnT>
                      <a:noFill/>
                    </a:lnT>
                    <a:lnB>
                      <a:noFill/>
                    </a:lnB>
                  </a:tcPr>
                </a:tc>
                <a:tc>
                  <a:txBody>
                    <a:bodyPr/>
                    <a:lstStyle/>
                    <a:p>
                      <a:pPr algn="ctr"/>
                      <a:r>
                        <a:rPr lang="en-US" sz="1200" b="true">
                          <a:solidFill>
                            <a:srgbClr val="000000"/>
                          </a:solidFill>
                        </a:rPr>
                        <a:t>145422.00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09-1998</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125472.00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253560.00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10-1997</a:t>
                      </a:r>
                    </a:p>
                  </a:txBody>
                  <a:tcPr marT="0" marL="6350" marR="0" marB="0">
                    <a:lnL>
                      <a:noFill/>
                    </a:lnL>
                    <a:lnR>
                      <a:noFill/>
                    </a:lnR>
                    <a:lnT>
                      <a:noFill/>
                    </a:lnT>
                    <a:lnB>
                      <a:noFill/>
                    </a:lnB>
                  </a:tcPr>
                </a:tc>
                <a:tc>
                  <a:txBody>
                    <a:bodyPr/>
                    <a:lstStyle/>
                    <a:p>
                      <a:pPr algn="ctr"/>
                      <a:r>
                        <a:rPr lang="en-US" sz="1200">
                          <a:solidFill>
                            <a:srgbClr val="000000"/>
                          </a:solidFill>
                        </a:rPr>
                        <a:t>48096.00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10-1998</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17952.00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327660.00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11-1995</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73056.00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11-1998</a:t>
                      </a:r>
                    </a:p>
                  </a:txBody>
                  <a:tcPr marT="0" marL="6350" marR="0" marB="0">
                    <a:lnL>
                      <a:noFill/>
                    </a:lnL>
                    <a:lnR>
                      <a:noFill/>
                    </a:lnR>
                    <a:lnT>
                      <a:noFill/>
                    </a:lnT>
                    <a:lnB>
                      <a:noFill/>
                    </a:lnB>
                  </a:tcPr>
                </a:tc>
                <a:tc>
                  <a:txBody>
                    <a:bodyPr/>
                    <a:lstStyle/>
                    <a:p>
                      <a:pPr algn="ctr"/>
                      <a:r>
                        <a:rPr lang="en-US" sz="1200">
                          <a:solidFill>
                            <a:srgbClr val="0000FF"/>
                          </a:solidFill>
                        </a:rPr>
                        <a:t>16032.00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12-1997</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247920.00</a:t>
                      </a:r>
                    </a:p>
                  </a:txBody>
                  <a:tcPr marT="0" marL="0" marR="0" marB="0">
                    <a:lnL>
                      <a:noFill/>
                    </a:lnL>
                    <a:lnR>
                      <a:noFill/>
                    </a:lnR>
                    <a:lnT>
                      <a:noFill/>
                    </a:lnT>
                    <a:lnB>
                      <a:noFill/>
                    </a:lnB>
                  </a:tcPr>
                </a:tc>
                <a:tc>
                  <a:txBody>
                    <a:bodyPr/>
                    <a:lstStyle/>
                    <a:p>
                      <a:pPr algn="ctr"/>
                      <a:r>
                        <a:rPr lang="en-US" sz="1200">
                          <a:solidFill>
                            <a:srgbClr val="000000"/>
                          </a:solidFill>
                        </a:rPr>
                        <a:t>155760.00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65154.00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12-1998</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160920.00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status</a:t>
            </a:r>
          </a:p>
        </p:txBody>
      </p:sp>
      <p:graphicFrame>
        <p:nvGraphicFramePr>
          <p:cNvPr name="Table 2" id="3"/>
          <p:cNvGraphicFramePr>
            <a:graphicFrameLocks noGrp="true"/>
          </p:cNvGraphicFramePr>
          <p:nvPr/>
        </p:nvGraphicFramePr>
        <p:xfrm>
          <a:off x="3302000" y="1270000"/>
          <a:ext cx="1270000" cy="1270000"/>
        </p:xfrm>
        <a:graphic>
          <a:graphicData uri="http://schemas.openxmlformats.org/drawingml/2006/table">
            <a:tbl>
              <a:tblPr/>
              <a:tblGrid>
                <a:gridCol w="1270000"/>
                <a:gridCol w="1270000"/>
              </a:tblGrid>
              <a:tr h="254000">
                <a:tc>
                  <a:txBody>
                    <a:bodyPr/>
                    <a:lstStyle/>
                    <a:p>
                      <a:pPr algn="ctr"/>
                      <a:r>
                        <a:rPr lang="en-US" sz="1200">
                          <a:solidFill>
                            <a:srgbClr val="000000"/>
                          </a:solidFill>
                        </a:rPr>
                        <a:t>Summary for status</a:t>
                      </a:r>
                    </a:p>
                  </a:txBody>
                  <a:tcPr marT="0" marL="6350" marR="0" marB="0">
                    <a:lnL>
                      <a:noFill/>
                    </a:lnL>
                    <a:lnR>
                      <a:noFill/>
                    </a:lnR>
                    <a:lnT>
                      <a:noFill/>
                    </a:lnT>
                    <a:lnB>
                      <a:noFill/>
                    </a:lnB>
                  </a:tcPr>
                </a:tc>
                <a:tc>
                  <a:txBody>
                    <a:bodyPr/>
                    <a:lstStyle/>
                    <a:p>
                      <a:pPr algn="ctr"/>
                      <a:r>
                        <a:rPr lang="en-US" sz="1200" b="true">
                          <a:solidFill>
                            <a:srgbClr val="000000"/>
                          </a:solidFill>
                        </a:rPr>
                        <a:t>Running Contract/OK</a:t>
                      </a:r>
                    </a:p>
                  </a:txBody>
                  <a:tcPr marT="0" marL="0" marR="0" marB="0">
                    <a:lnL>
                      <a:noFill/>
                    </a:lnL>
                    <a:lnR>
                      <a:noFill/>
                    </a:lnR>
                    <a:lnT>
                      <a:noFill/>
                    </a:lnT>
                    <a:lnB>
                      <a:noFill/>
                    </a:lnB>
                  </a:tcPr>
                </a:tc>
              </a:tr>
              <a:tr h="254000">
                <a:tc>
                  <a:txBody>
                    <a:bodyPr/>
                    <a:lstStyle/>
                    <a:p>
                      <a:pPr algn="r"/>
                      <a:r>
                        <a:rPr lang="en-US" sz="1200">
                          <a:solidFill>
                            <a:srgbClr val="000000"/>
                          </a:solidFill>
                        </a:rPr>
                        <a:t>01-1998</a:t>
                      </a:r>
                    </a:p>
                  </a:txBody>
                  <a:tcPr marT="0" marL="6350" marR="0" marB="0">
                    <a:lnL>
                      <a:noFill/>
                    </a:lnL>
                    <a:lnR>
                      <a:noFill/>
                    </a:lnR>
                    <a:lnT>
                      <a:noFill/>
                    </a:lnT>
                    <a:lnB>
                      <a:noFill/>
                    </a:lnB>
                  </a:tcPr>
                </a:tc>
                <a:tc>
                  <a:txBody>
                    <a:bodyPr/>
                    <a:lstStyle/>
                    <a:p>
                      <a:pPr algn="ctr"/>
                      <a:r>
                        <a:rPr lang="en-US" sz="1200" b="true">
                          <a:solidFill>
                            <a:srgbClr val="0000FF"/>
                          </a:solidFill>
                        </a:rPr>
                        <a:t>31260.00</a:t>
                      </a:r>
                    </a:p>
                  </a:txBody>
                  <a:tcPr marT="0" marL="0" marR="0" marB="0">
                    <a:lnL>
                      <a:noFill/>
                    </a:lnL>
                    <a:lnR>
                      <a:noFill/>
                    </a:lnR>
                    <a:lnT>
                      <a:noFill/>
                    </a:lnT>
                    <a:lnB>
                      <a:noFill/>
                    </a:lnB>
                  </a:tcPr>
                </a:tc>
              </a:tr>
              <a:tr h="254000">
                <a:tc>
                  <a:txBody>
                    <a:bodyPr/>
                    <a:lstStyle/>
                    <a:p>
                      <a:pPr algn="r"/>
                      <a:r>
                        <a:rPr lang="en-US" sz="1200">
                          <a:solidFill>
                            <a:srgbClr val="000000"/>
                          </a:solidFill>
                        </a:rPr>
                        <a:t>02-1997</a:t>
                      </a:r>
                    </a:p>
                  </a:txBody>
                  <a:tcPr marT="0" marL="6350" marR="0" marB="0">
                    <a:lnL>
                      <a:noFill/>
                    </a:lnL>
                    <a:lnR>
                      <a:noFill/>
                    </a:lnR>
                    <a:lnT>
                      <a:noFill/>
                    </a:lnT>
                    <a:lnB>
                      <a:noFill/>
                    </a:lnB>
                  </a:tcPr>
                </a:tc>
                <a:tc>
                  <a:txBody>
                    <a:bodyPr/>
                    <a:lstStyle/>
                    <a:p>
                      <a:pPr algn="ctr"/>
                      <a:r>
                        <a:rPr lang="en-US" sz="1200" b="true">
                          <a:solidFill>
                            <a:srgbClr val="FF0000"/>
                          </a:solidFill>
                        </a:rPr>
                        <a:t>475680.00</a:t>
                      </a:r>
                    </a:p>
                  </a:txBody>
                  <a:tcPr marT="0" marL="0" marR="0" marB="0">
                    <a:lnL>
                      <a:noFill/>
                    </a:lnL>
                    <a:lnR>
                      <a:noFill/>
                    </a:lnR>
                    <a:lnT>
                      <a:noFill/>
                    </a:lnT>
                    <a:lnB>
                      <a:noFill/>
                    </a:lnB>
                  </a:tcPr>
                </a:tc>
              </a:tr>
              <a:tr h="254000">
                <a:tc>
                  <a:txBody>
                    <a:bodyPr/>
                    <a:lstStyle/>
                    <a:p>
                      <a:pPr algn="r"/>
                      <a:r>
                        <a:rPr lang="en-US" sz="1200">
                          <a:solidFill>
                            <a:srgbClr val="000000"/>
                          </a:solidFill>
                        </a:rPr>
                        <a:t>05-1998</a:t>
                      </a:r>
                    </a:p>
                  </a:txBody>
                  <a:tcPr marT="0" marL="6350" marR="0" marB="0">
                    <a:lnL>
                      <a:noFill/>
                    </a:lnL>
                    <a:lnR>
                      <a:noFill/>
                    </a:lnR>
                    <a:lnT>
                      <a:noFill/>
                    </a:lnT>
                    <a:lnB>
                      <a:noFill/>
                    </a:lnB>
                  </a:tcPr>
                </a:tc>
                <a:tc>
                  <a:txBody>
                    <a:bodyPr/>
                    <a:lstStyle/>
                    <a:p>
                      <a:pPr algn="ctr"/>
                      <a:r>
                        <a:rPr lang="en-US" sz="1200" b="true">
                          <a:solidFill>
                            <a:srgbClr val="000000"/>
                          </a:solidFill>
                        </a:rPr>
                        <a:t>43200.00</a:t>
                      </a:r>
                    </a:p>
                  </a:txBody>
                  <a:tcPr marT="0" marL="0" marR="0" marB="0">
                    <a:lnL>
                      <a:noFill/>
                    </a:lnL>
                    <a:lnR>
                      <a:noFill/>
                    </a:lnR>
                    <a:lnT>
                      <a:noFill/>
                    </a:lnT>
                    <a:lnB>
                      <a:noFill/>
                    </a:lnB>
                  </a:tcPr>
                </a:tc>
              </a:tr>
              <a:tr h="254000">
                <a:tc>
                  <a:txBody>
                    <a:bodyPr/>
                    <a:lstStyle/>
                    <a:p>
                      <a:pPr algn="r"/>
                      <a:r>
                        <a:rPr lang="en-US" sz="1200">
                          <a:solidFill>
                            <a:srgbClr val="000000"/>
                          </a:solidFill>
                        </a:rPr>
                        <a:t>09-1997</a:t>
                      </a:r>
                    </a:p>
                  </a:txBody>
                  <a:tcPr marT="0" marL="6350" marR="0" marB="0">
                    <a:lnL>
                      <a:noFill/>
                    </a:lnL>
                    <a:lnR>
                      <a:noFill/>
                    </a:lnR>
                    <a:lnT>
                      <a:noFill/>
                    </a:lnT>
                    <a:lnB>
                      <a:noFill/>
                    </a:lnB>
                  </a:tcPr>
                </a:tc>
                <a:tc>
                  <a:txBody>
                    <a:bodyPr/>
                    <a:lstStyle/>
                    <a:p>
                      <a:pPr algn="ctr"/>
                      <a:r>
                        <a:rPr lang="en-US" sz="1200" b="true">
                          <a:solidFill>
                            <a:srgbClr val="000000"/>
                          </a:solidFill>
                        </a:rPr>
                        <a:t>145422.00</a:t>
                      </a:r>
                    </a:p>
                  </a:txBody>
                  <a:tcPr marT="0" marL="0" marR="0" marB="0">
                    <a:lnL>
                      <a:noFill/>
                    </a:lnL>
                    <a:lnR>
                      <a:noFill/>
                    </a:lnR>
                    <a:lnT>
                      <a:noFill/>
                    </a:lnT>
                    <a:lnB>
                      <a:noFill/>
                    </a:lnB>
                  </a:tcPr>
                </a:tc>
              </a:tr>
              <a:tr h="254000">
                <a:tc>
                  <a:txBody>
                    <a:bodyPr/>
                    <a:lstStyle/>
                    <a:p>
                      <a:pPr algn="r"/>
                      <a:r>
                        <a:rPr lang="en-US" sz="1200">
                          <a:solidFill>
                            <a:srgbClr val="000000"/>
                          </a:solidFill>
                        </a:rPr>
                        <a:t>12-1997</a:t>
                      </a:r>
                    </a:p>
                  </a:txBody>
                  <a:tcPr marT="0" marL="6350" marR="0" marB="0">
                    <a:lnL>
                      <a:noFill/>
                    </a:lnL>
                    <a:lnR>
                      <a:noFill/>
                    </a:lnR>
                    <a:lnT>
                      <a:noFill/>
                    </a:lnT>
                    <a:lnB>
                      <a:noFill/>
                    </a:lnB>
                  </a:tcPr>
                </a:tc>
                <a:tc>
                  <a:txBody>
                    <a:bodyPr/>
                    <a:lstStyle/>
                    <a:p>
                      <a:pPr algn="ctr"/>
                      <a:r>
                        <a:rPr lang="en-US" sz="1200" b="true">
                          <a:solidFill>
                            <a:srgbClr val="000000"/>
                          </a:solidFill>
                        </a:rPr>
                        <a:t>65154.00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status</a:t>
            </a:r>
          </a:p>
        </p:txBody>
      </p:sp>
      <p:graphicFrame>
        <p:nvGraphicFramePr>
          <p:cNvPr name="Table 2" id="3"/>
          <p:cNvGraphicFramePr>
            <a:graphicFrameLocks noGrp="true"/>
          </p:cNvGraphicFramePr>
          <p:nvPr/>
        </p:nvGraphicFramePr>
        <p:xfrm>
          <a:off x="3302000" y="1270000"/>
          <a:ext cx="1270000" cy="1270000"/>
        </p:xfrm>
        <a:graphic>
          <a:graphicData uri="http://schemas.openxmlformats.org/drawingml/2006/table">
            <a:tbl>
              <a:tblPr/>
              <a:tblGrid>
                <a:gridCol w="1270000"/>
                <a:gridCol w="1270000"/>
              </a:tblGrid>
              <a:tr h="254000">
                <a:tc>
                  <a:txBody>
                    <a:bodyPr/>
                    <a:lstStyle/>
                    <a:p>
                      <a:pPr algn="ctr"/>
                      <a:r>
                        <a:rPr lang="en-US" sz="1200">
                          <a:solidFill>
                            <a:srgbClr val="000000"/>
                          </a:solidFill>
                        </a:rPr>
                        <a:t>Summary for status</a:t>
                      </a:r>
                    </a:p>
                  </a:txBody>
                  <a:tcPr marT="0" marL="6350" marR="0" marB="0">
                    <a:lnL>
                      <a:noFill/>
                    </a:lnL>
                    <a:lnR>
                      <a:noFill/>
                    </a:lnR>
                    <a:lnT>
                      <a:noFill/>
                    </a:lnT>
                    <a:lnB>
                      <a:noFill/>
                    </a:lnB>
                  </a:tcPr>
                </a:tc>
                <a:tc>
                  <a:txBody>
                    <a:bodyPr/>
                    <a:lstStyle/>
                    <a:p>
                      <a:pPr algn="ctr"/>
                      <a:r>
                        <a:rPr lang="en-US" sz="1200">
                          <a:solidFill>
                            <a:srgbClr val="000000"/>
                          </a:solidFill>
                        </a:rPr>
                        <a:t>north Bohemia</a:t>
                      </a:r>
                    </a:p>
                  </a:txBody>
                  <a:tcPr marT="0" marL="0" marR="0" marB="0">
                    <a:lnL>
                      <a:noFill/>
                    </a:lnL>
                    <a:lnR>
                      <a:noFill/>
                    </a:lnR>
                    <a:lnT>
                      <a:noFill/>
                    </a:lnT>
                    <a:lnB>
                      <a:noFill/>
                    </a:lnB>
                  </a:tcPr>
                </a:tc>
              </a:tr>
              <a:tr h="254000">
                <a:tc>
                  <a:txBody>
                    <a:bodyPr/>
                    <a:lstStyle/>
                    <a:p>
                      <a:pPr algn="r"/>
                      <a:r>
                        <a:rPr lang="en-US" sz="1200" b="true">
                          <a:solidFill>
                            <a:srgbClr val="000000"/>
                          </a:solidFill>
                        </a:rPr>
                        <a:t>Running Contract/OK</a:t>
                      </a:r>
                    </a:p>
                  </a:txBody>
                  <a:tcPr marT="0" marL="6350" marR="0" marB="0">
                    <a:lnL>
                      <a:noFill/>
                    </a:lnL>
                    <a:lnR>
                      <a:noFill/>
                    </a:lnR>
                    <a:lnT>
                      <a:noFill/>
                    </a:lnT>
                    <a:lnB>
                      <a:noFill/>
                    </a:lnB>
                  </a:tcPr>
                </a:tc>
                <a:tc>
                  <a:txBody>
                    <a:bodyPr/>
                    <a:lstStyle/>
                    <a:p>
                      <a:pPr algn="ctr"/>
                      <a:r>
                        <a:rPr lang="en-US" sz="1200" b="true">
                          <a:solidFill>
                            <a:srgbClr val="000000"/>
                          </a:solidFill>
                        </a:rPr>
                        <a:t>138756.00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9.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r"/>
                      <a:r>
                        <a:rPr lang="en-US" sz="1200" i="true">
                          <a:solidFill>
                            <a:srgbClr val="000000"/>
                          </a:solidFill>
                        </a:rPr>
                        <a:t>01-1998</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north Bohemia</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1997-02-12</a:t>
                      </a:r>
                    </a:p>
                  </a:txBody>
                  <a:tcPr marT="0" marL="6350" marR="0" marB="0">
                    <a:lnL>
                      <a:noFill/>
                    </a:lnL>
                    <a:lnR>
                      <a:noFill/>
                    </a:lnR>
                    <a:lnT>
                      <a:noFill/>
                    </a:lnT>
                    <a:lnB>
                      <a:noFill/>
                    </a:lnB>
                  </a:tcPr>
                </a:tc>
                <a:tc>
                  <a:txBody>
                    <a:bodyPr/>
                    <a:lstStyle/>
                    <a:p>
                      <a:pPr algn="ctr"/>
                      <a:r>
                        <a:rPr lang="en-US" sz="1200">
                          <a:solidFill>
                            <a:srgbClr val="FF0000"/>
                          </a:solidFill>
                        </a:rPr>
                        <a:t>475680.00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1997-09-08</a:t>
                      </a:r>
                    </a:p>
                  </a:txBody>
                  <a:tcPr marT="0" marL="6350" marR="0" marB="0">
                    <a:lnL>
                      <a:noFill/>
                    </a:lnL>
                    <a:lnR>
                      <a:noFill/>
                    </a:lnR>
                    <a:lnT>
                      <a:noFill/>
                    </a:lnT>
                    <a:lnB>
                      <a:noFill/>
                    </a:lnB>
                  </a:tcPr>
                </a:tc>
                <a:tc>
                  <a:txBody>
                    <a:bodyPr/>
                    <a:lstStyle/>
                    <a:p>
                      <a:pPr algn="ctr"/>
                      <a:r>
                        <a:rPr lang="en-US" sz="1200">
                          <a:solidFill>
                            <a:srgbClr val="FF0000"/>
                          </a:solidFill>
                        </a:rPr>
                        <a:t>162576.00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1997-09-09</a:t>
                      </a:r>
                    </a:p>
                  </a:txBody>
                  <a:tcPr marT="0" marL="6350" marR="0" marB="0">
                    <a:lnL>
                      <a:noFill/>
                    </a:lnL>
                    <a:lnR>
                      <a:noFill/>
                    </a:lnR>
                    <a:lnT>
                      <a:noFill/>
                    </a:lnT>
                    <a:lnB>
                      <a:noFill/>
                    </a:lnB>
                  </a:tcPr>
                </a:tc>
                <a:tc>
                  <a:txBody>
                    <a:bodyPr/>
                    <a:lstStyle/>
                    <a:p>
                      <a:pPr algn="ctr"/>
                      <a:r>
                        <a:rPr lang="en-US" sz="1200">
                          <a:solidFill>
                            <a:srgbClr val="000000"/>
                          </a:solidFill>
                        </a:rPr>
                        <a:t>128268.00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1997-12-24</a:t>
                      </a:r>
                    </a:p>
                  </a:txBody>
                  <a:tcPr marT="0" marL="6350" marR="0" marB="0">
                    <a:lnL>
                      <a:noFill/>
                    </a:lnL>
                    <a:lnR>
                      <a:noFill/>
                    </a:lnR>
                    <a:lnT>
                      <a:noFill/>
                    </a:lnT>
                    <a:lnB>
                      <a:noFill/>
                    </a:lnB>
                  </a:tcPr>
                </a:tc>
                <a:tc>
                  <a:txBody>
                    <a:bodyPr/>
                    <a:lstStyle/>
                    <a:p>
                      <a:pPr algn="ctr"/>
                      <a:r>
                        <a:rPr lang="en-US" sz="1200">
                          <a:solidFill>
                            <a:srgbClr val="0000FF"/>
                          </a:solidFill>
                        </a:rPr>
                        <a:t>24180.00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1997-12-28</a:t>
                      </a:r>
                    </a:p>
                  </a:txBody>
                  <a:tcPr marT="0" marL="6350" marR="0" marB="0">
                    <a:lnL>
                      <a:noFill/>
                    </a:lnL>
                    <a:lnR>
                      <a:noFill/>
                    </a:lnR>
                    <a:lnT>
                      <a:noFill/>
                    </a:lnT>
                    <a:lnB>
                      <a:noFill/>
                    </a:lnB>
                  </a:tcPr>
                </a:tc>
                <a:tc>
                  <a:txBody>
                    <a:bodyPr/>
                    <a:lstStyle/>
                    <a:p>
                      <a:pPr algn="ctr"/>
                      <a:r>
                        <a:rPr lang="en-US" sz="1200">
                          <a:solidFill>
                            <a:srgbClr val="000000"/>
                          </a:solidFill>
                        </a:rPr>
                        <a:t>106128.00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1998-01-21</a:t>
                      </a:r>
                    </a:p>
                  </a:txBody>
                  <a:tcPr marT="0" marL="6350" marR="0" marB="0">
                    <a:lnL>
                      <a:noFill/>
                    </a:lnL>
                    <a:lnR>
                      <a:noFill/>
                    </a:lnR>
                    <a:lnT>
                      <a:noFill/>
                    </a:lnT>
                    <a:lnB>
                      <a:noFill/>
                    </a:lnB>
                  </a:tcPr>
                </a:tc>
                <a:tc>
                  <a:txBody>
                    <a:bodyPr/>
                    <a:lstStyle/>
                    <a:p>
                      <a:pPr algn="ctr"/>
                      <a:r>
                        <a:rPr lang="en-US" sz="1200">
                          <a:solidFill>
                            <a:srgbClr val="0000FF"/>
                          </a:solidFill>
                        </a:rPr>
                        <a:t>31260.00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1998-05-27</a:t>
                      </a:r>
                    </a:p>
                  </a:txBody>
                  <a:tcPr marT="0" marL="6350" marR="0" marB="0">
                    <a:lnL>
                      <a:noFill/>
                    </a:lnL>
                    <a:lnR>
                      <a:noFill/>
                    </a:lnR>
                    <a:lnT>
                      <a:noFill/>
                    </a:lnT>
                    <a:lnB>
                      <a:noFill/>
                    </a:lnB>
                  </a:tcPr>
                </a:tc>
                <a:tc>
                  <a:txBody>
                    <a:bodyPr/>
                    <a:lstStyle/>
                    <a:p>
                      <a:pPr algn="ctr"/>
                      <a:r>
                        <a:rPr lang="en-US" sz="1200">
                          <a:solidFill>
                            <a:srgbClr val="000000"/>
                          </a:solidFill>
                        </a:rPr>
                        <a:t>43200.00 (1)</a:t>
                      </a:r>
                    </a:p>
                  </a:txBody>
                  <a:tcPr marT="0" marL="0" marR="0" marB="0">
                    <a:lnL>
                      <a:noFill/>
                    </a:lnL>
                    <a:lnR>
                      <a:noFill/>
                    </a:lnR>
                    <a:lnT>
                      <a:noFill/>
                    </a:lnT>
                    <a:lnB>
                      <a:noFill/>
                    </a:lnB>
                  </a:tcPr>
                </a:tc>
              </a:tr>
              <a:tr h="254000">
                <a:tc>
                  <a:txBody>
                    <a:bodyPr/>
                    <a:lstStyle/>
                    <a:p>
                      <a:pPr algn="r"/>
                      <a:r>
                        <a:rPr lang="en-US" sz="1200" i="true">
                          <a:solidFill>
                            <a:srgbClr val="000000"/>
                          </a:solidFill>
                        </a:rPr>
                        <a:t>02-1997</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1997-02-12</a:t>
                      </a:r>
                    </a:p>
                  </a:txBody>
                  <a:tcPr marT="0" marL="6350" marR="0" marB="0">
                    <a:lnL>
                      <a:noFill/>
                    </a:lnL>
                    <a:lnR>
                      <a:noFill/>
                    </a:lnR>
                    <a:lnT>
                      <a:noFill/>
                    </a:lnT>
                    <a:lnB>
                      <a:noFill/>
                    </a:lnB>
                  </a:tcPr>
                </a:tc>
                <a:tc>
                  <a:txBody>
                    <a:bodyPr/>
                    <a:lstStyle/>
                    <a:p>
                      <a:pPr algn="ctr"/>
                      <a:r>
                        <a:rPr lang="en-US" sz="1200">
                          <a:solidFill>
                            <a:srgbClr val="FF0000"/>
                          </a:solidFill>
                        </a:rPr>
                        <a:t>475680.00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1997-09-08</a:t>
                      </a:r>
                    </a:p>
                  </a:txBody>
                  <a:tcPr marT="0" marL="6350" marR="0" marB="0">
                    <a:lnL>
                      <a:noFill/>
                    </a:lnL>
                    <a:lnR>
                      <a:noFill/>
                    </a:lnR>
                    <a:lnT>
                      <a:noFill/>
                    </a:lnT>
                    <a:lnB>
                      <a:noFill/>
                    </a:lnB>
                  </a:tcPr>
                </a:tc>
                <a:tc>
                  <a:txBody>
                    <a:bodyPr/>
                    <a:lstStyle/>
                    <a:p>
                      <a:pPr algn="ctr"/>
                      <a:r>
                        <a:rPr lang="en-US" sz="1200">
                          <a:solidFill>
                            <a:srgbClr val="FF0000"/>
                          </a:solidFill>
                        </a:rPr>
                        <a:t>162576.00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1997-09-09</a:t>
                      </a:r>
                    </a:p>
                  </a:txBody>
                  <a:tcPr marT="0" marL="6350" marR="0" marB="0">
                    <a:lnL>
                      <a:noFill/>
                    </a:lnL>
                    <a:lnR>
                      <a:noFill/>
                    </a:lnR>
                    <a:lnT>
                      <a:noFill/>
                    </a:lnT>
                    <a:lnB>
                      <a:noFill/>
                    </a:lnB>
                  </a:tcPr>
                </a:tc>
                <a:tc>
                  <a:txBody>
                    <a:bodyPr/>
                    <a:lstStyle/>
                    <a:p>
                      <a:pPr algn="ctr"/>
                      <a:r>
                        <a:rPr lang="en-US" sz="1200">
                          <a:solidFill>
                            <a:srgbClr val="000000"/>
                          </a:solidFill>
                        </a:rPr>
                        <a:t>128268.00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1997-12-24</a:t>
                      </a:r>
                    </a:p>
                  </a:txBody>
                  <a:tcPr marT="0" marL="6350" marR="0" marB="0">
                    <a:lnL>
                      <a:noFill/>
                    </a:lnL>
                    <a:lnR>
                      <a:noFill/>
                    </a:lnR>
                    <a:lnT>
                      <a:noFill/>
                    </a:lnT>
                    <a:lnB>
                      <a:noFill/>
                    </a:lnB>
                  </a:tcPr>
                </a:tc>
                <a:tc>
                  <a:txBody>
                    <a:bodyPr/>
                    <a:lstStyle/>
                    <a:p>
                      <a:pPr algn="ctr"/>
                      <a:r>
                        <a:rPr lang="en-US" sz="1200">
                          <a:solidFill>
                            <a:srgbClr val="0000FF"/>
                          </a:solidFill>
                        </a:rPr>
                        <a:t>24180.00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1997-12-28</a:t>
                      </a:r>
                    </a:p>
                  </a:txBody>
                  <a:tcPr marT="0" marL="6350" marR="0" marB="0">
                    <a:lnL>
                      <a:noFill/>
                    </a:lnL>
                    <a:lnR>
                      <a:noFill/>
                    </a:lnR>
                    <a:lnT>
                      <a:noFill/>
                    </a:lnT>
                    <a:lnB>
                      <a:noFill/>
                    </a:lnB>
                  </a:tcPr>
                </a:tc>
                <a:tc>
                  <a:txBody>
                    <a:bodyPr/>
                    <a:lstStyle/>
                    <a:p>
                      <a:pPr algn="ctr"/>
                      <a:r>
                        <a:rPr lang="en-US" sz="1200">
                          <a:solidFill>
                            <a:srgbClr val="000000"/>
                          </a:solidFill>
                        </a:rPr>
                        <a:t>106128.00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1998-01-21</a:t>
                      </a:r>
                    </a:p>
                  </a:txBody>
                  <a:tcPr marT="0" marL="6350" marR="0" marB="0">
                    <a:lnL>
                      <a:noFill/>
                    </a:lnL>
                    <a:lnR>
                      <a:noFill/>
                    </a:lnR>
                    <a:lnT>
                      <a:noFill/>
                    </a:lnT>
                    <a:lnB>
                      <a:noFill/>
                    </a:lnB>
                  </a:tcPr>
                </a:tc>
                <a:tc>
                  <a:txBody>
                    <a:bodyPr/>
                    <a:lstStyle/>
                    <a:p>
                      <a:pPr algn="ctr"/>
                      <a:r>
                        <a:rPr lang="en-US" sz="1200">
                          <a:solidFill>
                            <a:srgbClr val="0000FF"/>
                          </a:solidFill>
                        </a:rPr>
                        <a:t>31260.00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1998-05-27</a:t>
                      </a:r>
                    </a:p>
                  </a:txBody>
                  <a:tcPr marT="0" marL="6350" marR="0" marB="0">
                    <a:lnL>
                      <a:noFill/>
                    </a:lnL>
                    <a:lnR>
                      <a:noFill/>
                    </a:lnR>
                    <a:lnT>
                      <a:noFill/>
                    </a:lnT>
                    <a:lnB>
                      <a:noFill/>
                    </a:lnB>
                  </a:tcPr>
                </a:tc>
                <a:tc>
                  <a:txBody>
                    <a:bodyPr/>
                    <a:lstStyle/>
                    <a:p>
                      <a:pPr algn="ctr"/>
                      <a:r>
                        <a:rPr lang="en-US" sz="1200">
                          <a:solidFill>
                            <a:srgbClr val="000000"/>
                          </a:solidFill>
                        </a:rPr>
                        <a:t>43200.00 (1)</a:t>
                      </a:r>
                    </a:p>
                  </a:txBody>
                  <a:tcPr marT="0" marL="0" marR="0" marB="0">
                    <a:lnL>
                      <a:noFill/>
                    </a:lnL>
                    <a:lnR>
                      <a:noFill/>
                    </a:lnR>
                    <a:lnT>
                      <a:noFill/>
                    </a:lnT>
                    <a:lnB>
                      <a:noFill/>
                    </a:lnB>
                  </a:tcPr>
                </a:tc>
              </a:tr>
              <a:tr h="254000">
                <a:tc>
                  <a:txBody>
                    <a:bodyPr/>
                    <a:lstStyle/>
                    <a:p>
                      <a:pPr algn="r"/>
                      <a:r>
                        <a:rPr lang="en-US" sz="1200" i="true">
                          <a:solidFill>
                            <a:srgbClr val="000000"/>
                          </a:solidFill>
                        </a:rPr>
                        <a:t>05-1998</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1997-02-12</a:t>
                      </a:r>
                    </a:p>
                  </a:txBody>
                  <a:tcPr marT="0" marL="6350" marR="0" marB="0">
                    <a:lnL>
                      <a:noFill/>
                    </a:lnL>
                    <a:lnR>
                      <a:noFill/>
                    </a:lnR>
                    <a:lnT>
                      <a:noFill/>
                    </a:lnT>
                    <a:lnB>
                      <a:noFill/>
                    </a:lnB>
                  </a:tcPr>
                </a:tc>
                <a:tc>
                  <a:txBody>
                    <a:bodyPr/>
                    <a:lstStyle/>
                    <a:p>
                      <a:pPr algn="ctr"/>
                      <a:r>
                        <a:rPr lang="en-US" sz="1200">
                          <a:solidFill>
                            <a:srgbClr val="FF0000"/>
                          </a:solidFill>
                        </a:rPr>
                        <a:t>475680.00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1997-09-08</a:t>
                      </a:r>
                    </a:p>
                  </a:txBody>
                  <a:tcPr marT="0" marL="6350" marR="0" marB="0">
                    <a:lnL>
                      <a:noFill/>
                    </a:lnL>
                    <a:lnR>
                      <a:noFill/>
                    </a:lnR>
                    <a:lnT>
                      <a:noFill/>
                    </a:lnT>
                    <a:lnB>
                      <a:noFill/>
                    </a:lnB>
                  </a:tcPr>
                </a:tc>
                <a:tc>
                  <a:txBody>
                    <a:bodyPr/>
                    <a:lstStyle/>
                    <a:p>
                      <a:pPr algn="ctr"/>
                      <a:r>
                        <a:rPr lang="en-US" sz="1200">
                          <a:solidFill>
                            <a:srgbClr val="FF0000"/>
                          </a:solidFill>
                        </a:rPr>
                        <a:t>162576.00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1997-09-09</a:t>
                      </a:r>
                    </a:p>
                  </a:txBody>
                  <a:tcPr marT="0" marL="6350" marR="0" marB="0">
                    <a:lnL>
                      <a:noFill/>
                    </a:lnL>
                    <a:lnR>
                      <a:noFill/>
                    </a:lnR>
                    <a:lnT>
                      <a:noFill/>
                    </a:lnT>
                    <a:lnB>
                      <a:noFill/>
                    </a:lnB>
                  </a:tcPr>
                </a:tc>
                <a:tc>
                  <a:txBody>
                    <a:bodyPr/>
                    <a:lstStyle/>
                    <a:p>
                      <a:pPr algn="ctr"/>
                      <a:r>
                        <a:rPr lang="en-US" sz="1200">
                          <a:solidFill>
                            <a:srgbClr val="000000"/>
                          </a:solidFill>
                        </a:rPr>
                        <a:t>128268.00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1997-12-24</a:t>
                      </a:r>
                    </a:p>
                  </a:txBody>
                  <a:tcPr marT="0" marL="6350" marR="0" marB="0">
                    <a:lnL>
                      <a:noFill/>
                    </a:lnL>
                    <a:lnR>
                      <a:noFill/>
                    </a:lnR>
                    <a:lnT>
                      <a:noFill/>
                    </a:lnT>
                    <a:lnB>
                      <a:noFill/>
                    </a:lnB>
                  </a:tcPr>
                </a:tc>
                <a:tc>
                  <a:txBody>
                    <a:bodyPr/>
                    <a:lstStyle/>
                    <a:p>
                      <a:pPr algn="ctr"/>
                      <a:r>
                        <a:rPr lang="en-US" sz="1200">
                          <a:solidFill>
                            <a:srgbClr val="0000FF"/>
                          </a:solidFill>
                        </a:rPr>
                        <a:t>24180.00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1997-12-28</a:t>
                      </a:r>
                    </a:p>
                  </a:txBody>
                  <a:tcPr marT="0" marL="6350" marR="0" marB="0">
                    <a:lnL>
                      <a:noFill/>
                    </a:lnL>
                    <a:lnR>
                      <a:noFill/>
                    </a:lnR>
                    <a:lnT>
                      <a:noFill/>
                    </a:lnT>
                    <a:lnB>
                      <a:noFill/>
                    </a:lnB>
                  </a:tcPr>
                </a:tc>
                <a:tc>
                  <a:txBody>
                    <a:bodyPr/>
                    <a:lstStyle/>
                    <a:p>
                      <a:pPr algn="ctr"/>
                      <a:r>
                        <a:rPr lang="en-US" sz="1200">
                          <a:solidFill>
                            <a:srgbClr val="000000"/>
                          </a:solidFill>
                        </a:rPr>
                        <a:t>106128.00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1998-01-21</a:t>
                      </a:r>
                    </a:p>
                  </a:txBody>
                  <a:tcPr marT="0" marL="6350" marR="0" marB="0">
                    <a:lnL>
                      <a:noFill/>
                    </a:lnL>
                    <a:lnR>
                      <a:noFill/>
                    </a:lnR>
                    <a:lnT>
                      <a:noFill/>
                    </a:lnT>
                    <a:lnB>
                      <a:noFill/>
                    </a:lnB>
                  </a:tcPr>
                </a:tc>
                <a:tc>
                  <a:txBody>
                    <a:bodyPr/>
                    <a:lstStyle/>
                    <a:p>
                      <a:pPr algn="ctr"/>
                      <a:r>
                        <a:rPr lang="en-US" sz="1200">
                          <a:solidFill>
                            <a:srgbClr val="0000FF"/>
                          </a:solidFill>
                        </a:rPr>
                        <a:t>31260.00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1998-05-27</a:t>
                      </a:r>
                    </a:p>
                  </a:txBody>
                  <a:tcPr marT="0" marL="6350" marR="0" marB="0">
                    <a:lnL>
                      <a:noFill/>
                    </a:lnL>
                    <a:lnR>
                      <a:noFill/>
                    </a:lnR>
                    <a:lnT>
                      <a:noFill/>
                    </a:lnT>
                    <a:lnB>
                      <a:noFill/>
                    </a:lnB>
                  </a:tcPr>
                </a:tc>
                <a:tc>
                  <a:txBody>
                    <a:bodyPr/>
                    <a:lstStyle/>
                    <a:p>
                      <a:pPr algn="ctr"/>
                      <a:r>
                        <a:rPr lang="en-US" sz="1200">
                          <a:solidFill>
                            <a:srgbClr val="000000"/>
                          </a:solidFill>
                        </a:rPr>
                        <a:t>43200.00 (1)</a:t>
                      </a:r>
                    </a:p>
                  </a:txBody>
                  <a:tcPr marT="0" marL="0" marR="0" marB="0">
                    <a:lnL>
                      <a:noFill/>
                    </a:lnL>
                    <a:lnR>
                      <a:noFill/>
                    </a:lnR>
                    <a:lnT>
                      <a:noFill/>
                    </a:lnT>
                    <a:lnB>
                      <a:noFill/>
                    </a:lnB>
                  </a:tcPr>
                </a:tc>
              </a:tr>
              <a:tr h="254000">
                <a:tc>
                  <a:txBody>
                    <a:bodyPr/>
                    <a:lstStyle/>
                    <a:p>
                      <a:pPr algn="r"/>
                      <a:r>
                        <a:rPr lang="en-US" sz="1200" i="true">
                          <a:solidFill>
                            <a:srgbClr val="000000"/>
                          </a:solidFill>
                        </a:rPr>
                        <a:t>09-1997</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1997-02-12</a:t>
                      </a:r>
                    </a:p>
                  </a:txBody>
                  <a:tcPr marT="0" marL="6350" marR="0" marB="0">
                    <a:lnL>
                      <a:noFill/>
                    </a:lnL>
                    <a:lnR>
                      <a:noFill/>
                    </a:lnR>
                    <a:lnT>
                      <a:noFill/>
                    </a:lnT>
                    <a:lnB>
                      <a:noFill/>
                    </a:lnB>
                  </a:tcPr>
                </a:tc>
                <a:tc>
                  <a:txBody>
                    <a:bodyPr/>
                    <a:lstStyle/>
                    <a:p>
                      <a:pPr algn="ctr"/>
                      <a:r>
                        <a:rPr lang="en-US" sz="1200">
                          <a:solidFill>
                            <a:srgbClr val="FF0000"/>
                          </a:solidFill>
                        </a:rPr>
                        <a:t>475680.00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1997-09-08</a:t>
                      </a:r>
                    </a:p>
                  </a:txBody>
                  <a:tcPr marT="0" marL="6350" marR="0" marB="0">
                    <a:lnL>
                      <a:noFill/>
                    </a:lnL>
                    <a:lnR>
                      <a:noFill/>
                    </a:lnR>
                    <a:lnT>
                      <a:noFill/>
                    </a:lnT>
                    <a:lnB>
                      <a:noFill/>
                    </a:lnB>
                  </a:tcPr>
                </a:tc>
                <a:tc>
                  <a:txBody>
                    <a:bodyPr/>
                    <a:lstStyle/>
                    <a:p>
                      <a:pPr algn="ctr"/>
                      <a:r>
                        <a:rPr lang="en-US" sz="1200">
                          <a:solidFill>
                            <a:srgbClr val="FF0000"/>
                          </a:solidFill>
                        </a:rPr>
                        <a:t>162576.00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1997-09-09</a:t>
                      </a:r>
                    </a:p>
                  </a:txBody>
                  <a:tcPr marT="0" marL="6350" marR="0" marB="0">
                    <a:lnL>
                      <a:noFill/>
                    </a:lnL>
                    <a:lnR>
                      <a:noFill/>
                    </a:lnR>
                    <a:lnT>
                      <a:noFill/>
                    </a:lnT>
                    <a:lnB>
                      <a:noFill/>
                    </a:lnB>
                  </a:tcPr>
                </a:tc>
                <a:tc>
                  <a:txBody>
                    <a:bodyPr/>
                    <a:lstStyle/>
                    <a:p>
                      <a:pPr algn="ctr"/>
                      <a:r>
                        <a:rPr lang="en-US" sz="1200">
                          <a:solidFill>
                            <a:srgbClr val="000000"/>
                          </a:solidFill>
                        </a:rPr>
                        <a:t>128268.00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1997-12-24</a:t>
                      </a:r>
                    </a:p>
                  </a:txBody>
                  <a:tcPr marT="0" marL="6350" marR="0" marB="0">
                    <a:lnL>
                      <a:noFill/>
                    </a:lnL>
                    <a:lnR>
                      <a:noFill/>
                    </a:lnR>
                    <a:lnT>
                      <a:noFill/>
                    </a:lnT>
                    <a:lnB>
                      <a:noFill/>
                    </a:lnB>
                  </a:tcPr>
                </a:tc>
                <a:tc>
                  <a:txBody>
                    <a:bodyPr/>
                    <a:lstStyle/>
                    <a:p>
                      <a:pPr algn="ctr"/>
                      <a:r>
                        <a:rPr lang="en-US" sz="1200">
                          <a:solidFill>
                            <a:srgbClr val="0000FF"/>
                          </a:solidFill>
                        </a:rPr>
                        <a:t>24180.00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1997-12-28</a:t>
                      </a:r>
                    </a:p>
                  </a:txBody>
                  <a:tcPr marT="0" marL="6350" marR="0" marB="0">
                    <a:lnL>
                      <a:noFill/>
                    </a:lnL>
                    <a:lnR>
                      <a:noFill/>
                    </a:lnR>
                    <a:lnT>
                      <a:noFill/>
                    </a:lnT>
                    <a:lnB>
                      <a:noFill/>
                    </a:lnB>
                  </a:tcPr>
                </a:tc>
                <a:tc>
                  <a:txBody>
                    <a:bodyPr/>
                    <a:lstStyle/>
                    <a:p>
                      <a:pPr algn="ctr"/>
                      <a:r>
                        <a:rPr lang="en-US" sz="1200">
                          <a:solidFill>
                            <a:srgbClr val="000000"/>
                          </a:solidFill>
                        </a:rPr>
                        <a:t>106128.00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1998-01-21</a:t>
                      </a:r>
                    </a:p>
                  </a:txBody>
                  <a:tcPr marT="0" marL="6350" marR="0" marB="0">
                    <a:lnL>
                      <a:noFill/>
                    </a:lnL>
                    <a:lnR>
                      <a:noFill/>
                    </a:lnR>
                    <a:lnT>
                      <a:noFill/>
                    </a:lnT>
                    <a:lnB>
                      <a:noFill/>
                    </a:lnB>
                  </a:tcPr>
                </a:tc>
                <a:tc>
                  <a:txBody>
                    <a:bodyPr/>
                    <a:lstStyle/>
                    <a:p>
                      <a:pPr algn="ctr"/>
                      <a:r>
                        <a:rPr lang="en-US" sz="1200">
                          <a:solidFill>
                            <a:srgbClr val="0000FF"/>
                          </a:solidFill>
                        </a:rPr>
                        <a:t>31260.00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1998-05-27</a:t>
                      </a:r>
                    </a:p>
                  </a:txBody>
                  <a:tcPr marT="0" marL="6350" marR="0" marB="0">
                    <a:lnL>
                      <a:noFill/>
                    </a:lnL>
                    <a:lnR>
                      <a:noFill/>
                    </a:lnR>
                    <a:lnT>
                      <a:noFill/>
                    </a:lnT>
                    <a:lnB>
                      <a:noFill/>
                    </a:lnB>
                  </a:tcPr>
                </a:tc>
                <a:tc>
                  <a:txBody>
                    <a:bodyPr/>
                    <a:lstStyle/>
                    <a:p>
                      <a:pPr algn="ctr"/>
                      <a:r>
                        <a:rPr lang="en-US" sz="1200">
                          <a:solidFill>
                            <a:srgbClr val="000000"/>
                          </a:solidFill>
                        </a:rPr>
                        <a:t>43200.00 (1)</a:t>
                      </a:r>
                    </a:p>
                  </a:txBody>
                  <a:tcPr marT="0" marL="0" marR="0" marB="0">
                    <a:lnL>
                      <a:noFill/>
                    </a:lnL>
                    <a:lnR>
                      <a:noFill/>
                    </a:lnR>
                    <a:lnT>
                      <a:noFill/>
                    </a:lnT>
                    <a:lnB>
                      <a:noFill/>
                    </a:lnB>
                  </a:tcPr>
                </a:tc>
              </a:tr>
              <a:tr h="254000">
                <a:tc>
                  <a:txBody>
                    <a:bodyPr/>
                    <a:lstStyle/>
                    <a:p>
                      <a:pPr algn="r"/>
                      <a:r>
                        <a:rPr lang="en-US" sz="1200" i="true">
                          <a:solidFill>
                            <a:srgbClr val="000000"/>
                          </a:solidFill>
                        </a:rPr>
                        <a:t>12-1997</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1997-02-12</a:t>
                      </a:r>
                    </a:p>
                  </a:txBody>
                  <a:tcPr marT="0" marL="6350" marR="0" marB="0">
                    <a:lnL>
                      <a:noFill/>
                    </a:lnL>
                    <a:lnR>
                      <a:noFill/>
                    </a:lnR>
                    <a:lnT>
                      <a:noFill/>
                    </a:lnT>
                    <a:lnB>
                      <a:noFill/>
                    </a:lnB>
                  </a:tcPr>
                </a:tc>
                <a:tc>
                  <a:txBody>
                    <a:bodyPr/>
                    <a:lstStyle/>
                    <a:p>
                      <a:pPr algn="ctr"/>
                      <a:r>
                        <a:rPr lang="en-US" sz="1200">
                          <a:solidFill>
                            <a:srgbClr val="FF0000"/>
                          </a:solidFill>
                        </a:rPr>
                        <a:t>475680.00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1997-09-08</a:t>
                      </a:r>
                    </a:p>
                  </a:txBody>
                  <a:tcPr marT="0" marL="6350" marR="0" marB="0">
                    <a:lnL>
                      <a:noFill/>
                    </a:lnL>
                    <a:lnR>
                      <a:noFill/>
                    </a:lnR>
                    <a:lnT>
                      <a:noFill/>
                    </a:lnT>
                    <a:lnB>
                      <a:noFill/>
                    </a:lnB>
                  </a:tcPr>
                </a:tc>
                <a:tc>
                  <a:txBody>
                    <a:bodyPr/>
                    <a:lstStyle/>
                    <a:p>
                      <a:pPr algn="ctr"/>
                      <a:r>
                        <a:rPr lang="en-US" sz="1200">
                          <a:solidFill>
                            <a:srgbClr val="FF0000"/>
                          </a:solidFill>
                        </a:rPr>
                        <a:t>162576.00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1997-09-09</a:t>
                      </a:r>
                    </a:p>
                  </a:txBody>
                  <a:tcPr marT="0" marL="6350" marR="0" marB="0">
                    <a:lnL>
                      <a:noFill/>
                    </a:lnL>
                    <a:lnR>
                      <a:noFill/>
                    </a:lnR>
                    <a:lnT>
                      <a:noFill/>
                    </a:lnT>
                    <a:lnB>
                      <a:noFill/>
                    </a:lnB>
                  </a:tcPr>
                </a:tc>
                <a:tc>
                  <a:txBody>
                    <a:bodyPr/>
                    <a:lstStyle/>
                    <a:p>
                      <a:pPr algn="ctr"/>
                      <a:r>
                        <a:rPr lang="en-US" sz="1200">
                          <a:solidFill>
                            <a:srgbClr val="000000"/>
                          </a:solidFill>
                        </a:rPr>
                        <a:t>128268.00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1997-12-24</a:t>
                      </a:r>
                    </a:p>
                  </a:txBody>
                  <a:tcPr marT="0" marL="6350" marR="0" marB="0">
                    <a:lnL>
                      <a:noFill/>
                    </a:lnL>
                    <a:lnR>
                      <a:noFill/>
                    </a:lnR>
                    <a:lnT>
                      <a:noFill/>
                    </a:lnT>
                    <a:lnB>
                      <a:noFill/>
                    </a:lnB>
                  </a:tcPr>
                </a:tc>
                <a:tc>
                  <a:txBody>
                    <a:bodyPr/>
                    <a:lstStyle/>
                    <a:p>
                      <a:pPr algn="ctr"/>
                      <a:r>
                        <a:rPr lang="en-US" sz="1200">
                          <a:solidFill>
                            <a:srgbClr val="0000FF"/>
                          </a:solidFill>
                        </a:rPr>
                        <a:t>24180.00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1997-12-28</a:t>
                      </a:r>
                    </a:p>
                  </a:txBody>
                  <a:tcPr marT="0" marL="6350" marR="0" marB="0">
                    <a:lnL>
                      <a:noFill/>
                    </a:lnL>
                    <a:lnR>
                      <a:noFill/>
                    </a:lnR>
                    <a:lnT>
                      <a:noFill/>
                    </a:lnT>
                    <a:lnB>
                      <a:noFill/>
                    </a:lnB>
                  </a:tcPr>
                </a:tc>
                <a:tc>
                  <a:txBody>
                    <a:bodyPr/>
                    <a:lstStyle/>
                    <a:p>
                      <a:pPr algn="ctr"/>
                      <a:r>
                        <a:rPr lang="en-US" sz="1200">
                          <a:solidFill>
                            <a:srgbClr val="000000"/>
                          </a:solidFill>
                        </a:rPr>
                        <a:t>106128.00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1998-01-21</a:t>
                      </a:r>
                    </a:p>
                  </a:txBody>
                  <a:tcPr marT="0" marL="6350" marR="0" marB="0">
                    <a:lnL>
                      <a:noFill/>
                    </a:lnL>
                    <a:lnR>
                      <a:noFill/>
                    </a:lnR>
                    <a:lnT>
                      <a:noFill/>
                    </a:lnT>
                    <a:lnB>
                      <a:noFill/>
                    </a:lnB>
                  </a:tcPr>
                </a:tc>
                <a:tc>
                  <a:txBody>
                    <a:bodyPr/>
                    <a:lstStyle/>
                    <a:p>
                      <a:pPr algn="ctr"/>
                      <a:r>
                        <a:rPr lang="en-US" sz="1200">
                          <a:solidFill>
                            <a:srgbClr val="0000FF"/>
                          </a:solidFill>
                        </a:rPr>
                        <a:t>31260.00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1998-05-27</a:t>
                      </a:r>
                    </a:p>
                  </a:txBody>
                  <a:tcPr marT="0" marL="6350" marR="0" marB="0">
                    <a:lnL>
                      <a:noFill/>
                    </a:lnL>
                    <a:lnR>
                      <a:noFill/>
                    </a:lnR>
                    <a:lnT>
                      <a:noFill/>
                    </a:lnT>
                    <a:lnB>
                      <a:noFill/>
                    </a:lnB>
                  </a:tcPr>
                </a:tc>
                <a:tc>
                  <a:txBody>
                    <a:bodyPr/>
                    <a:lstStyle/>
                    <a:p>
                      <a:pPr algn="ctr"/>
                      <a:r>
                        <a:rPr lang="en-US" sz="1200">
                          <a:solidFill>
                            <a:srgbClr val="000000"/>
                          </a:solidFill>
                        </a:rPr>
                        <a:t>43200.00 (1)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