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amount when and account is fixed to 'Benesov'.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and account to be equal to 'Benesov'. We report on Avg of amount grouped by account at level 2, and date at level 2 .
You can observe the results in this table. We highlight the largest value with red and the lowest value with blue color.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'Benesov' for account at level 1 with its sibling values. We highlight the reference cells with bold, the highest values with red and the lowest values with blue color. We calculate the Avg of amount while fixing and account at level 2 to be equal to ''central Bohemia''.
Compared to its sibling we observe the following:
In 1 out of 46 cases Benesov has higher value than Beroun.
In 45 out of 46 cases Beroun has null value.
In 46 out of 46 cases Kladno has null value.
In 1 out of 46 cases Benesov has lower value than Kolin.
In 45 out of 46 cases Kolin has null value.
In 2 out of 46 cases Benesov has higher value than Kutna Hora.
In 1 out of 46 cases Benesov has lower value than Kutna Hora.
In 43 out of 46 cases Kutna Hora has null value.
In 1 out of 46 cases Benesov has higher value than Melnik.
In 45 out of 46 cases Melnik has null value.
In 1 out of 46 cases Benesov has higher value than Mlada Boleslav.
In 45 out of 46 cases Mlada Boleslav has null value.
In 1 out of 46 cases Benesov has higher value than Nymburk.
In 1 out of 46 cases Benesov has lower value than Nymburk.
In 44 out of 46 cases Nymburk has null value.
In 46 out of 46 cases Praha - vychod has null value.
In 46 out of 46 cases Praha - zapad has null value.
In 46 out of 46 cases Pribram has null value.
In 1 out of 46 cases Benesov has lower value than Rakovnik.
In 45 out of 46 cases Rakovnik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date by drilling down from level 2 to level 1. For each cell we show both the Avg of amount and the number of tuples that correspond to it in parentheses. We highlight the 54 lowest values in blue and the 54 largest in red color.
Some interesting findings include:
Column central Bohemia has 54 of the 54 highest values.
Column central Bohemia has 54 of the 54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account by drilling down from level 2 to level 1. For each cell we show both the Avg of amount and the number of tuples that correspond to it in parentheses. We highlight the 22 lowest values in blue and the 22 largest in red color.
Some interesting findings include:
Column 06-1997 has 2 of the 22 highest values.
Column 06-1998 has 2 of the 22 highest values.
Column 08-1996 has 2 of the 22 highest values.
Column 10-1996 has 2 of the 22 highest values.
Column 03-1998 has 4 of the 22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First, we tried to put the original result in context, by comparing its defining values with similar ones.
When we compared Benesov to its siblings, grouped by account and date, we observed the following:
In 1 out of 46 cases Benesov has higher value than Beroun.
In 45 out of 46 cases Beroun has null value.
In 46 out of 46 cases Kladno has null value.
In 1 out of 46 cases Benesov has lower value than Kolin.
In 45 out of 46 cases Kolin has null value.
In 2 out of 46 cases Benesov has higher value than Kutna Hora.
In 1 out of 46 cases Benesov has lower value than Kutna Hora.
In 43 out of 46 cases Kutna Hora has null value.
In 1 out of 46 cases Benesov has higher value than Melnik.
In 45 out of 46 cases Melnik has null value.
In 1 out of 46 cases Benesov has higher value than Mlada Boleslav.
In 45 out of 46 cases Mlada Boleslav has null value.
In 1 out of 46 cases Benesov has higher value than Nymburk.
In 1 out of 46 cases Benesov has lower value than Nymburk.
In 44 out of 46 cases Nymburk has null value.
In 46 out of 46 cases Praha - vychod has null value.
In 46 out of 46 cases Praha - zapad has null value.
In 46 out of 46 cases Pribram has null value.
In 1 out of 46 cases Benesov has lower value than Rakovnik.
In 45 out of 46 cases Rakovnik has null value.
Then we analyzed the results by drilling down one level in the hierarchy.
When we drilled down date, we observed the following facts:
Column central Bohemia has 54 of the 54 highest values.
Column central Bohemia has 54 of the 54 lowest values.
When we drilled down account, we observed the following facts:
Column 06-1997 has 2 of the 22 highest values.
Column 06-1998 has 2 of the 22 highest values.
Column 08-1996 has 2 of the 22 highest values.
Column 10-1996 has 2 of the 22 highest values.
Column 03-1998 has 4 of the 22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amount when and account is fixed to 'Benesov'.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3302000" y="1270000"/>
          <a:ext cx="1270000" cy="1270000"/>
        </p:xfrm>
        <a:graphic>
          <a:graphicData uri="http://schemas.openxmlformats.org/drawingml/2006/table">
            <a:tbl>
              <a:tblPr/>
              <a:tblGrid>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central Bohemia</a:t>
                      </a:r>
                    </a:p>
                  </a:txBody>
                  <a:tcPr marT="0" marL="0" marR="0" marB="0">
                    <a:lnL>
                      <a:noFill/>
                    </a:lnL>
                    <a:lnR>
                      <a:noFill/>
                    </a:lnR>
                    <a:lnT>
                      <a:noFill/>
                    </a:lnT>
                    <a:lnB>
                      <a:noFill/>
                    </a:lnB>
                  </a:tcPr>
                </a:tc>
              </a:tr>
              <a:tr h="254000">
                <a:tc>
                  <a:txBody>
                    <a:bodyPr/>
                    <a:lstStyle/>
                    <a:p>
                      <a:pPr algn="r"/>
                      <a:r>
                        <a:rPr lang="en-US" sz="1200">
                          <a:solidFill>
                            <a:srgbClr val="000000"/>
                          </a:solidFill>
                        </a:rPr>
                        <a:t>04-1998</a:t>
                      </a:r>
                    </a:p>
                  </a:txBody>
                  <a:tcPr marT="0" marL="6350" marR="0" marB="0">
                    <a:lnL>
                      <a:noFill/>
                    </a:lnL>
                    <a:lnR>
                      <a:noFill/>
                    </a:lnR>
                    <a:lnT>
                      <a:noFill/>
                    </a:lnT>
                    <a:lnB>
                      <a:noFill/>
                    </a:lnB>
                  </a:tcPr>
                </a:tc>
                <a:tc>
                  <a:txBody>
                    <a:bodyPr/>
                    <a:lstStyle/>
                    <a:p>
                      <a:pPr algn="ctr"/>
                      <a:r>
                        <a:rPr lang="en-US" sz="1200">
                          <a:solidFill>
                            <a:srgbClr val="000000"/>
                          </a:solidFill>
                        </a:rPr>
                        <a:t>93888.00</a:t>
                      </a:r>
                    </a:p>
                  </a:txBody>
                  <a:tcPr marT="0" marL="0" marR="0" marB="0">
                    <a:lnL>
                      <a:noFill/>
                    </a:lnL>
                    <a:lnR>
                      <a:noFill/>
                    </a:lnR>
                    <a:lnT>
                      <a:noFill/>
                    </a:lnT>
                    <a:lnB>
                      <a:noFill/>
                    </a:lnB>
                  </a:tcPr>
                </a:tc>
              </a:tr>
              <a:tr h="254000">
                <a:tc>
                  <a:txBody>
                    <a:bodyPr/>
                    <a:lstStyle/>
                    <a:p>
                      <a:pPr algn="r"/>
                      <a:r>
                        <a:rPr lang="en-US" sz="1200">
                          <a:solidFill>
                            <a:srgbClr val="000000"/>
                          </a:solidFill>
                        </a:rPr>
                        <a:t>06-1998</a:t>
                      </a:r>
                    </a:p>
                  </a:txBody>
                  <a:tcPr marT="0" marL="6350" marR="0" marB="0">
                    <a:lnL>
                      <a:noFill/>
                    </a:lnL>
                    <a:lnR>
                      <a:noFill/>
                    </a:lnR>
                    <a:lnT>
                      <a:noFill/>
                    </a:lnT>
                    <a:lnB>
                      <a:noFill/>
                    </a:lnB>
                  </a:tcPr>
                </a:tc>
                <a:tc>
                  <a:txBody>
                    <a:bodyPr/>
                    <a:lstStyle/>
                    <a:p>
                      <a:pPr algn="ctr"/>
                      <a:r>
                        <a:rPr lang="en-US" sz="1200">
                          <a:solidFill>
                            <a:srgbClr val="FF0000"/>
                          </a:solidFill>
                        </a:rPr>
                        <a:t>314688.00</a:t>
                      </a:r>
                    </a:p>
                  </a:txBody>
                  <a:tcPr marT="0" marL="0" marR="0" marB="0">
                    <a:lnL>
                      <a:noFill/>
                    </a:lnL>
                    <a:lnR>
                      <a:noFill/>
                    </a:lnR>
                    <a:lnT>
                      <a:noFill/>
                    </a:lnT>
                    <a:lnB>
                      <a:noFill/>
                    </a:lnB>
                  </a:tcPr>
                </a:tc>
              </a:tr>
              <a:tr h="254000">
                <a:tc>
                  <a:txBody>
                    <a:bodyPr/>
                    <a:lstStyle/>
                    <a:p>
                      <a:pPr algn="r"/>
                      <a:r>
                        <a:rPr lang="en-US" sz="1200">
                          <a:solidFill>
                            <a:srgbClr val="000000"/>
                          </a:solidFill>
                        </a:rPr>
                        <a:t>07-1998</a:t>
                      </a:r>
                    </a:p>
                  </a:txBody>
                  <a:tcPr marT="0" marL="6350" marR="0" marB="0">
                    <a:lnL>
                      <a:noFill/>
                    </a:lnL>
                    <a:lnR>
                      <a:noFill/>
                    </a:lnR>
                    <a:lnT>
                      <a:noFill/>
                    </a:lnT>
                    <a:lnB>
                      <a:noFill/>
                    </a:lnB>
                  </a:tcPr>
                </a:tc>
                <a:tc>
                  <a:txBody>
                    <a:bodyPr/>
                    <a:lstStyle/>
                    <a:p>
                      <a:pPr algn="ctr"/>
                      <a:r>
                        <a:rPr lang="en-US" sz="1200">
                          <a:solidFill>
                            <a:srgbClr val="000000"/>
                          </a:solidFill>
                        </a:rPr>
                        <a:t>208332.00</a:t>
                      </a:r>
                    </a:p>
                  </a:txBody>
                  <a:tcPr marT="0" marL="0" marR="0" marB="0">
                    <a:lnL>
                      <a:noFill/>
                    </a:lnL>
                    <a:lnR>
                      <a:noFill/>
                    </a:lnR>
                    <a:lnT>
                      <a:noFill/>
                    </a:lnT>
                    <a:lnB>
                      <a:noFill/>
                    </a:lnB>
                  </a:tcPr>
                </a:tc>
              </a:tr>
              <a:tr h="254000">
                <a:tc>
                  <a:txBody>
                    <a:bodyPr/>
                    <a:lstStyle/>
                    <a:p>
                      <a:pPr algn="r"/>
                      <a:r>
                        <a:rPr lang="en-US" sz="1200">
                          <a:solidFill>
                            <a:srgbClr val="000000"/>
                          </a:solidFill>
                        </a:rPr>
                        <a:t>08-1995</a:t>
                      </a:r>
                    </a:p>
                  </a:txBody>
                  <a:tcPr marT="0" marL="6350" marR="0" marB="0">
                    <a:lnL>
                      <a:noFill/>
                    </a:lnL>
                    <a:lnR>
                      <a:noFill/>
                    </a:lnR>
                    <a:lnT>
                      <a:noFill/>
                    </a:lnT>
                    <a:lnB>
                      <a:noFill/>
                    </a:lnB>
                  </a:tcPr>
                </a:tc>
                <a:tc>
                  <a:txBody>
                    <a:bodyPr/>
                    <a:lstStyle/>
                    <a:p>
                      <a:pPr algn="ctr"/>
                      <a:r>
                        <a:rPr lang="en-US" sz="1200">
                          <a:solidFill>
                            <a:srgbClr val="000000"/>
                          </a:solidFill>
                        </a:rPr>
                        <a:t>107640.00</a:t>
                      </a:r>
                    </a:p>
                  </a:txBody>
                  <a:tcPr marT="0" marL="0" marR="0" marB="0">
                    <a:lnL>
                      <a:noFill/>
                    </a:lnL>
                    <a:lnR>
                      <a:noFill/>
                    </a:lnR>
                    <a:lnT>
                      <a:noFill/>
                    </a:lnT>
                    <a:lnB>
                      <a:noFill/>
                    </a:lnB>
                  </a:tcPr>
                </a:tc>
              </a:tr>
              <a:tr h="254000">
                <a:tc>
                  <a:txBody>
                    <a:bodyPr/>
                    <a:lstStyle/>
                    <a:p>
                      <a:pPr algn="r"/>
                      <a:r>
                        <a:rPr lang="en-US" sz="1200">
                          <a:solidFill>
                            <a:srgbClr val="000000"/>
                          </a:solidFill>
                        </a:rPr>
                        <a:t>09-1995</a:t>
                      </a:r>
                    </a:p>
                  </a:txBody>
                  <a:tcPr marT="0" marL="6350" marR="0" marB="0">
                    <a:lnL>
                      <a:noFill/>
                    </a:lnL>
                    <a:lnR>
                      <a:noFill/>
                    </a:lnR>
                    <a:lnT>
                      <a:noFill/>
                    </a:lnT>
                    <a:lnB>
                      <a:noFill/>
                    </a:lnB>
                  </a:tcPr>
                </a:tc>
                <a:tc>
                  <a:txBody>
                    <a:bodyPr/>
                    <a:lstStyle/>
                    <a:p>
                      <a:pPr algn="ctr"/>
                      <a:r>
                        <a:rPr lang="en-US" sz="1200">
                          <a:solidFill>
                            <a:srgbClr val="000000"/>
                          </a:solidFill>
                        </a:rPr>
                        <a:t>85860.00</a:t>
                      </a:r>
                    </a:p>
                  </a:txBody>
                  <a:tcPr marT="0" marL="0" marR="0" marB="0">
                    <a:lnL>
                      <a:noFill/>
                    </a:lnL>
                    <a:lnR>
                      <a:noFill/>
                    </a:lnR>
                    <a:lnT>
                      <a:noFill/>
                    </a:lnT>
                    <a:lnB>
                      <a:noFill/>
                    </a:lnB>
                  </a:tcPr>
                </a:tc>
              </a:tr>
              <a:tr h="254000">
                <a:tc>
                  <a:txBody>
                    <a:bodyPr/>
                    <a:lstStyle/>
                    <a:p>
                      <a:pPr algn="r"/>
                      <a:r>
                        <a:rPr lang="en-US" sz="1200">
                          <a:solidFill>
                            <a:srgbClr val="000000"/>
                          </a:solidFill>
                        </a:rPr>
                        <a:t>12-1997</a:t>
                      </a:r>
                    </a:p>
                  </a:txBody>
                  <a:tcPr marT="0" marL="6350" marR="0" marB="0">
                    <a:lnL>
                      <a:noFill/>
                    </a:lnL>
                    <a:lnR>
                      <a:noFill/>
                    </a:lnR>
                    <a:lnT>
                      <a:noFill/>
                    </a:lnT>
                    <a:lnB>
                      <a:noFill/>
                    </a:lnB>
                  </a:tcPr>
                </a:tc>
                <a:tc>
                  <a:txBody>
                    <a:bodyPr/>
                    <a:lstStyle/>
                    <a:p>
                      <a:pPr algn="ctr"/>
                      <a:r>
                        <a:rPr lang="en-US" sz="1200">
                          <a:solidFill>
                            <a:srgbClr val="0000FF"/>
                          </a:solidFill>
                        </a:rPr>
                        <a:t>77544.00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account</a:t>
            </a:r>
          </a:p>
        </p:txBody>
      </p:sp>
      <p:graphicFrame>
        <p:nvGraphicFramePr>
          <p:cNvPr name="Table 2" id="3"/>
          <p:cNvGraphicFramePr>
            <a:graphicFrameLocks noGrp="true"/>
          </p:cNvGraphicFramePr>
          <p:nvPr/>
        </p:nvGraphicFramePr>
        <p:xfrm>
          <a:off x="-3683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gridCol w="1270000"/>
                <a:gridCol w="1270000"/>
                <a:gridCol w="1270000"/>
                <a:gridCol w="1270000"/>
                <a:gridCol w="1270000"/>
              </a:tblGrid>
              <a:tr h="254000">
                <a:tc>
                  <a:txBody>
                    <a:bodyPr/>
                    <a:lstStyle/>
                    <a:p>
                      <a:pPr algn="ctr"/>
                      <a:r>
                        <a:rPr lang="en-US" sz="1200">
                          <a:solidFill>
                            <a:srgbClr val="000000"/>
                          </a:solidFill>
                        </a:rPr>
                        <a:t>Summary for account</a:t>
                      </a:r>
                    </a:p>
                  </a:txBody>
                  <a:tcPr marT="0" marL="6350" marR="0" marB="0">
                    <a:lnL>
                      <a:noFill/>
                    </a:lnL>
                    <a:lnR>
                      <a:noFill/>
                    </a:lnR>
                    <a:lnT>
                      <a:noFill/>
                    </a:lnT>
                    <a:lnB>
                      <a:noFill/>
                    </a:lnB>
                  </a:tcPr>
                </a:tc>
                <a:tc>
                  <a:txBody>
                    <a:bodyPr/>
                    <a:lstStyle/>
                    <a:p>
                      <a:pPr algn="ctr"/>
                      <a:r>
                        <a:rPr lang="en-US" sz="1200" b="true">
                          <a:solidFill>
                            <a:srgbClr val="000000"/>
                          </a:solidFill>
                        </a:rPr>
                        <a:t>Benesov</a:t>
                      </a:r>
                    </a:p>
                  </a:txBody>
                  <a:tcPr marT="0" marL="0" marR="0" marB="0">
                    <a:lnL>
                      <a:noFill/>
                    </a:lnL>
                    <a:lnR>
                      <a:noFill/>
                    </a:lnR>
                    <a:lnT>
                      <a:noFill/>
                    </a:lnT>
                    <a:lnB>
                      <a:noFill/>
                    </a:lnB>
                  </a:tcPr>
                </a:tc>
                <a:tc>
                  <a:txBody>
                    <a:bodyPr/>
                    <a:lstStyle/>
                    <a:p>
                      <a:pPr algn="ctr"/>
                      <a:r>
                        <a:rPr lang="en-US" sz="1200">
                          <a:solidFill>
                            <a:srgbClr val="000000"/>
                          </a:solidFill>
                        </a:rPr>
                        <a:t>Beroun</a:t>
                      </a:r>
                    </a:p>
                  </a:txBody>
                  <a:tcPr marT="0" marL="0" marR="0" marB="0">
                    <a:lnL>
                      <a:noFill/>
                    </a:lnL>
                    <a:lnR>
                      <a:noFill/>
                    </a:lnR>
                    <a:lnT>
                      <a:noFill/>
                    </a:lnT>
                    <a:lnB>
                      <a:noFill/>
                    </a:lnB>
                  </a:tcPr>
                </a:tc>
                <a:tc>
                  <a:txBody>
                    <a:bodyPr/>
                    <a:lstStyle/>
                    <a:p>
                      <a:pPr algn="ctr"/>
                      <a:r>
                        <a:rPr lang="en-US" sz="1200">
                          <a:solidFill>
                            <a:srgbClr val="000000"/>
                          </a:solidFill>
                        </a:rPr>
                        <a:t>Kladno</a:t>
                      </a:r>
                    </a:p>
                  </a:txBody>
                  <a:tcPr marT="0" marL="0" marR="0" marB="0">
                    <a:lnL>
                      <a:noFill/>
                    </a:lnL>
                    <a:lnR>
                      <a:noFill/>
                    </a:lnR>
                    <a:lnT>
                      <a:noFill/>
                    </a:lnT>
                    <a:lnB>
                      <a:noFill/>
                    </a:lnB>
                  </a:tcPr>
                </a:tc>
                <a:tc>
                  <a:txBody>
                    <a:bodyPr/>
                    <a:lstStyle/>
                    <a:p>
                      <a:pPr algn="ctr"/>
                      <a:r>
                        <a:rPr lang="en-US" sz="1200">
                          <a:solidFill>
                            <a:srgbClr val="000000"/>
                          </a:solidFill>
                        </a:rPr>
                        <a:t>Kolin</a:t>
                      </a:r>
                    </a:p>
                  </a:txBody>
                  <a:tcPr marT="0" marL="0" marR="0" marB="0">
                    <a:lnL>
                      <a:noFill/>
                    </a:lnL>
                    <a:lnR>
                      <a:noFill/>
                    </a:lnR>
                    <a:lnT>
                      <a:noFill/>
                    </a:lnT>
                    <a:lnB>
                      <a:noFill/>
                    </a:lnB>
                  </a:tcPr>
                </a:tc>
                <a:tc>
                  <a:txBody>
                    <a:bodyPr/>
                    <a:lstStyle/>
                    <a:p>
                      <a:pPr algn="ctr"/>
                      <a:r>
                        <a:rPr lang="en-US" sz="1200">
                          <a:solidFill>
                            <a:srgbClr val="000000"/>
                          </a:solidFill>
                        </a:rPr>
                        <a:t>Kutna Hora</a:t>
                      </a:r>
                    </a:p>
                  </a:txBody>
                  <a:tcPr marT="0" marL="0" marR="0" marB="0">
                    <a:lnL>
                      <a:noFill/>
                    </a:lnL>
                    <a:lnR>
                      <a:noFill/>
                    </a:lnR>
                    <a:lnT>
                      <a:noFill/>
                    </a:lnT>
                    <a:lnB>
                      <a:noFill/>
                    </a:lnB>
                  </a:tcPr>
                </a:tc>
                <a:tc>
                  <a:txBody>
                    <a:bodyPr/>
                    <a:lstStyle/>
                    <a:p>
                      <a:pPr algn="ctr"/>
                      <a:r>
                        <a:rPr lang="en-US" sz="1200">
                          <a:solidFill>
                            <a:srgbClr val="000000"/>
                          </a:solidFill>
                        </a:rPr>
                        <a:t>Melnik</a:t>
                      </a:r>
                    </a:p>
                  </a:txBody>
                  <a:tcPr marT="0" marL="0" marR="0" marB="0">
                    <a:lnL>
                      <a:noFill/>
                    </a:lnL>
                    <a:lnR>
                      <a:noFill/>
                    </a:lnR>
                    <a:lnT>
                      <a:noFill/>
                    </a:lnT>
                    <a:lnB>
                      <a:noFill/>
                    </a:lnB>
                  </a:tcPr>
                </a:tc>
                <a:tc>
                  <a:txBody>
                    <a:bodyPr/>
                    <a:lstStyle/>
                    <a:p>
                      <a:pPr algn="ctr"/>
                      <a:r>
                        <a:rPr lang="en-US" sz="1200">
                          <a:solidFill>
                            <a:srgbClr val="000000"/>
                          </a:solidFill>
                        </a:rPr>
                        <a:t>Mlada Boleslav</a:t>
                      </a:r>
                    </a:p>
                  </a:txBody>
                  <a:tcPr marT="0" marL="0" marR="0" marB="0">
                    <a:lnL>
                      <a:noFill/>
                    </a:lnL>
                    <a:lnR>
                      <a:noFill/>
                    </a:lnR>
                    <a:lnT>
                      <a:noFill/>
                    </a:lnT>
                    <a:lnB>
                      <a:noFill/>
                    </a:lnB>
                  </a:tcPr>
                </a:tc>
                <a:tc>
                  <a:txBody>
                    <a:bodyPr/>
                    <a:lstStyle/>
                    <a:p>
                      <a:pPr algn="ctr"/>
                      <a:r>
                        <a:rPr lang="en-US" sz="1200">
                          <a:solidFill>
                            <a:srgbClr val="000000"/>
                          </a:solidFill>
                        </a:rPr>
                        <a:t>Nymburk</a:t>
                      </a:r>
                    </a:p>
                  </a:txBody>
                  <a:tcPr marT="0" marL="0" marR="0" marB="0">
                    <a:lnL>
                      <a:noFill/>
                    </a:lnL>
                    <a:lnR>
                      <a:noFill/>
                    </a:lnR>
                    <a:lnT>
                      <a:noFill/>
                    </a:lnT>
                    <a:lnB>
                      <a:noFill/>
                    </a:lnB>
                  </a:tcPr>
                </a:tc>
                <a:tc>
                  <a:txBody>
                    <a:bodyPr/>
                    <a:lstStyle/>
                    <a:p>
                      <a:pPr algn="ctr"/>
                      <a:r>
                        <a:rPr lang="en-US" sz="1200">
                          <a:solidFill>
                            <a:srgbClr val="000000"/>
                          </a:solidFill>
                        </a:rPr>
                        <a:t>Praha - vychod</a:t>
                      </a:r>
                    </a:p>
                  </a:txBody>
                  <a:tcPr marT="0" marL="0" marR="0" marB="0">
                    <a:lnL>
                      <a:noFill/>
                    </a:lnL>
                    <a:lnR>
                      <a:noFill/>
                    </a:lnR>
                    <a:lnT>
                      <a:noFill/>
                    </a:lnT>
                    <a:lnB>
                      <a:noFill/>
                    </a:lnB>
                  </a:tcPr>
                </a:tc>
                <a:tc>
                  <a:txBody>
                    <a:bodyPr/>
                    <a:lstStyle/>
                    <a:p>
                      <a:pPr algn="ctr"/>
                      <a:r>
                        <a:rPr lang="en-US" sz="1200">
                          <a:solidFill>
                            <a:srgbClr val="000000"/>
                          </a:solidFill>
                        </a:rPr>
                        <a:t>Praha - zapad</a:t>
                      </a:r>
                    </a:p>
                  </a:txBody>
                  <a:tcPr marT="0" marL="0" marR="0" marB="0">
                    <a:lnL>
                      <a:noFill/>
                    </a:lnL>
                    <a:lnR>
                      <a:noFill/>
                    </a:lnR>
                    <a:lnT>
                      <a:noFill/>
                    </a:lnT>
                    <a:lnB>
                      <a:noFill/>
                    </a:lnB>
                  </a:tcPr>
                </a:tc>
                <a:tc>
                  <a:txBody>
                    <a:bodyPr/>
                    <a:lstStyle/>
                    <a:p>
                      <a:pPr algn="ctr"/>
                      <a:r>
                        <a:rPr lang="en-US" sz="1200">
                          <a:solidFill>
                            <a:srgbClr val="000000"/>
                          </a:solidFill>
                        </a:rPr>
                        <a:t>Pribram</a:t>
                      </a:r>
                    </a:p>
                  </a:txBody>
                  <a:tcPr marT="0" marL="0" marR="0" marB="0">
                    <a:lnL>
                      <a:noFill/>
                    </a:lnL>
                    <a:lnR>
                      <a:noFill/>
                    </a:lnR>
                    <a:lnT>
                      <a:noFill/>
                    </a:lnT>
                    <a:lnB>
                      <a:noFill/>
                    </a:lnB>
                  </a:tcPr>
                </a:tc>
                <a:tc>
                  <a:txBody>
                    <a:bodyPr/>
                    <a:lstStyle/>
                    <a:p>
                      <a:pPr algn="ctr"/>
                      <a:r>
                        <a:rPr lang="en-US" sz="1200">
                          <a:solidFill>
                            <a:srgbClr val="000000"/>
                          </a:solidFill>
                        </a:rPr>
                        <a:t>Rakovnik</a:t>
                      </a:r>
                    </a:p>
                  </a:txBody>
                  <a:tcPr marT="0" marL="0" marR="0" marB="0">
                    <a:lnL>
                      <a:noFill/>
                    </a:lnL>
                    <a:lnR>
                      <a:noFill/>
                    </a:lnR>
                    <a:lnT>
                      <a:noFill/>
                    </a:lnT>
                    <a:lnB>
                      <a:noFill/>
                    </a:lnB>
                  </a:tcPr>
                </a:tc>
              </a:tr>
              <a:tr h="254000">
                <a:tc>
                  <a:txBody>
                    <a:bodyPr/>
                    <a:lstStyle/>
                    <a:p>
                      <a:pPr algn="r"/>
                      <a:r>
                        <a:rPr lang="en-US" sz="1200">
                          <a:solidFill>
                            <a:srgbClr val="000000"/>
                          </a:solidFill>
                        </a:rPr>
                        <a:t>01-1994</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21072.00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01-1997</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68340.00</a:t>
                      </a:r>
                    </a:p>
                  </a:txBody>
                  <a:tcPr marT="0" marL="0" marR="0" marB="0">
                    <a:lnL>
                      <a:noFill/>
                    </a:lnL>
                    <a:lnR>
                      <a:noFill/>
                    </a:lnR>
                    <a:lnT>
                      <a:noFill/>
                    </a:lnT>
                    <a:lnB>
                      <a:noFill/>
                    </a:lnB>
                  </a:tcPr>
                </a:tc>
                <a:tc>
                  <a:txBody>
                    <a:bodyPr/>
                    <a:lstStyle/>
                    <a:p>
                      <a:pPr algn="ctr"/>
                      <a:r>
                        <a:rPr lang="en-US" sz="1200">
                          <a:solidFill>
                            <a:srgbClr val="000000"/>
                          </a:solidFill>
                        </a:rPr>
                        <a:t>67320.00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221880.00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01-1998</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504000.00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64224.00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02-1994</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149040.00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02-1995</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538500.00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02-1996</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63252.00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61656.00</a:t>
                      </a:r>
                    </a:p>
                  </a:txBody>
                  <a:tcPr marT="0" marL="0" marR="0" marB="0">
                    <a:lnL>
                      <a:noFill/>
                    </a:lnL>
                    <a:lnR>
                      <a:noFill/>
                    </a:lnR>
                    <a:lnT>
                      <a:noFill/>
                    </a:lnT>
                    <a:lnB>
                      <a:noFill/>
                    </a:lnB>
                  </a:tcPr>
                </a:tc>
              </a:tr>
              <a:tr h="254000">
                <a:tc>
                  <a:txBody>
                    <a:bodyPr/>
                    <a:lstStyle/>
                    <a:p>
                      <a:pPr algn="r"/>
                      <a:r>
                        <a:rPr lang="en-US" sz="1200">
                          <a:solidFill>
                            <a:srgbClr val="000000"/>
                          </a:solidFill>
                        </a:rPr>
                        <a:t>02-1997</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317520.00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02-1998</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160656.00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133800.00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03-1994</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91632.00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03-1995</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331560.00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03-1997</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66696.00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76080.00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97176.00</a:t>
                      </a:r>
                    </a:p>
                  </a:txBody>
                  <a:tcPr marT="0" marL="0" marR="0" marB="0">
                    <a:lnL>
                      <a:noFill/>
                    </a:lnL>
                    <a:lnR>
                      <a:noFill/>
                    </a:lnR>
                    <a:lnT>
                      <a:noFill/>
                    </a:lnT>
                    <a:lnB>
                      <a:noFill/>
                    </a:lnB>
                  </a:tcPr>
                </a:tc>
                <a:tc>
                  <a:txBody>
                    <a:bodyPr/>
                    <a:lstStyle/>
                    <a:p>
                      <a:pPr algn="ctr"/>
                      <a:r>
                        <a:rPr lang="en-US" sz="1200">
                          <a:solidFill>
                            <a:srgbClr val="FF0000"/>
                          </a:solidFill>
                        </a:rPr>
                        <a:t>341280.00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03-1998</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22356.00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52236.00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49044.00</a:t>
                      </a:r>
                    </a:p>
                  </a:txBody>
                  <a:tcPr marT="0" marL="0" marR="0" marB="0">
                    <a:lnL>
                      <a:noFill/>
                    </a:lnL>
                    <a:lnR>
                      <a:noFill/>
                    </a:lnR>
                    <a:lnT>
                      <a:noFill/>
                    </a:lnT>
                    <a:lnB>
                      <a:noFill/>
                    </a:lnB>
                  </a:tcPr>
                </a:tc>
                <a:tc>
                  <a:txBody>
                    <a:bodyPr/>
                    <a:lstStyle/>
                    <a:p>
                      <a:pPr algn="ctr"/>
                      <a:r>
                        <a:rPr lang="en-US" sz="1200">
                          <a:solidFill>
                            <a:srgbClr val="0000FF"/>
                          </a:solidFill>
                        </a:rPr>
                        <a:t>40632.00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04-1995</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126600.00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04-1996</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44628.00</a:t>
                      </a:r>
                    </a:p>
                  </a:txBody>
                  <a:tcPr marT="0" marL="0" marR="0" marB="0">
                    <a:lnL>
                      <a:noFill/>
                    </a:lnL>
                    <a:lnR>
                      <a:noFill/>
                    </a:lnR>
                    <a:lnT>
                      <a:noFill/>
                    </a:lnT>
                    <a:lnB>
                      <a:noFill/>
                    </a:lnB>
                  </a:tcPr>
                </a:tc>
              </a:tr>
              <a:tr h="254000">
                <a:tc>
                  <a:txBody>
                    <a:bodyPr/>
                    <a:lstStyle/>
                    <a:p>
                      <a:pPr algn="r"/>
                      <a:r>
                        <a:rPr lang="en-US" sz="1200">
                          <a:solidFill>
                            <a:srgbClr val="000000"/>
                          </a:solidFill>
                        </a:rPr>
                        <a:t>04-1997</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196800.00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164256.00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148140.00</a:t>
                      </a:r>
                    </a:p>
                  </a:txBody>
                  <a:tcPr marT="0" marL="0" marR="0" marB="0">
                    <a:lnL>
                      <a:noFill/>
                    </a:lnL>
                    <a:lnR>
                      <a:noFill/>
                    </a:lnR>
                    <a:lnT>
                      <a:noFill/>
                    </a:lnT>
                    <a:lnB>
                      <a:noFill/>
                    </a:lnB>
                  </a:tcPr>
                </a:tc>
              </a:tr>
              <a:tr h="254000">
                <a:tc>
                  <a:txBody>
                    <a:bodyPr/>
                    <a:lstStyle/>
                    <a:p>
                      <a:pPr algn="r"/>
                      <a:r>
                        <a:rPr lang="en-US" sz="1200">
                          <a:solidFill>
                            <a:srgbClr val="000000"/>
                          </a:solidFill>
                        </a:rPr>
                        <a:t>04-1998</a:t>
                      </a:r>
                    </a:p>
                  </a:txBody>
                  <a:tcPr marT="0" marL="6350" marR="0" marB="0">
                    <a:lnL>
                      <a:noFill/>
                    </a:lnL>
                    <a:lnR>
                      <a:noFill/>
                    </a:lnR>
                    <a:lnT>
                      <a:noFill/>
                    </a:lnT>
                    <a:lnB>
                      <a:noFill/>
                    </a:lnB>
                  </a:tcPr>
                </a:tc>
                <a:tc>
                  <a:txBody>
                    <a:bodyPr/>
                    <a:lstStyle/>
                    <a:p>
                      <a:pPr algn="ctr"/>
                      <a:r>
                        <a:rPr lang="en-US" sz="1200" b="true">
                          <a:solidFill>
                            <a:srgbClr val="000000"/>
                          </a:solidFill>
                        </a:rPr>
                        <a:t>93888.00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104964.00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144960.00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05-1994</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63312.00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272520.00</a:t>
                      </a:r>
                    </a:p>
                  </a:txBody>
                  <a:tcPr marT="0" marL="0" marR="0" marB="0">
                    <a:lnL>
                      <a:noFill/>
                    </a:lnL>
                    <a:lnR>
                      <a:noFill/>
                    </a:lnR>
                    <a:lnT>
                      <a:noFill/>
                    </a:lnT>
                    <a:lnB>
                      <a:noFill/>
                    </a:lnB>
                  </a:tcPr>
                </a:tc>
                <a:tc>
                  <a:txBody>
                    <a:bodyPr/>
                    <a:lstStyle/>
                    <a:p>
                      <a:pPr algn="ctr"/>
                      <a:r>
                        <a:rPr lang="en-US" sz="1200">
                          <a:solidFill>
                            <a:srgbClr val="000000"/>
                          </a:solidFill>
                        </a:rPr>
                        <a:t>80340.00</a:t>
                      </a:r>
                    </a:p>
                  </a:txBody>
                  <a:tcPr marT="0" marL="0" marR="0" marB="0">
                    <a:lnL>
                      <a:noFill/>
                    </a:lnL>
                    <a:lnR>
                      <a:noFill/>
                    </a:lnR>
                    <a:lnT>
                      <a:noFill/>
                    </a:lnT>
                    <a:lnB>
                      <a:noFill/>
                    </a:lnB>
                  </a:tcPr>
                </a:tc>
                <a:tc>
                  <a:txBody>
                    <a:bodyPr/>
                    <a:lstStyle/>
                    <a:p>
                      <a:pPr algn="ctr"/>
                      <a:r>
                        <a:rPr lang="en-US" sz="1200">
                          <a:solidFill>
                            <a:srgbClr val="000000"/>
                          </a:solidFill>
                        </a:rPr>
                        <a:t>76908.00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05-1995</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189060.00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05-1998</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45456.00</a:t>
                      </a:r>
                    </a:p>
                  </a:txBody>
                  <a:tcPr marT="0" marL="0" marR="0" marB="0">
                    <a:lnL>
                      <a:noFill/>
                    </a:lnL>
                    <a:lnR>
                      <a:noFill/>
                    </a:lnR>
                    <a:lnT>
                      <a:noFill/>
                    </a:lnT>
                    <a:lnB>
                      <a:noFill/>
                    </a:lnB>
                  </a:tcPr>
                </a:tc>
              </a:tr>
              <a:tr h="254000">
                <a:tc>
                  <a:txBody>
                    <a:bodyPr/>
                    <a:lstStyle/>
                    <a:p>
                      <a:pPr algn="r"/>
                      <a:r>
                        <a:rPr lang="en-US" sz="1200">
                          <a:solidFill>
                            <a:srgbClr val="000000"/>
                          </a:solidFill>
                        </a:rPr>
                        <a:t>06-1994</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69360.00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06-1997</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233424.00</a:t>
                      </a:r>
                    </a:p>
                  </a:txBody>
                  <a:tcPr marT="0" marL="0" marR="0" marB="0">
                    <a:lnL>
                      <a:noFill/>
                    </a:lnL>
                    <a:lnR>
                      <a:noFill/>
                    </a:lnR>
                    <a:lnT>
                      <a:noFill/>
                    </a:lnT>
                    <a:lnB>
                      <a:noFill/>
                    </a:lnB>
                  </a:tcPr>
                </a:tc>
                <a:tc>
                  <a:txBody>
                    <a:bodyPr/>
                    <a:lstStyle/>
                    <a:p>
                      <a:pPr algn="ctr"/>
                      <a:r>
                        <a:rPr lang="en-US" sz="1200">
                          <a:solidFill>
                            <a:srgbClr val="000000"/>
                          </a:solidFill>
                        </a:rPr>
                        <a:t>87360.00</a:t>
                      </a:r>
                    </a:p>
                  </a:txBody>
                  <a:tcPr marT="0" marL="0" marR="0" marB="0">
                    <a:lnL>
                      <a:noFill/>
                    </a:lnL>
                    <a:lnR>
                      <a:noFill/>
                    </a:lnR>
                    <a:lnT>
                      <a:noFill/>
                    </a:lnT>
                    <a:lnB>
                      <a:noFill/>
                    </a:lnB>
                  </a:tcPr>
                </a:tc>
                <a:tc>
                  <a:txBody>
                    <a:bodyPr/>
                    <a:lstStyle/>
                    <a:p>
                      <a:pPr algn="ctr"/>
                      <a:r>
                        <a:rPr lang="en-US" sz="1200">
                          <a:solidFill>
                            <a:srgbClr val="FF0000"/>
                          </a:solidFill>
                        </a:rPr>
                        <a:t>466608.00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31620.00</a:t>
                      </a:r>
                    </a:p>
                  </a:txBody>
                  <a:tcPr marT="0" marL="0" marR="0" marB="0">
                    <a:lnL>
                      <a:noFill/>
                    </a:lnL>
                    <a:lnR>
                      <a:noFill/>
                    </a:lnR>
                    <a:lnT>
                      <a:noFill/>
                    </a:lnT>
                    <a:lnB>
                      <a:noFill/>
                    </a:lnB>
                  </a:tcPr>
                </a:tc>
                <a:tc>
                  <a:txBody>
                    <a:bodyPr/>
                    <a:lstStyle/>
                    <a:p>
                      <a:pPr algn="ctr"/>
                      <a:r>
                        <a:rPr lang="en-US" sz="1200">
                          <a:solidFill>
                            <a:srgbClr val="0000FF"/>
                          </a:solidFill>
                        </a:rPr>
                        <a:t>33348.00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06-1998</a:t>
                      </a:r>
                    </a:p>
                  </a:txBody>
                  <a:tcPr marT="0" marL="6350" marR="0" marB="0">
                    <a:lnL>
                      <a:noFill/>
                    </a:lnL>
                    <a:lnR>
                      <a:noFill/>
                    </a:lnR>
                    <a:lnT>
                      <a:noFill/>
                    </a:lnT>
                    <a:lnB>
                      <a:noFill/>
                    </a:lnB>
                  </a:tcPr>
                </a:tc>
                <a:tc>
                  <a:txBody>
                    <a:bodyPr/>
                    <a:lstStyle/>
                    <a:p>
                      <a:pPr algn="ctr"/>
                      <a:r>
                        <a:rPr lang="en-US" sz="1200" b="true">
                          <a:solidFill>
                            <a:srgbClr val="FF0000"/>
                          </a:solidFill>
                        </a:rPr>
                        <a:t>314688.00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151200.00</a:t>
                      </a:r>
                    </a:p>
                  </a:txBody>
                  <a:tcPr marT="0" marL="0" marR="0" marB="0">
                    <a:lnL>
                      <a:noFill/>
                    </a:lnL>
                    <a:lnR>
                      <a:noFill/>
                    </a:lnR>
                    <a:lnT>
                      <a:noFill/>
                    </a:lnT>
                    <a:lnB>
                      <a:noFill/>
                    </a:lnB>
                  </a:tcPr>
                </a:tc>
                <a:tc>
                  <a:txBody>
                    <a:bodyPr/>
                    <a:lstStyle/>
                    <a:p>
                      <a:pPr algn="ctr"/>
                      <a:r>
                        <a:rPr lang="en-US" sz="1200">
                          <a:solidFill>
                            <a:srgbClr val="FF0000"/>
                          </a:solidFill>
                        </a:rPr>
                        <a:t>225504.00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07-1994</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50460.00</a:t>
                      </a:r>
                    </a:p>
                  </a:txBody>
                  <a:tcPr marT="0" marL="0" marR="0" marB="0">
                    <a:lnL>
                      <a:noFill/>
                    </a:lnL>
                    <a:lnR>
                      <a:noFill/>
                    </a:lnR>
                    <a:lnT>
                      <a:noFill/>
                    </a:lnT>
                    <a:lnB>
                      <a:noFill/>
                    </a:lnB>
                  </a:tcPr>
                </a:tc>
                <a:tc>
                  <a:txBody>
                    <a:bodyPr/>
                    <a:lstStyle/>
                    <a:p>
                      <a:pPr algn="ctr"/>
                      <a:r>
                        <a:rPr lang="en-US" sz="1200">
                          <a:solidFill>
                            <a:srgbClr val="000000"/>
                          </a:solidFill>
                        </a:rPr>
                        <a:t>143904.00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07-1995</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285600.00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98592.00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07-1998</a:t>
                      </a:r>
                    </a:p>
                  </a:txBody>
                  <a:tcPr marT="0" marL="6350" marR="0" marB="0">
                    <a:lnL>
                      <a:noFill/>
                    </a:lnL>
                    <a:lnR>
                      <a:noFill/>
                    </a:lnR>
                    <a:lnT>
                      <a:noFill/>
                    </a:lnT>
                    <a:lnB>
                      <a:noFill/>
                    </a:lnB>
                  </a:tcPr>
                </a:tc>
                <a:tc>
                  <a:txBody>
                    <a:bodyPr/>
                    <a:lstStyle/>
                    <a:p>
                      <a:pPr algn="ctr"/>
                      <a:r>
                        <a:rPr lang="en-US" sz="1200" b="true">
                          <a:solidFill>
                            <a:srgbClr val="000000"/>
                          </a:solidFill>
                        </a:rPr>
                        <a:t>208332.00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290820.00</a:t>
                      </a:r>
                    </a:p>
                  </a:txBody>
                  <a:tcPr marT="0" marL="0" marR="0" marB="0">
                    <a:lnL>
                      <a:noFill/>
                    </a:lnL>
                    <a:lnR>
                      <a:noFill/>
                    </a:lnR>
                    <a:lnT>
                      <a:noFill/>
                    </a:lnT>
                    <a:lnB>
                      <a:noFill/>
                    </a:lnB>
                  </a:tcPr>
                </a:tc>
                <a:tc>
                  <a:txBody>
                    <a:bodyPr/>
                    <a:lstStyle/>
                    <a:p>
                      <a:pPr algn="ctr"/>
                      <a:r>
                        <a:rPr lang="en-US" sz="1200">
                          <a:solidFill>
                            <a:srgbClr val="000000"/>
                          </a:solidFill>
                        </a:rPr>
                        <a:t>108720.00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96984.00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08-1993</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105804.00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08-1994</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172080.00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08-1995</a:t>
                      </a:r>
                    </a:p>
                  </a:txBody>
                  <a:tcPr marT="0" marL="6350" marR="0" marB="0">
                    <a:lnL>
                      <a:noFill/>
                    </a:lnL>
                    <a:lnR>
                      <a:noFill/>
                    </a:lnR>
                    <a:lnT>
                      <a:noFill/>
                    </a:lnT>
                    <a:lnB>
                      <a:noFill/>
                    </a:lnB>
                  </a:tcPr>
                </a:tc>
                <a:tc>
                  <a:txBody>
                    <a:bodyPr/>
                    <a:lstStyle/>
                    <a:p>
                      <a:pPr algn="ctr"/>
                      <a:r>
                        <a:rPr lang="en-US" sz="1200" b="true">
                          <a:solidFill>
                            <a:srgbClr val="000000"/>
                          </a:solidFill>
                        </a:rPr>
                        <a:t>107640.00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32154.00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08-1996</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270384.00</a:t>
                      </a:r>
                    </a:p>
                  </a:txBody>
                  <a:tcPr marT="0" marL="0" marR="0" marB="0">
                    <a:lnL>
                      <a:noFill/>
                    </a:lnL>
                    <a:lnR>
                      <a:noFill/>
                    </a:lnR>
                    <a:lnT>
                      <a:noFill/>
                    </a:lnT>
                    <a:lnB>
                      <a:noFill/>
                    </a:lnB>
                  </a:tcPr>
                </a:tc>
                <a:tc>
                  <a:txBody>
                    <a:bodyPr/>
                    <a:lstStyle/>
                    <a:p>
                      <a:pPr algn="ctr"/>
                      <a:r>
                        <a:rPr lang="en-US" sz="1200">
                          <a:solidFill>
                            <a:srgbClr val="FF0000"/>
                          </a:solidFill>
                        </a:rPr>
                        <a:t>402000.00</a:t>
                      </a:r>
                    </a:p>
                  </a:txBody>
                  <a:tcPr marT="0" marL="0" marR="0" marB="0">
                    <a:lnL>
                      <a:noFill/>
                    </a:lnL>
                    <a:lnR>
                      <a:noFill/>
                    </a:lnR>
                    <a:lnT>
                      <a:noFill/>
                    </a:lnT>
                    <a:lnB>
                      <a:noFill/>
                    </a:lnB>
                  </a:tcPr>
                </a:tc>
                <a:tc>
                  <a:txBody>
                    <a:bodyPr/>
                    <a:lstStyle/>
                    <a:p>
                      <a:pPr algn="ctr"/>
                      <a:r>
                        <a:rPr lang="en-US" sz="1200">
                          <a:solidFill>
                            <a:srgbClr val="000000"/>
                          </a:solidFill>
                        </a:rPr>
                        <a:t>155640.00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08-1997</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57360.00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09-1993</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87840.00</a:t>
                      </a:r>
                    </a:p>
                  </a:txBody>
                  <a:tcPr marT="0" marL="0" marR="0" marB="0">
                    <a:lnL>
                      <a:noFill/>
                    </a:lnL>
                    <a:lnR>
                      <a:noFill/>
                    </a:lnR>
                    <a:lnT>
                      <a:noFill/>
                    </a:lnT>
                    <a:lnB>
                      <a:noFill/>
                    </a:lnB>
                  </a:tcPr>
                </a:tc>
              </a:tr>
              <a:tr h="254000">
                <a:tc>
                  <a:txBody>
                    <a:bodyPr/>
                    <a:lstStyle/>
                    <a:p>
                      <a:pPr algn="r"/>
                      <a:r>
                        <a:rPr lang="en-US" sz="1200">
                          <a:solidFill>
                            <a:srgbClr val="000000"/>
                          </a:solidFill>
                        </a:rPr>
                        <a:t>09-1995</a:t>
                      </a:r>
                    </a:p>
                  </a:txBody>
                  <a:tcPr marT="0" marL="6350" marR="0" marB="0">
                    <a:lnL>
                      <a:noFill/>
                    </a:lnL>
                    <a:lnR>
                      <a:noFill/>
                    </a:lnR>
                    <a:lnT>
                      <a:noFill/>
                    </a:lnT>
                    <a:lnB>
                      <a:noFill/>
                    </a:lnB>
                  </a:tcPr>
                </a:tc>
                <a:tc>
                  <a:txBody>
                    <a:bodyPr/>
                    <a:lstStyle/>
                    <a:p>
                      <a:pPr algn="ctr"/>
                      <a:r>
                        <a:rPr lang="en-US" sz="1200" b="true">
                          <a:solidFill>
                            <a:srgbClr val="000000"/>
                          </a:solidFill>
                        </a:rPr>
                        <a:t>85860.00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09-1996</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194940.00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74124.00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09-1997</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177804.00</a:t>
                      </a:r>
                    </a:p>
                  </a:txBody>
                  <a:tcPr marT="0" marL="0" marR="0" marB="0">
                    <a:lnL>
                      <a:noFill/>
                    </a:lnL>
                    <a:lnR>
                      <a:noFill/>
                    </a:lnR>
                    <a:lnT>
                      <a:noFill/>
                    </a:lnT>
                    <a:lnB>
                      <a:noFill/>
                    </a:lnB>
                  </a:tcPr>
                </a:tc>
                <a:tc>
                  <a:txBody>
                    <a:bodyPr/>
                    <a:lstStyle/>
                    <a:p>
                      <a:pPr algn="ctr"/>
                      <a:r>
                        <a:rPr lang="en-US" sz="1200">
                          <a:solidFill>
                            <a:srgbClr val="FF0000"/>
                          </a:solidFill>
                        </a:rPr>
                        <a:t>360864.00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09-1998</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39168.00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10-1995</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260028.00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10-1996</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93600.00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392460.00</a:t>
                      </a:r>
                    </a:p>
                  </a:txBody>
                  <a:tcPr marT="0" marL="0" marR="0" marB="0">
                    <a:lnL>
                      <a:noFill/>
                    </a:lnL>
                    <a:lnR>
                      <a:noFill/>
                    </a:lnR>
                    <a:lnT>
                      <a:noFill/>
                    </a:lnT>
                    <a:lnB>
                      <a:noFill/>
                    </a:lnB>
                  </a:tcPr>
                </a:tc>
                <a:tc>
                  <a:txBody>
                    <a:bodyPr/>
                    <a:lstStyle/>
                    <a:p>
                      <a:pPr algn="ctr"/>
                      <a:r>
                        <a:rPr lang="en-US" sz="1200">
                          <a:solidFill>
                            <a:srgbClr val="FF0000"/>
                          </a:solidFill>
                        </a:rPr>
                        <a:t>262980.00</a:t>
                      </a:r>
                    </a:p>
                  </a:txBody>
                  <a:tcPr marT="0" marL="0" marR="0" marB="0">
                    <a:lnL>
                      <a:noFill/>
                    </a:lnL>
                    <a:lnR>
                      <a:noFill/>
                    </a:lnR>
                    <a:lnT>
                      <a:noFill/>
                    </a:lnT>
                    <a:lnB>
                      <a:noFill/>
                    </a:lnB>
                  </a:tcPr>
                </a:tc>
              </a:tr>
              <a:tr h="254000">
                <a:tc>
                  <a:txBody>
                    <a:bodyPr/>
                    <a:lstStyle/>
                    <a:p>
                      <a:pPr algn="r"/>
                      <a:r>
                        <a:rPr lang="en-US" sz="1200">
                          <a:solidFill>
                            <a:srgbClr val="000000"/>
                          </a:solidFill>
                        </a:rPr>
                        <a:t>10-1998</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38496.00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11-1995</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137904.00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11-1997</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460980.00</a:t>
                      </a:r>
                    </a:p>
                  </a:txBody>
                  <a:tcPr marT="0" marL="0" marR="0" marB="0">
                    <a:lnL>
                      <a:noFill/>
                    </a:lnL>
                    <a:lnR>
                      <a:noFill/>
                    </a:lnR>
                    <a:lnT>
                      <a:noFill/>
                    </a:lnT>
                    <a:lnB>
                      <a:noFill/>
                    </a:lnB>
                  </a:tcPr>
                </a:tc>
                <a:tc>
                  <a:txBody>
                    <a:bodyPr/>
                    <a:lstStyle/>
                    <a:p>
                      <a:pPr algn="ctr"/>
                      <a:r>
                        <a:rPr lang="en-US" sz="1200">
                          <a:solidFill>
                            <a:srgbClr val="000000"/>
                          </a:solidFill>
                        </a:rPr>
                        <a:t>129312.00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53472.00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59448.00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11-1998</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99744.00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12-1993</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464520.00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86616.00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12-1994</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199680.00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12-1996</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155616.00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12-1997</a:t>
                      </a:r>
                    </a:p>
                  </a:txBody>
                  <a:tcPr marT="0" marL="6350" marR="0" marB="0">
                    <a:lnL>
                      <a:noFill/>
                    </a:lnL>
                    <a:lnR>
                      <a:noFill/>
                    </a:lnR>
                    <a:lnT>
                      <a:noFill/>
                    </a:lnT>
                    <a:lnB>
                      <a:noFill/>
                    </a:lnB>
                  </a:tcPr>
                </a:tc>
                <a:tc>
                  <a:txBody>
                    <a:bodyPr/>
                    <a:lstStyle/>
                    <a:p>
                      <a:pPr algn="ctr"/>
                      <a:r>
                        <a:rPr lang="en-US" sz="1200" b="true">
                          <a:solidFill>
                            <a:srgbClr val="000000"/>
                          </a:solidFill>
                        </a:rPr>
                        <a:t>77544.00</a:t>
                      </a:r>
                    </a:p>
                  </a:txBody>
                  <a:tcPr marT="0" marL="0" marR="0" marB="0">
                    <a:lnL>
                      <a:noFill/>
                    </a:lnL>
                    <a:lnR>
                      <a:noFill/>
                    </a:lnR>
                    <a:lnT>
                      <a:noFill/>
                    </a:lnT>
                    <a:lnB>
                      <a:noFill/>
                    </a:lnB>
                  </a:tcPr>
                </a:tc>
                <a:tc>
                  <a:txBody>
                    <a:bodyPr/>
                    <a:lstStyle/>
                    <a:p>
                      <a:pPr algn="ctr"/>
                      <a:r>
                        <a:rPr lang="en-US" sz="1200">
                          <a:solidFill>
                            <a:srgbClr val="0000FF"/>
                          </a:solidFill>
                        </a:rPr>
                        <a:t>19248.00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79824.00</a:t>
                      </a:r>
                    </a:p>
                  </a:txBody>
                  <a:tcPr marT="0" marL="0" marR="0" marB="0">
                    <a:lnL>
                      <a:noFill/>
                    </a:lnL>
                    <a:lnR>
                      <a:noFill/>
                    </a:lnR>
                    <a:lnT>
                      <a:noFill/>
                    </a:lnT>
                    <a:lnB>
                      <a:noFill/>
                    </a:lnB>
                  </a:tcPr>
                </a:tc>
              </a:tr>
              <a:tr h="254000">
                <a:tc>
                  <a:txBody>
                    <a:bodyPr/>
                    <a:lstStyle/>
                    <a:p>
                      <a:pPr algn="r"/>
                      <a:r>
                        <a:rPr lang="en-US" sz="1200">
                          <a:solidFill>
                            <a:srgbClr val="000000"/>
                          </a:solidFill>
                        </a:rPr>
                        <a:t>12-1998</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139488.00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230220.00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r"/>
                      <a:r>
                        <a:rPr lang="en-US" sz="1200" i="true">
                          <a:solidFill>
                            <a:srgbClr val="000000"/>
                          </a:solidFill>
                        </a:rPr>
                        <a:t>04-1998</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central Bohemia</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1995-08-11</a:t>
                      </a:r>
                    </a:p>
                  </a:txBody>
                  <a:tcPr marT="0" marL="6350" marR="0" marB="0">
                    <a:lnL>
                      <a:noFill/>
                    </a:lnL>
                    <a:lnR>
                      <a:noFill/>
                    </a:lnR>
                    <a:lnT>
                      <a:noFill/>
                    </a:lnT>
                    <a:lnB>
                      <a:noFill/>
                    </a:lnB>
                  </a:tcPr>
                </a:tc>
                <a:tc>
                  <a:txBody>
                    <a:bodyPr/>
                    <a:lstStyle/>
                    <a:p>
                      <a:pPr algn="ctr"/>
                      <a:r>
                        <a:rPr lang="en-US" sz="1200">
                          <a:solidFill>
                            <a:srgbClr val="000000"/>
                          </a:solidFill>
                        </a:rPr>
                        <a:t>107640.00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1995-09-03</a:t>
                      </a:r>
                    </a:p>
                  </a:txBody>
                  <a:tcPr marT="0" marL="6350" marR="0" marB="0">
                    <a:lnL>
                      <a:noFill/>
                    </a:lnL>
                    <a:lnR>
                      <a:noFill/>
                    </a:lnR>
                    <a:lnT>
                      <a:noFill/>
                    </a:lnT>
                    <a:lnB>
                      <a:noFill/>
                    </a:lnB>
                  </a:tcPr>
                </a:tc>
                <a:tc>
                  <a:txBody>
                    <a:bodyPr/>
                    <a:lstStyle/>
                    <a:p>
                      <a:pPr algn="ctr"/>
                      <a:r>
                        <a:rPr lang="en-US" sz="1200">
                          <a:solidFill>
                            <a:srgbClr val="0000FF"/>
                          </a:solidFill>
                        </a:rPr>
                        <a:t>85860.00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1997-12-20</a:t>
                      </a:r>
                    </a:p>
                  </a:txBody>
                  <a:tcPr marT="0" marL="6350" marR="0" marB="0">
                    <a:lnL>
                      <a:noFill/>
                    </a:lnL>
                    <a:lnR>
                      <a:noFill/>
                    </a:lnR>
                    <a:lnT>
                      <a:noFill/>
                    </a:lnT>
                    <a:lnB>
                      <a:noFill/>
                    </a:lnB>
                  </a:tcPr>
                </a:tc>
                <a:tc>
                  <a:txBody>
                    <a:bodyPr/>
                    <a:lstStyle/>
                    <a:p>
                      <a:pPr algn="ctr"/>
                      <a:r>
                        <a:rPr lang="en-US" sz="1200">
                          <a:solidFill>
                            <a:srgbClr val="0000FF"/>
                          </a:solidFill>
                        </a:rPr>
                        <a:t>77544.00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1998-04-27</a:t>
                      </a:r>
                    </a:p>
                  </a:txBody>
                  <a:tcPr marT="0" marL="6350" marR="0" marB="0">
                    <a:lnL>
                      <a:noFill/>
                    </a:lnL>
                    <a:lnR>
                      <a:noFill/>
                    </a:lnR>
                    <a:lnT>
                      <a:noFill/>
                    </a:lnT>
                    <a:lnB>
                      <a:noFill/>
                    </a:lnB>
                  </a:tcPr>
                </a:tc>
                <a:tc>
                  <a:txBody>
                    <a:bodyPr/>
                    <a:lstStyle/>
                    <a:p>
                      <a:pPr algn="ctr"/>
                      <a:r>
                        <a:rPr lang="en-US" sz="1200">
                          <a:solidFill>
                            <a:srgbClr val="000000"/>
                          </a:solidFill>
                        </a:rPr>
                        <a:t>93888.00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1998-06-01</a:t>
                      </a:r>
                    </a:p>
                  </a:txBody>
                  <a:tcPr marT="0" marL="6350" marR="0" marB="0">
                    <a:lnL>
                      <a:noFill/>
                    </a:lnL>
                    <a:lnR>
                      <a:noFill/>
                    </a:lnR>
                    <a:lnT>
                      <a:noFill/>
                    </a:lnT>
                    <a:lnB>
                      <a:noFill/>
                    </a:lnB>
                  </a:tcPr>
                </a:tc>
                <a:tc>
                  <a:txBody>
                    <a:bodyPr/>
                    <a:lstStyle/>
                    <a:p>
                      <a:pPr algn="ctr"/>
                      <a:r>
                        <a:rPr lang="en-US" sz="1200">
                          <a:solidFill>
                            <a:srgbClr val="FF0000"/>
                          </a:solidFill>
                        </a:rPr>
                        <a:t>314688.00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1998-07-05</a:t>
                      </a:r>
                    </a:p>
                  </a:txBody>
                  <a:tcPr marT="0" marL="6350" marR="0" marB="0">
                    <a:lnL>
                      <a:noFill/>
                    </a:lnL>
                    <a:lnR>
                      <a:noFill/>
                    </a:lnR>
                    <a:lnT>
                      <a:noFill/>
                    </a:lnT>
                    <a:lnB>
                      <a:noFill/>
                    </a:lnB>
                  </a:tcPr>
                </a:tc>
                <a:tc>
                  <a:txBody>
                    <a:bodyPr/>
                    <a:lstStyle/>
                    <a:p>
                      <a:pPr algn="ctr"/>
                      <a:r>
                        <a:rPr lang="en-US" sz="1200">
                          <a:solidFill>
                            <a:srgbClr val="FF0000"/>
                          </a:solidFill>
                        </a:rPr>
                        <a:t>208332.00 (1)</a:t>
                      </a:r>
                    </a:p>
                  </a:txBody>
                  <a:tcPr marT="0" marL="0" marR="0" marB="0">
                    <a:lnL>
                      <a:noFill/>
                    </a:lnL>
                    <a:lnR>
                      <a:noFill/>
                    </a:lnR>
                    <a:lnT>
                      <a:noFill/>
                    </a:lnT>
                    <a:lnB>
                      <a:noFill/>
                    </a:lnB>
                  </a:tcPr>
                </a:tc>
              </a:tr>
              <a:tr h="254000">
                <a:tc>
                  <a:txBody>
                    <a:bodyPr/>
                    <a:lstStyle/>
                    <a:p>
                      <a:pPr algn="r"/>
                      <a:r>
                        <a:rPr lang="en-US" sz="1200" i="true">
                          <a:solidFill>
                            <a:srgbClr val="000000"/>
                          </a:solidFill>
                        </a:rPr>
                        <a:t>06-1998</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1995-08-11</a:t>
                      </a:r>
                    </a:p>
                  </a:txBody>
                  <a:tcPr marT="0" marL="6350" marR="0" marB="0">
                    <a:lnL>
                      <a:noFill/>
                    </a:lnL>
                    <a:lnR>
                      <a:noFill/>
                    </a:lnR>
                    <a:lnT>
                      <a:noFill/>
                    </a:lnT>
                    <a:lnB>
                      <a:noFill/>
                    </a:lnB>
                  </a:tcPr>
                </a:tc>
                <a:tc>
                  <a:txBody>
                    <a:bodyPr/>
                    <a:lstStyle/>
                    <a:p>
                      <a:pPr algn="ctr"/>
                      <a:r>
                        <a:rPr lang="en-US" sz="1200">
                          <a:solidFill>
                            <a:srgbClr val="000000"/>
                          </a:solidFill>
                        </a:rPr>
                        <a:t>107640.00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1995-09-03</a:t>
                      </a:r>
                    </a:p>
                  </a:txBody>
                  <a:tcPr marT="0" marL="6350" marR="0" marB="0">
                    <a:lnL>
                      <a:noFill/>
                    </a:lnL>
                    <a:lnR>
                      <a:noFill/>
                    </a:lnR>
                    <a:lnT>
                      <a:noFill/>
                    </a:lnT>
                    <a:lnB>
                      <a:noFill/>
                    </a:lnB>
                  </a:tcPr>
                </a:tc>
                <a:tc>
                  <a:txBody>
                    <a:bodyPr/>
                    <a:lstStyle/>
                    <a:p>
                      <a:pPr algn="ctr"/>
                      <a:r>
                        <a:rPr lang="en-US" sz="1200">
                          <a:solidFill>
                            <a:srgbClr val="0000FF"/>
                          </a:solidFill>
                        </a:rPr>
                        <a:t>85860.00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1997-12-20</a:t>
                      </a:r>
                    </a:p>
                  </a:txBody>
                  <a:tcPr marT="0" marL="6350" marR="0" marB="0">
                    <a:lnL>
                      <a:noFill/>
                    </a:lnL>
                    <a:lnR>
                      <a:noFill/>
                    </a:lnR>
                    <a:lnT>
                      <a:noFill/>
                    </a:lnT>
                    <a:lnB>
                      <a:noFill/>
                    </a:lnB>
                  </a:tcPr>
                </a:tc>
                <a:tc>
                  <a:txBody>
                    <a:bodyPr/>
                    <a:lstStyle/>
                    <a:p>
                      <a:pPr algn="ctr"/>
                      <a:r>
                        <a:rPr lang="en-US" sz="1200">
                          <a:solidFill>
                            <a:srgbClr val="0000FF"/>
                          </a:solidFill>
                        </a:rPr>
                        <a:t>77544.00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1998-04-27</a:t>
                      </a:r>
                    </a:p>
                  </a:txBody>
                  <a:tcPr marT="0" marL="6350" marR="0" marB="0">
                    <a:lnL>
                      <a:noFill/>
                    </a:lnL>
                    <a:lnR>
                      <a:noFill/>
                    </a:lnR>
                    <a:lnT>
                      <a:noFill/>
                    </a:lnT>
                    <a:lnB>
                      <a:noFill/>
                    </a:lnB>
                  </a:tcPr>
                </a:tc>
                <a:tc>
                  <a:txBody>
                    <a:bodyPr/>
                    <a:lstStyle/>
                    <a:p>
                      <a:pPr algn="ctr"/>
                      <a:r>
                        <a:rPr lang="en-US" sz="1200">
                          <a:solidFill>
                            <a:srgbClr val="000000"/>
                          </a:solidFill>
                        </a:rPr>
                        <a:t>93888.00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1998-06-01</a:t>
                      </a:r>
                    </a:p>
                  </a:txBody>
                  <a:tcPr marT="0" marL="6350" marR="0" marB="0">
                    <a:lnL>
                      <a:noFill/>
                    </a:lnL>
                    <a:lnR>
                      <a:noFill/>
                    </a:lnR>
                    <a:lnT>
                      <a:noFill/>
                    </a:lnT>
                    <a:lnB>
                      <a:noFill/>
                    </a:lnB>
                  </a:tcPr>
                </a:tc>
                <a:tc>
                  <a:txBody>
                    <a:bodyPr/>
                    <a:lstStyle/>
                    <a:p>
                      <a:pPr algn="ctr"/>
                      <a:r>
                        <a:rPr lang="en-US" sz="1200">
                          <a:solidFill>
                            <a:srgbClr val="FF0000"/>
                          </a:solidFill>
                        </a:rPr>
                        <a:t>314688.00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1998-07-05</a:t>
                      </a:r>
                    </a:p>
                  </a:txBody>
                  <a:tcPr marT="0" marL="6350" marR="0" marB="0">
                    <a:lnL>
                      <a:noFill/>
                    </a:lnL>
                    <a:lnR>
                      <a:noFill/>
                    </a:lnR>
                    <a:lnT>
                      <a:noFill/>
                    </a:lnT>
                    <a:lnB>
                      <a:noFill/>
                    </a:lnB>
                  </a:tcPr>
                </a:tc>
                <a:tc>
                  <a:txBody>
                    <a:bodyPr/>
                    <a:lstStyle/>
                    <a:p>
                      <a:pPr algn="ctr"/>
                      <a:r>
                        <a:rPr lang="en-US" sz="1200">
                          <a:solidFill>
                            <a:srgbClr val="FF0000"/>
                          </a:solidFill>
                        </a:rPr>
                        <a:t>208332.00 (1)</a:t>
                      </a:r>
                    </a:p>
                  </a:txBody>
                  <a:tcPr marT="0" marL="0" marR="0" marB="0">
                    <a:lnL>
                      <a:noFill/>
                    </a:lnL>
                    <a:lnR>
                      <a:noFill/>
                    </a:lnR>
                    <a:lnT>
                      <a:noFill/>
                    </a:lnT>
                    <a:lnB>
                      <a:noFill/>
                    </a:lnB>
                  </a:tcPr>
                </a:tc>
              </a:tr>
              <a:tr h="254000">
                <a:tc>
                  <a:txBody>
                    <a:bodyPr/>
                    <a:lstStyle/>
                    <a:p>
                      <a:pPr algn="r"/>
                      <a:r>
                        <a:rPr lang="en-US" sz="1200" i="true">
                          <a:solidFill>
                            <a:srgbClr val="000000"/>
                          </a:solidFill>
                        </a:rPr>
                        <a:t>07-1998</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1995-08-11</a:t>
                      </a:r>
                    </a:p>
                  </a:txBody>
                  <a:tcPr marT="0" marL="6350" marR="0" marB="0">
                    <a:lnL>
                      <a:noFill/>
                    </a:lnL>
                    <a:lnR>
                      <a:noFill/>
                    </a:lnR>
                    <a:lnT>
                      <a:noFill/>
                    </a:lnT>
                    <a:lnB>
                      <a:noFill/>
                    </a:lnB>
                  </a:tcPr>
                </a:tc>
                <a:tc>
                  <a:txBody>
                    <a:bodyPr/>
                    <a:lstStyle/>
                    <a:p>
                      <a:pPr algn="ctr"/>
                      <a:r>
                        <a:rPr lang="en-US" sz="1200">
                          <a:solidFill>
                            <a:srgbClr val="000000"/>
                          </a:solidFill>
                        </a:rPr>
                        <a:t>107640.00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1995-09-03</a:t>
                      </a:r>
                    </a:p>
                  </a:txBody>
                  <a:tcPr marT="0" marL="6350" marR="0" marB="0">
                    <a:lnL>
                      <a:noFill/>
                    </a:lnL>
                    <a:lnR>
                      <a:noFill/>
                    </a:lnR>
                    <a:lnT>
                      <a:noFill/>
                    </a:lnT>
                    <a:lnB>
                      <a:noFill/>
                    </a:lnB>
                  </a:tcPr>
                </a:tc>
                <a:tc>
                  <a:txBody>
                    <a:bodyPr/>
                    <a:lstStyle/>
                    <a:p>
                      <a:pPr algn="ctr"/>
                      <a:r>
                        <a:rPr lang="en-US" sz="1200">
                          <a:solidFill>
                            <a:srgbClr val="0000FF"/>
                          </a:solidFill>
                        </a:rPr>
                        <a:t>85860.00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1997-12-20</a:t>
                      </a:r>
                    </a:p>
                  </a:txBody>
                  <a:tcPr marT="0" marL="6350" marR="0" marB="0">
                    <a:lnL>
                      <a:noFill/>
                    </a:lnL>
                    <a:lnR>
                      <a:noFill/>
                    </a:lnR>
                    <a:lnT>
                      <a:noFill/>
                    </a:lnT>
                    <a:lnB>
                      <a:noFill/>
                    </a:lnB>
                  </a:tcPr>
                </a:tc>
                <a:tc>
                  <a:txBody>
                    <a:bodyPr/>
                    <a:lstStyle/>
                    <a:p>
                      <a:pPr algn="ctr"/>
                      <a:r>
                        <a:rPr lang="en-US" sz="1200">
                          <a:solidFill>
                            <a:srgbClr val="0000FF"/>
                          </a:solidFill>
                        </a:rPr>
                        <a:t>77544.00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1998-04-27</a:t>
                      </a:r>
                    </a:p>
                  </a:txBody>
                  <a:tcPr marT="0" marL="6350" marR="0" marB="0">
                    <a:lnL>
                      <a:noFill/>
                    </a:lnL>
                    <a:lnR>
                      <a:noFill/>
                    </a:lnR>
                    <a:lnT>
                      <a:noFill/>
                    </a:lnT>
                    <a:lnB>
                      <a:noFill/>
                    </a:lnB>
                  </a:tcPr>
                </a:tc>
                <a:tc>
                  <a:txBody>
                    <a:bodyPr/>
                    <a:lstStyle/>
                    <a:p>
                      <a:pPr algn="ctr"/>
                      <a:r>
                        <a:rPr lang="en-US" sz="1200">
                          <a:solidFill>
                            <a:srgbClr val="000000"/>
                          </a:solidFill>
                        </a:rPr>
                        <a:t>93888.00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1998-06-01</a:t>
                      </a:r>
                    </a:p>
                  </a:txBody>
                  <a:tcPr marT="0" marL="6350" marR="0" marB="0">
                    <a:lnL>
                      <a:noFill/>
                    </a:lnL>
                    <a:lnR>
                      <a:noFill/>
                    </a:lnR>
                    <a:lnT>
                      <a:noFill/>
                    </a:lnT>
                    <a:lnB>
                      <a:noFill/>
                    </a:lnB>
                  </a:tcPr>
                </a:tc>
                <a:tc>
                  <a:txBody>
                    <a:bodyPr/>
                    <a:lstStyle/>
                    <a:p>
                      <a:pPr algn="ctr"/>
                      <a:r>
                        <a:rPr lang="en-US" sz="1200">
                          <a:solidFill>
                            <a:srgbClr val="FF0000"/>
                          </a:solidFill>
                        </a:rPr>
                        <a:t>314688.00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1998-07-05</a:t>
                      </a:r>
                    </a:p>
                  </a:txBody>
                  <a:tcPr marT="0" marL="6350" marR="0" marB="0">
                    <a:lnL>
                      <a:noFill/>
                    </a:lnL>
                    <a:lnR>
                      <a:noFill/>
                    </a:lnR>
                    <a:lnT>
                      <a:noFill/>
                    </a:lnT>
                    <a:lnB>
                      <a:noFill/>
                    </a:lnB>
                  </a:tcPr>
                </a:tc>
                <a:tc>
                  <a:txBody>
                    <a:bodyPr/>
                    <a:lstStyle/>
                    <a:p>
                      <a:pPr algn="ctr"/>
                      <a:r>
                        <a:rPr lang="en-US" sz="1200">
                          <a:solidFill>
                            <a:srgbClr val="FF0000"/>
                          </a:solidFill>
                        </a:rPr>
                        <a:t>208332.00 (1)</a:t>
                      </a:r>
                    </a:p>
                  </a:txBody>
                  <a:tcPr marT="0" marL="0" marR="0" marB="0">
                    <a:lnL>
                      <a:noFill/>
                    </a:lnL>
                    <a:lnR>
                      <a:noFill/>
                    </a:lnR>
                    <a:lnT>
                      <a:noFill/>
                    </a:lnT>
                    <a:lnB>
                      <a:noFill/>
                    </a:lnB>
                  </a:tcPr>
                </a:tc>
              </a:tr>
              <a:tr h="254000">
                <a:tc>
                  <a:txBody>
                    <a:bodyPr/>
                    <a:lstStyle/>
                    <a:p>
                      <a:pPr algn="r"/>
                      <a:r>
                        <a:rPr lang="en-US" sz="1200" i="true">
                          <a:solidFill>
                            <a:srgbClr val="000000"/>
                          </a:solidFill>
                        </a:rPr>
                        <a:t>08-1995</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1995-08-11</a:t>
                      </a:r>
                    </a:p>
                  </a:txBody>
                  <a:tcPr marT="0" marL="6350" marR="0" marB="0">
                    <a:lnL>
                      <a:noFill/>
                    </a:lnL>
                    <a:lnR>
                      <a:noFill/>
                    </a:lnR>
                    <a:lnT>
                      <a:noFill/>
                    </a:lnT>
                    <a:lnB>
                      <a:noFill/>
                    </a:lnB>
                  </a:tcPr>
                </a:tc>
                <a:tc>
                  <a:txBody>
                    <a:bodyPr/>
                    <a:lstStyle/>
                    <a:p>
                      <a:pPr algn="ctr"/>
                      <a:r>
                        <a:rPr lang="en-US" sz="1200">
                          <a:solidFill>
                            <a:srgbClr val="000000"/>
                          </a:solidFill>
                        </a:rPr>
                        <a:t>107640.00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1995-09-03</a:t>
                      </a:r>
                    </a:p>
                  </a:txBody>
                  <a:tcPr marT="0" marL="6350" marR="0" marB="0">
                    <a:lnL>
                      <a:noFill/>
                    </a:lnL>
                    <a:lnR>
                      <a:noFill/>
                    </a:lnR>
                    <a:lnT>
                      <a:noFill/>
                    </a:lnT>
                    <a:lnB>
                      <a:noFill/>
                    </a:lnB>
                  </a:tcPr>
                </a:tc>
                <a:tc>
                  <a:txBody>
                    <a:bodyPr/>
                    <a:lstStyle/>
                    <a:p>
                      <a:pPr algn="ctr"/>
                      <a:r>
                        <a:rPr lang="en-US" sz="1200">
                          <a:solidFill>
                            <a:srgbClr val="0000FF"/>
                          </a:solidFill>
                        </a:rPr>
                        <a:t>85860.00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1997-12-20</a:t>
                      </a:r>
                    </a:p>
                  </a:txBody>
                  <a:tcPr marT="0" marL="6350" marR="0" marB="0">
                    <a:lnL>
                      <a:noFill/>
                    </a:lnL>
                    <a:lnR>
                      <a:noFill/>
                    </a:lnR>
                    <a:lnT>
                      <a:noFill/>
                    </a:lnT>
                    <a:lnB>
                      <a:noFill/>
                    </a:lnB>
                  </a:tcPr>
                </a:tc>
                <a:tc>
                  <a:txBody>
                    <a:bodyPr/>
                    <a:lstStyle/>
                    <a:p>
                      <a:pPr algn="ctr"/>
                      <a:r>
                        <a:rPr lang="en-US" sz="1200">
                          <a:solidFill>
                            <a:srgbClr val="0000FF"/>
                          </a:solidFill>
                        </a:rPr>
                        <a:t>77544.00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1998-04-27</a:t>
                      </a:r>
                    </a:p>
                  </a:txBody>
                  <a:tcPr marT="0" marL="6350" marR="0" marB="0">
                    <a:lnL>
                      <a:noFill/>
                    </a:lnL>
                    <a:lnR>
                      <a:noFill/>
                    </a:lnR>
                    <a:lnT>
                      <a:noFill/>
                    </a:lnT>
                    <a:lnB>
                      <a:noFill/>
                    </a:lnB>
                  </a:tcPr>
                </a:tc>
                <a:tc>
                  <a:txBody>
                    <a:bodyPr/>
                    <a:lstStyle/>
                    <a:p>
                      <a:pPr algn="ctr"/>
                      <a:r>
                        <a:rPr lang="en-US" sz="1200">
                          <a:solidFill>
                            <a:srgbClr val="000000"/>
                          </a:solidFill>
                        </a:rPr>
                        <a:t>93888.00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1998-06-01</a:t>
                      </a:r>
                    </a:p>
                  </a:txBody>
                  <a:tcPr marT="0" marL="6350" marR="0" marB="0">
                    <a:lnL>
                      <a:noFill/>
                    </a:lnL>
                    <a:lnR>
                      <a:noFill/>
                    </a:lnR>
                    <a:lnT>
                      <a:noFill/>
                    </a:lnT>
                    <a:lnB>
                      <a:noFill/>
                    </a:lnB>
                  </a:tcPr>
                </a:tc>
                <a:tc>
                  <a:txBody>
                    <a:bodyPr/>
                    <a:lstStyle/>
                    <a:p>
                      <a:pPr algn="ctr"/>
                      <a:r>
                        <a:rPr lang="en-US" sz="1200">
                          <a:solidFill>
                            <a:srgbClr val="FF0000"/>
                          </a:solidFill>
                        </a:rPr>
                        <a:t>314688.00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1998-07-05</a:t>
                      </a:r>
                    </a:p>
                  </a:txBody>
                  <a:tcPr marT="0" marL="6350" marR="0" marB="0">
                    <a:lnL>
                      <a:noFill/>
                    </a:lnL>
                    <a:lnR>
                      <a:noFill/>
                    </a:lnR>
                    <a:lnT>
                      <a:noFill/>
                    </a:lnT>
                    <a:lnB>
                      <a:noFill/>
                    </a:lnB>
                  </a:tcPr>
                </a:tc>
                <a:tc>
                  <a:txBody>
                    <a:bodyPr/>
                    <a:lstStyle/>
                    <a:p>
                      <a:pPr algn="ctr"/>
                      <a:r>
                        <a:rPr lang="en-US" sz="1200">
                          <a:solidFill>
                            <a:srgbClr val="FF0000"/>
                          </a:solidFill>
                        </a:rPr>
                        <a:t>208332.00 (1)</a:t>
                      </a:r>
                    </a:p>
                  </a:txBody>
                  <a:tcPr marT="0" marL="0" marR="0" marB="0">
                    <a:lnL>
                      <a:noFill/>
                    </a:lnL>
                    <a:lnR>
                      <a:noFill/>
                    </a:lnR>
                    <a:lnT>
                      <a:noFill/>
                    </a:lnT>
                    <a:lnB>
                      <a:noFill/>
                    </a:lnB>
                  </a:tcPr>
                </a:tc>
              </a:tr>
              <a:tr h="254000">
                <a:tc>
                  <a:txBody>
                    <a:bodyPr/>
                    <a:lstStyle/>
                    <a:p>
                      <a:pPr algn="r"/>
                      <a:r>
                        <a:rPr lang="en-US" sz="1200" i="true">
                          <a:solidFill>
                            <a:srgbClr val="000000"/>
                          </a:solidFill>
                        </a:rPr>
                        <a:t>09-1995</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1995-08-11</a:t>
                      </a:r>
                    </a:p>
                  </a:txBody>
                  <a:tcPr marT="0" marL="6350" marR="0" marB="0">
                    <a:lnL>
                      <a:noFill/>
                    </a:lnL>
                    <a:lnR>
                      <a:noFill/>
                    </a:lnR>
                    <a:lnT>
                      <a:noFill/>
                    </a:lnT>
                    <a:lnB>
                      <a:noFill/>
                    </a:lnB>
                  </a:tcPr>
                </a:tc>
                <a:tc>
                  <a:txBody>
                    <a:bodyPr/>
                    <a:lstStyle/>
                    <a:p>
                      <a:pPr algn="ctr"/>
                      <a:r>
                        <a:rPr lang="en-US" sz="1200">
                          <a:solidFill>
                            <a:srgbClr val="000000"/>
                          </a:solidFill>
                        </a:rPr>
                        <a:t>107640.00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1995-09-03</a:t>
                      </a:r>
                    </a:p>
                  </a:txBody>
                  <a:tcPr marT="0" marL="6350" marR="0" marB="0">
                    <a:lnL>
                      <a:noFill/>
                    </a:lnL>
                    <a:lnR>
                      <a:noFill/>
                    </a:lnR>
                    <a:lnT>
                      <a:noFill/>
                    </a:lnT>
                    <a:lnB>
                      <a:noFill/>
                    </a:lnB>
                  </a:tcPr>
                </a:tc>
                <a:tc>
                  <a:txBody>
                    <a:bodyPr/>
                    <a:lstStyle/>
                    <a:p>
                      <a:pPr algn="ctr"/>
                      <a:r>
                        <a:rPr lang="en-US" sz="1200">
                          <a:solidFill>
                            <a:srgbClr val="0000FF"/>
                          </a:solidFill>
                        </a:rPr>
                        <a:t>85860.00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1997-12-20</a:t>
                      </a:r>
                    </a:p>
                  </a:txBody>
                  <a:tcPr marT="0" marL="6350" marR="0" marB="0">
                    <a:lnL>
                      <a:noFill/>
                    </a:lnL>
                    <a:lnR>
                      <a:noFill/>
                    </a:lnR>
                    <a:lnT>
                      <a:noFill/>
                    </a:lnT>
                    <a:lnB>
                      <a:noFill/>
                    </a:lnB>
                  </a:tcPr>
                </a:tc>
                <a:tc>
                  <a:txBody>
                    <a:bodyPr/>
                    <a:lstStyle/>
                    <a:p>
                      <a:pPr algn="ctr"/>
                      <a:r>
                        <a:rPr lang="en-US" sz="1200">
                          <a:solidFill>
                            <a:srgbClr val="0000FF"/>
                          </a:solidFill>
                        </a:rPr>
                        <a:t>77544.00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1998-04-27</a:t>
                      </a:r>
                    </a:p>
                  </a:txBody>
                  <a:tcPr marT="0" marL="6350" marR="0" marB="0">
                    <a:lnL>
                      <a:noFill/>
                    </a:lnL>
                    <a:lnR>
                      <a:noFill/>
                    </a:lnR>
                    <a:lnT>
                      <a:noFill/>
                    </a:lnT>
                    <a:lnB>
                      <a:noFill/>
                    </a:lnB>
                  </a:tcPr>
                </a:tc>
                <a:tc>
                  <a:txBody>
                    <a:bodyPr/>
                    <a:lstStyle/>
                    <a:p>
                      <a:pPr algn="ctr"/>
                      <a:r>
                        <a:rPr lang="en-US" sz="1200">
                          <a:solidFill>
                            <a:srgbClr val="000000"/>
                          </a:solidFill>
                        </a:rPr>
                        <a:t>93888.00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1998-06-01</a:t>
                      </a:r>
                    </a:p>
                  </a:txBody>
                  <a:tcPr marT="0" marL="6350" marR="0" marB="0">
                    <a:lnL>
                      <a:noFill/>
                    </a:lnL>
                    <a:lnR>
                      <a:noFill/>
                    </a:lnR>
                    <a:lnT>
                      <a:noFill/>
                    </a:lnT>
                    <a:lnB>
                      <a:noFill/>
                    </a:lnB>
                  </a:tcPr>
                </a:tc>
                <a:tc>
                  <a:txBody>
                    <a:bodyPr/>
                    <a:lstStyle/>
                    <a:p>
                      <a:pPr algn="ctr"/>
                      <a:r>
                        <a:rPr lang="en-US" sz="1200">
                          <a:solidFill>
                            <a:srgbClr val="FF0000"/>
                          </a:solidFill>
                        </a:rPr>
                        <a:t>314688.00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1998-07-05</a:t>
                      </a:r>
                    </a:p>
                  </a:txBody>
                  <a:tcPr marT="0" marL="6350" marR="0" marB="0">
                    <a:lnL>
                      <a:noFill/>
                    </a:lnL>
                    <a:lnR>
                      <a:noFill/>
                    </a:lnR>
                    <a:lnT>
                      <a:noFill/>
                    </a:lnT>
                    <a:lnB>
                      <a:noFill/>
                    </a:lnB>
                  </a:tcPr>
                </a:tc>
                <a:tc>
                  <a:txBody>
                    <a:bodyPr/>
                    <a:lstStyle/>
                    <a:p>
                      <a:pPr algn="ctr"/>
                      <a:r>
                        <a:rPr lang="en-US" sz="1200">
                          <a:solidFill>
                            <a:srgbClr val="FF0000"/>
                          </a:solidFill>
                        </a:rPr>
                        <a:t>208332.00 (1)</a:t>
                      </a:r>
                    </a:p>
                  </a:txBody>
                  <a:tcPr marT="0" marL="0" marR="0" marB="0">
                    <a:lnL>
                      <a:noFill/>
                    </a:lnL>
                    <a:lnR>
                      <a:noFill/>
                    </a:lnR>
                    <a:lnT>
                      <a:noFill/>
                    </a:lnT>
                    <a:lnB>
                      <a:noFill/>
                    </a:lnB>
                  </a:tcPr>
                </a:tc>
              </a:tr>
              <a:tr h="254000">
                <a:tc>
                  <a:txBody>
                    <a:bodyPr/>
                    <a:lstStyle/>
                    <a:p>
                      <a:pPr algn="r"/>
                      <a:r>
                        <a:rPr lang="en-US" sz="1200" i="true">
                          <a:solidFill>
                            <a:srgbClr val="000000"/>
                          </a:solidFill>
                        </a:rPr>
                        <a:t>12-1997</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1995-08-11</a:t>
                      </a:r>
                    </a:p>
                  </a:txBody>
                  <a:tcPr marT="0" marL="6350" marR="0" marB="0">
                    <a:lnL>
                      <a:noFill/>
                    </a:lnL>
                    <a:lnR>
                      <a:noFill/>
                    </a:lnR>
                    <a:lnT>
                      <a:noFill/>
                    </a:lnT>
                    <a:lnB>
                      <a:noFill/>
                    </a:lnB>
                  </a:tcPr>
                </a:tc>
                <a:tc>
                  <a:txBody>
                    <a:bodyPr/>
                    <a:lstStyle/>
                    <a:p>
                      <a:pPr algn="ctr"/>
                      <a:r>
                        <a:rPr lang="en-US" sz="1200">
                          <a:solidFill>
                            <a:srgbClr val="000000"/>
                          </a:solidFill>
                        </a:rPr>
                        <a:t>107640.00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1995-09-03</a:t>
                      </a:r>
                    </a:p>
                  </a:txBody>
                  <a:tcPr marT="0" marL="6350" marR="0" marB="0">
                    <a:lnL>
                      <a:noFill/>
                    </a:lnL>
                    <a:lnR>
                      <a:noFill/>
                    </a:lnR>
                    <a:lnT>
                      <a:noFill/>
                    </a:lnT>
                    <a:lnB>
                      <a:noFill/>
                    </a:lnB>
                  </a:tcPr>
                </a:tc>
                <a:tc>
                  <a:txBody>
                    <a:bodyPr/>
                    <a:lstStyle/>
                    <a:p>
                      <a:pPr algn="ctr"/>
                      <a:r>
                        <a:rPr lang="en-US" sz="1200">
                          <a:solidFill>
                            <a:srgbClr val="0000FF"/>
                          </a:solidFill>
                        </a:rPr>
                        <a:t>85860.00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1997-12-20</a:t>
                      </a:r>
                    </a:p>
                  </a:txBody>
                  <a:tcPr marT="0" marL="6350" marR="0" marB="0">
                    <a:lnL>
                      <a:noFill/>
                    </a:lnL>
                    <a:lnR>
                      <a:noFill/>
                    </a:lnR>
                    <a:lnT>
                      <a:noFill/>
                    </a:lnT>
                    <a:lnB>
                      <a:noFill/>
                    </a:lnB>
                  </a:tcPr>
                </a:tc>
                <a:tc>
                  <a:txBody>
                    <a:bodyPr/>
                    <a:lstStyle/>
                    <a:p>
                      <a:pPr algn="ctr"/>
                      <a:r>
                        <a:rPr lang="en-US" sz="1200">
                          <a:solidFill>
                            <a:srgbClr val="0000FF"/>
                          </a:solidFill>
                        </a:rPr>
                        <a:t>77544.00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1998-04-27</a:t>
                      </a:r>
                    </a:p>
                  </a:txBody>
                  <a:tcPr marT="0" marL="6350" marR="0" marB="0">
                    <a:lnL>
                      <a:noFill/>
                    </a:lnL>
                    <a:lnR>
                      <a:noFill/>
                    </a:lnR>
                    <a:lnT>
                      <a:noFill/>
                    </a:lnT>
                    <a:lnB>
                      <a:noFill/>
                    </a:lnB>
                  </a:tcPr>
                </a:tc>
                <a:tc>
                  <a:txBody>
                    <a:bodyPr/>
                    <a:lstStyle/>
                    <a:p>
                      <a:pPr algn="ctr"/>
                      <a:r>
                        <a:rPr lang="en-US" sz="1200">
                          <a:solidFill>
                            <a:srgbClr val="000000"/>
                          </a:solidFill>
                        </a:rPr>
                        <a:t>93888.00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1998-06-01</a:t>
                      </a:r>
                    </a:p>
                  </a:txBody>
                  <a:tcPr marT="0" marL="6350" marR="0" marB="0">
                    <a:lnL>
                      <a:noFill/>
                    </a:lnL>
                    <a:lnR>
                      <a:noFill/>
                    </a:lnR>
                    <a:lnT>
                      <a:noFill/>
                    </a:lnT>
                    <a:lnB>
                      <a:noFill/>
                    </a:lnB>
                  </a:tcPr>
                </a:tc>
                <a:tc>
                  <a:txBody>
                    <a:bodyPr/>
                    <a:lstStyle/>
                    <a:p>
                      <a:pPr algn="ctr"/>
                      <a:r>
                        <a:rPr lang="en-US" sz="1200">
                          <a:solidFill>
                            <a:srgbClr val="FF0000"/>
                          </a:solidFill>
                        </a:rPr>
                        <a:t>314688.00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1998-07-05</a:t>
                      </a:r>
                    </a:p>
                  </a:txBody>
                  <a:tcPr marT="0" marL="6350" marR="0" marB="0">
                    <a:lnL>
                      <a:noFill/>
                    </a:lnL>
                    <a:lnR>
                      <a:noFill/>
                    </a:lnR>
                    <a:lnT>
                      <a:noFill/>
                    </a:lnT>
                    <a:lnB>
                      <a:noFill/>
                    </a:lnB>
                  </a:tcPr>
                </a:tc>
                <a:tc>
                  <a:txBody>
                    <a:bodyPr/>
                    <a:lstStyle/>
                    <a:p>
                      <a:pPr algn="ctr"/>
                      <a:r>
                        <a:rPr lang="en-US" sz="1200">
                          <a:solidFill>
                            <a:srgbClr val="FF0000"/>
                          </a:solidFill>
                        </a:rPr>
                        <a:t>208332.00 (1)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25908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tblGrid>
              <a:tr h="254000">
                <a:tc>
                  <a:txBody>
                    <a:bodyPr/>
                    <a:lstStyle/>
                    <a:p>
                      <a:pPr algn="r"/>
                      <a:r>
                        <a:rPr lang="en-US" sz="1200" i="true">
                          <a:solidFill>
                            <a:srgbClr val="000000"/>
                          </a:solidFill>
                        </a:rPr>
                        <a:t>central Bohemia</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01-1994</a:t>
                      </a:r>
                    </a:p>
                  </a:txBody>
                  <a:tcPr marT="0" marL="0" marR="0" marB="0">
                    <a:lnL>
                      <a:noFill/>
                    </a:lnL>
                    <a:lnR>
                      <a:noFill/>
                    </a:lnR>
                    <a:lnT>
                      <a:noFill/>
                    </a:lnT>
                    <a:lnB>
                      <a:noFill/>
                    </a:lnB>
                  </a:tcPr>
                </a:tc>
                <a:tc>
                  <a:txBody>
                    <a:bodyPr/>
                    <a:lstStyle/>
                    <a:p>
                      <a:pPr algn="ctr"/>
                      <a:r>
                        <a:rPr lang="en-US" sz="1200">
                          <a:solidFill>
                            <a:srgbClr val="000000"/>
                          </a:solidFill>
                        </a:rPr>
                        <a:t>01-1997</a:t>
                      </a:r>
                    </a:p>
                  </a:txBody>
                  <a:tcPr marT="0" marL="0" marR="0" marB="0">
                    <a:lnL>
                      <a:noFill/>
                    </a:lnL>
                    <a:lnR>
                      <a:noFill/>
                    </a:lnR>
                    <a:lnT>
                      <a:noFill/>
                    </a:lnT>
                    <a:lnB>
                      <a:noFill/>
                    </a:lnB>
                  </a:tcPr>
                </a:tc>
                <a:tc>
                  <a:txBody>
                    <a:bodyPr/>
                    <a:lstStyle/>
                    <a:p>
                      <a:pPr algn="ctr"/>
                      <a:r>
                        <a:rPr lang="en-US" sz="1200">
                          <a:solidFill>
                            <a:srgbClr val="000000"/>
                          </a:solidFill>
                        </a:rPr>
                        <a:t>01-1998</a:t>
                      </a:r>
                    </a:p>
                  </a:txBody>
                  <a:tcPr marT="0" marL="0" marR="0" marB="0">
                    <a:lnL>
                      <a:noFill/>
                    </a:lnL>
                    <a:lnR>
                      <a:noFill/>
                    </a:lnR>
                    <a:lnT>
                      <a:noFill/>
                    </a:lnT>
                    <a:lnB>
                      <a:noFill/>
                    </a:lnB>
                  </a:tcPr>
                </a:tc>
                <a:tc>
                  <a:txBody>
                    <a:bodyPr/>
                    <a:lstStyle/>
                    <a:p>
                      <a:pPr algn="ctr"/>
                      <a:r>
                        <a:rPr lang="en-US" sz="1200">
                          <a:solidFill>
                            <a:srgbClr val="000000"/>
                          </a:solidFill>
                        </a:rPr>
                        <a:t>02-1994</a:t>
                      </a:r>
                    </a:p>
                  </a:txBody>
                  <a:tcPr marT="0" marL="0" marR="0" marB="0">
                    <a:lnL>
                      <a:noFill/>
                    </a:lnL>
                    <a:lnR>
                      <a:noFill/>
                    </a:lnR>
                    <a:lnT>
                      <a:noFill/>
                    </a:lnT>
                    <a:lnB>
                      <a:noFill/>
                    </a:lnB>
                  </a:tcPr>
                </a:tc>
                <a:tc>
                  <a:txBody>
                    <a:bodyPr/>
                    <a:lstStyle/>
                    <a:p>
                      <a:pPr algn="ctr"/>
                      <a:r>
                        <a:rPr lang="en-US" sz="1200">
                          <a:solidFill>
                            <a:srgbClr val="000000"/>
                          </a:solidFill>
                        </a:rPr>
                        <a:t>02-1995</a:t>
                      </a:r>
                    </a:p>
                  </a:txBody>
                  <a:tcPr marT="0" marL="0" marR="0" marB="0">
                    <a:lnL>
                      <a:noFill/>
                    </a:lnL>
                    <a:lnR>
                      <a:noFill/>
                    </a:lnR>
                    <a:lnT>
                      <a:noFill/>
                    </a:lnT>
                    <a:lnB>
                      <a:noFill/>
                    </a:lnB>
                  </a:tcPr>
                </a:tc>
                <a:tc>
                  <a:txBody>
                    <a:bodyPr/>
                    <a:lstStyle/>
                    <a:p>
                      <a:pPr algn="ctr"/>
                      <a:r>
                        <a:rPr lang="en-US" sz="1200">
                          <a:solidFill>
                            <a:srgbClr val="000000"/>
                          </a:solidFill>
                        </a:rPr>
                        <a:t>02-1996</a:t>
                      </a:r>
                    </a:p>
                  </a:txBody>
                  <a:tcPr marT="0" marL="0" marR="0" marB="0">
                    <a:lnL>
                      <a:noFill/>
                    </a:lnL>
                    <a:lnR>
                      <a:noFill/>
                    </a:lnR>
                    <a:lnT>
                      <a:noFill/>
                    </a:lnT>
                    <a:lnB>
                      <a:noFill/>
                    </a:lnB>
                  </a:tcPr>
                </a:tc>
                <a:tc>
                  <a:txBody>
                    <a:bodyPr/>
                    <a:lstStyle/>
                    <a:p>
                      <a:pPr algn="ctr"/>
                      <a:r>
                        <a:rPr lang="en-US" sz="1200">
                          <a:solidFill>
                            <a:srgbClr val="000000"/>
                          </a:solidFill>
                        </a:rPr>
                        <a:t>02-1997</a:t>
                      </a:r>
                    </a:p>
                  </a:txBody>
                  <a:tcPr marT="0" marL="0" marR="0" marB="0">
                    <a:lnL>
                      <a:noFill/>
                    </a:lnL>
                    <a:lnR>
                      <a:noFill/>
                    </a:lnR>
                    <a:lnT>
                      <a:noFill/>
                    </a:lnT>
                    <a:lnB>
                      <a:noFill/>
                    </a:lnB>
                  </a:tcPr>
                </a:tc>
                <a:tc>
                  <a:txBody>
                    <a:bodyPr/>
                    <a:lstStyle/>
                    <a:p>
                      <a:pPr algn="ctr"/>
                      <a:r>
                        <a:rPr lang="en-US" sz="1200">
                          <a:solidFill>
                            <a:srgbClr val="000000"/>
                          </a:solidFill>
                        </a:rPr>
                        <a:t>02-1998</a:t>
                      </a:r>
                    </a:p>
                  </a:txBody>
                  <a:tcPr marT="0" marL="0" marR="0" marB="0">
                    <a:lnL>
                      <a:noFill/>
                    </a:lnL>
                    <a:lnR>
                      <a:noFill/>
                    </a:lnR>
                    <a:lnT>
                      <a:noFill/>
                    </a:lnT>
                    <a:lnB>
                      <a:noFill/>
                    </a:lnB>
                  </a:tcPr>
                </a:tc>
                <a:tc>
                  <a:txBody>
                    <a:bodyPr/>
                    <a:lstStyle/>
                    <a:p>
                      <a:pPr algn="ctr"/>
                      <a:r>
                        <a:rPr lang="en-US" sz="1200">
                          <a:solidFill>
                            <a:srgbClr val="000000"/>
                          </a:solidFill>
                        </a:rPr>
                        <a:t>03-1994</a:t>
                      </a:r>
                    </a:p>
                  </a:txBody>
                  <a:tcPr marT="0" marL="0" marR="0" marB="0">
                    <a:lnL>
                      <a:noFill/>
                    </a:lnL>
                    <a:lnR>
                      <a:noFill/>
                    </a:lnR>
                    <a:lnT>
                      <a:noFill/>
                    </a:lnT>
                    <a:lnB>
                      <a:noFill/>
                    </a:lnB>
                  </a:tcPr>
                </a:tc>
                <a:tc>
                  <a:txBody>
                    <a:bodyPr/>
                    <a:lstStyle/>
                    <a:p>
                      <a:pPr algn="ctr"/>
                      <a:r>
                        <a:rPr lang="en-US" sz="1200">
                          <a:solidFill>
                            <a:srgbClr val="000000"/>
                          </a:solidFill>
                        </a:rPr>
                        <a:t>03-1995</a:t>
                      </a:r>
                    </a:p>
                  </a:txBody>
                  <a:tcPr marT="0" marL="0" marR="0" marB="0">
                    <a:lnL>
                      <a:noFill/>
                    </a:lnL>
                    <a:lnR>
                      <a:noFill/>
                    </a:lnR>
                    <a:lnT>
                      <a:noFill/>
                    </a:lnT>
                    <a:lnB>
                      <a:noFill/>
                    </a:lnB>
                  </a:tcPr>
                </a:tc>
                <a:tc>
                  <a:txBody>
                    <a:bodyPr/>
                    <a:lstStyle/>
                    <a:p>
                      <a:pPr algn="ctr"/>
                      <a:r>
                        <a:rPr lang="en-US" sz="1200">
                          <a:solidFill>
                            <a:srgbClr val="000000"/>
                          </a:solidFill>
                        </a:rPr>
                        <a:t>03-1997</a:t>
                      </a:r>
                    </a:p>
                  </a:txBody>
                  <a:tcPr marT="0" marL="0" marR="0" marB="0">
                    <a:lnL>
                      <a:noFill/>
                    </a:lnL>
                    <a:lnR>
                      <a:noFill/>
                    </a:lnR>
                    <a:lnT>
                      <a:noFill/>
                    </a:lnT>
                    <a:lnB>
                      <a:noFill/>
                    </a:lnB>
                  </a:tcPr>
                </a:tc>
                <a:tc>
                  <a:txBody>
                    <a:bodyPr/>
                    <a:lstStyle/>
                    <a:p>
                      <a:pPr algn="ctr"/>
                      <a:r>
                        <a:rPr lang="en-US" sz="1200">
                          <a:solidFill>
                            <a:srgbClr val="000000"/>
                          </a:solidFill>
                        </a:rPr>
                        <a:t>03-1998</a:t>
                      </a:r>
                    </a:p>
                  </a:txBody>
                  <a:tcPr marT="0" marL="0" marR="0" marB="0">
                    <a:lnL>
                      <a:noFill/>
                    </a:lnL>
                    <a:lnR>
                      <a:noFill/>
                    </a:lnR>
                    <a:lnT>
                      <a:noFill/>
                    </a:lnT>
                    <a:lnB>
                      <a:noFill/>
                    </a:lnB>
                  </a:tcPr>
                </a:tc>
                <a:tc>
                  <a:txBody>
                    <a:bodyPr/>
                    <a:lstStyle/>
                    <a:p>
                      <a:pPr algn="ctr"/>
                      <a:r>
                        <a:rPr lang="en-US" sz="1200">
                          <a:solidFill>
                            <a:srgbClr val="000000"/>
                          </a:solidFill>
                        </a:rPr>
                        <a:t>04-1995</a:t>
                      </a:r>
                    </a:p>
                  </a:txBody>
                  <a:tcPr marT="0" marL="0" marR="0" marB="0">
                    <a:lnL>
                      <a:noFill/>
                    </a:lnL>
                    <a:lnR>
                      <a:noFill/>
                    </a:lnR>
                    <a:lnT>
                      <a:noFill/>
                    </a:lnT>
                    <a:lnB>
                      <a:noFill/>
                    </a:lnB>
                  </a:tcPr>
                </a:tc>
                <a:tc>
                  <a:txBody>
                    <a:bodyPr/>
                    <a:lstStyle/>
                    <a:p>
                      <a:pPr algn="ctr"/>
                      <a:r>
                        <a:rPr lang="en-US" sz="1200">
                          <a:solidFill>
                            <a:srgbClr val="000000"/>
                          </a:solidFill>
                        </a:rPr>
                        <a:t>04-1996</a:t>
                      </a:r>
                    </a:p>
                  </a:txBody>
                  <a:tcPr marT="0" marL="0" marR="0" marB="0">
                    <a:lnL>
                      <a:noFill/>
                    </a:lnL>
                    <a:lnR>
                      <a:noFill/>
                    </a:lnR>
                    <a:lnT>
                      <a:noFill/>
                    </a:lnT>
                    <a:lnB>
                      <a:noFill/>
                    </a:lnB>
                  </a:tcPr>
                </a:tc>
                <a:tc>
                  <a:txBody>
                    <a:bodyPr/>
                    <a:lstStyle/>
                    <a:p>
                      <a:pPr algn="ctr"/>
                      <a:r>
                        <a:rPr lang="en-US" sz="1200">
                          <a:solidFill>
                            <a:srgbClr val="000000"/>
                          </a:solidFill>
                        </a:rPr>
                        <a:t>04-1997</a:t>
                      </a:r>
                    </a:p>
                  </a:txBody>
                  <a:tcPr marT="0" marL="0" marR="0" marB="0">
                    <a:lnL>
                      <a:noFill/>
                    </a:lnL>
                    <a:lnR>
                      <a:noFill/>
                    </a:lnR>
                    <a:lnT>
                      <a:noFill/>
                    </a:lnT>
                    <a:lnB>
                      <a:noFill/>
                    </a:lnB>
                  </a:tcPr>
                </a:tc>
                <a:tc>
                  <a:txBody>
                    <a:bodyPr/>
                    <a:lstStyle/>
                    <a:p>
                      <a:pPr algn="ctr"/>
                      <a:r>
                        <a:rPr lang="en-US" sz="1200">
                          <a:solidFill>
                            <a:srgbClr val="000000"/>
                          </a:solidFill>
                        </a:rPr>
                        <a:t>04-1998</a:t>
                      </a:r>
                    </a:p>
                  </a:txBody>
                  <a:tcPr marT="0" marL="0" marR="0" marB="0">
                    <a:lnL>
                      <a:noFill/>
                    </a:lnL>
                    <a:lnR>
                      <a:noFill/>
                    </a:lnR>
                    <a:lnT>
                      <a:noFill/>
                    </a:lnT>
                    <a:lnB>
                      <a:noFill/>
                    </a:lnB>
                  </a:tcPr>
                </a:tc>
                <a:tc>
                  <a:txBody>
                    <a:bodyPr/>
                    <a:lstStyle/>
                    <a:p>
                      <a:pPr algn="ctr"/>
                      <a:r>
                        <a:rPr lang="en-US" sz="1200">
                          <a:solidFill>
                            <a:srgbClr val="000000"/>
                          </a:solidFill>
                        </a:rPr>
                        <a:t>05-1994</a:t>
                      </a:r>
                    </a:p>
                  </a:txBody>
                  <a:tcPr marT="0" marL="0" marR="0" marB="0">
                    <a:lnL>
                      <a:noFill/>
                    </a:lnL>
                    <a:lnR>
                      <a:noFill/>
                    </a:lnR>
                    <a:lnT>
                      <a:noFill/>
                    </a:lnT>
                    <a:lnB>
                      <a:noFill/>
                    </a:lnB>
                  </a:tcPr>
                </a:tc>
                <a:tc>
                  <a:txBody>
                    <a:bodyPr/>
                    <a:lstStyle/>
                    <a:p>
                      <a:pPr algn="ctr"/>
                      <a:r>
                        <a:rPr lang="en-US" sz="1200">
                          <a:solidFill>
                            <a:srgbClr val="000000"/>
                          </a:solidFill>
                        </a:rPr>
                        <a:t>05-1995</a:t>
                      </a:r>
                    </a:p>
                  </a:txBody>
                  <a:tcPr marT="0" marL="0" marR="0" marB="0">
                    <a:lnL>
                      <a:noFill/>
                    </a:lnL>
                    <a:lnR>
                      <a:noFill/>
                    </a:lnR>
                    <a:lnT>
                      <a:noFill/>
                    </a:lnT>
                    <a:lnB>
                      <a:noFill/>
                    </a:lnB>
                  </a:tcPr>
                </a:tc>
                <a:tc>
                  <a:txBody>
                    <a:bodyPr/>
                    <a:lstStyle/>
                    <a:p>
                      <a:pPr algn="ctr"/>
                      <a:r>
                        <a:rPr lang="en-US" sz="1200">
                          <a:solidFill>
                            <a:srgbClr val="000000"/>
                          </a:solidFill>
                        </a:rPr>
                        <a:t>05-1998</a:t>
                      </a:r>
                    </a:p>
                  </a:txBody>
                  <a:tcPr marT="0" marL="0" marR="0" marB="0">
                    <a:lnL>
                      <a:noFill/>
                    </a:lnL>
                    <a:lnR>
                      <a:noFill/>
                    </a:lnR>
                    <a:lnT>
                      <a:noFill/>
                    </a:lnT>
                    <a:lnB>
                      <a:noFill/>
                    </a:lnB>
                  </a:tcPr>
                </a:tc>
                <a:tc>
                  <a:txBody>
                    <a:bodyPr/>
                    <a:lstStyle/>
                    <a:p>
                      <a:pPr algn="ctr"/>
                      <a:r>
                        <a:rPr lang="en-US" sz="1200">
                          <a:solidFill>
                            <a:srgbClr val="000000"/>
                          </a:solidFill>
                        </a:rPr>
                        <a:t>06-1994</a:t>
                      </a:r>
                    </a:p>
                  </a:txBody>
                  <a:tcPr marT="0" marL="0" marR="0" marB="0">
                    <a:lnL>
                      <a:noFill/>
                    </a:lnL>
                    <a:lnR>
                      <a:noFill/>
                    </a:lnR>
                    <a:lnT>
                      <a:noFill/>
                    </a:lnT>
                    <a:lnB>
                      <a:noFill/>
                    </a:lnB>
                  </a:tcPr>
                </a:tc>
                <a:tc>
                  <a:txBody>
                    <a:bodyPr/>
                    <a:lstStyle/>
                    <a:p>
                      <a:pPr algn="ctr"/>
                      <a:r>
                        <a:rPr lang="en-US" sz="1200">
                          <a:solidFill>
                            <a:srgbClr val="000000"/>
                          </a:solidFill>
                        </a:rPr>
                        <a:t>06-1997</a:t>
                      </a:r>
                    </a:p>
                  </a:txBody>
                  <a:tcPr marT="0" marL="0" marR="0" marB="0">
                    <a:lnL>
                      <a:noFill/>
                    </a:lnL>
                    <a:lnR>
                      <a:noFill/>
                    </a:lnR>
                    <a:lnT>
                      <a:noFill/>
                    </a:lnT>
                    <a:lnB>
                      <a:noFill/>
                    </a:lnB>
                  </a:tcPr>
                </a:tc>
                <a:tc>
                  <a:txBody>
                    <a:bodyPr/>
                    <a:lstStyle/>
                    <a:p>
                      <a:pPr algn="ctr"/>
                      <a:r>
                        <a:rPr lang="en-US" sz="1200">
                          <a:solidFill>
                            <a:srgbClr val="000000"/>
                          </a:solidFill>
                        </a:rPr>
                        <a:t>06-1998</a:t>
                      </a:r>
                    </a:p>
                  </a:txBody>
                  <a:tcPr marT="0" marL="0" marR="0" marB="0">
                    <a:lnL>
                      <a:noFill/>
                    </a:lnL>
                    <a:lnR>
                      <a:noFill/>
                    </a:lnR>
                    <a:lnT>
                      <a:noFill/>
                    </a:lnT>
                    <a:lnB>
                      <a:noFill/>
                    </a:lnB>
                  </a:tcPr>
                </a:tc>
                <a:tc>
                  <a:txBody>
                    <a:bodyPr/>
                    <a:lstStyle/>
                    <a:p>
                      <a:pPr algn="ctr"/>
                      <a:r>
                        <a:rPr lang="en-US" sz="1200">
                          <a:solidFill>
                            <a:srgbClr val="000000"/>
                          </a:solidFill>
                        </a:rPr>
                        <a:t>07-1994</a:t>
                      </a:r>
                    </a:p>
                  </a:txBody>
                  <a:tcPr marT="0" marL="0" marR="0" marB="0">
                    <a:lnL>
                      <a:noFill/>
                    </a:lnL>
                    <a:lnR>
                      <a:noFill/>
                    </a:lnR>
                    <a:lnT>
                      <a:noFill/>
                    </a:lnT>
                    <a:lnB>
                      <a:noFill/>
                    </a:lnB>
                  </a:tcPr>
                </a:tc>
                <a:tc>
                  <a:txBody>
                    <a:bodyPr/>
                    <a:lstStyle/>
                    <a:p>
                      <a:pPr algn="ctr"/>
                      <a:r>
                        <a:rPr lang="en-US" sz="1200">
                          <a:solidFill>
                            <a:srgbClr val="000000"/>
                          </a:solidFill>
                        </a:rPr>
                        <a:t>07-1995</a:t>
                      </a:r>
                    </a:p>
                  </a:txBody>
                  <a:tcPr marT="0" marL="0" marR="0" marB="0">
                    <a:lnL>
                      <a:noFill/>
                    </a:lnL>
                    <a:lnR>
                      <a:noFill/>
                    </a:lnR>
                    <a:lnT>
                      <a:noFill/>
                    </a:lnT>
                    <a:lnB>
                      <a:noFill/>
                    </a:lnB>
                  </a:tcPr>
                </a:tc>
                <a:tc>
                  <a:txBody>
                    <a:bodyPr/>
                    <a:lstStyle/>
                    <a:p>
                      <a:pPr algn="ctr"/>
                      <a:r>
                        <a:rPr lang="en-US" sz="1200">
                          <a:solidFill>
                            <a:srgbClr val="000000"/>
                          </a:solidFill>
                        </a:rPr>
                        <a:t>07-1998</a:t>
                      </a:r>
                    </a:p>
                  </a:txBody>
                  <a:tcPr marT="0" marL="0" marR="0" marB="0">
                    <a:lnL>
                      <a:noFill/>
                    </a:lnL>
                    <a:lnR>
                      <a:noFill/>
                    </a:lnR>
                    <a:lnT>
                      <a:noFill/>
                    </a:lnT>
                    <a:lnB>
                      <a:noFill/>
                    </a:lnB>
                  </a:tcPr>
                </a:tc>
                <a:tc>
                  <a:txBody>
                    <a:bodyPr/>
                    <a:lstStyle/>
                    <a:p>
                      <a:pPr algn="ctr"/>
                      <a:r>
                        <a:rPr lang="en-US" sz="1200">
                          <a:solidFill>
                            <a:srgbClr val="000000"/>
                          </a:solidFill>
                        </a:rPr>
                        <a:t>08-1993</a:t>
                      </a:r>
                    </a:p>
                  </a:txBody>
                  <a:tcPr marT="0" marL="0" marR="0" marB="0">
                    <a:lnL>
                      <a:noFill/>
                    </a:lnL>
                    <a:lnR>
                      <a:noFill/>
                    </a:lnR>
                    <a:lnT>
                      <a:noFill/>
                    </a:lnT>
                    <a:lnB>
                      <a:noFill/>
                    </a:lnB>
                  </a:tcPr>
                </a:tc>
                <a:tc>
                  <a:txBody>
                    <a:bodyPr/>
                    <a:lstStyle/>
                    <a:p>
                      <a:pPr algn="ctr"/>
                      <a:r>
                        <a:rPr lang="en-US" sz="1200">
                          <a:solidFill>
                            <a:srgbClr val="000000"/>
                          </a:solidFill>
                        </a:rPr>
                        <a:t>08-1994</a:t>
                      </a:r>
                    </a:p>
                  </a:txBody>
                  <a:tcPr marT="0" marL="0" marR="0" marB="0">
                    <a:lnL>
                      <a:noFill/>
                    </a:lnL>
                    <a:lnR>
                      <a:noFill/>
                    </a:lnR>
                    <a:lnT>
                      <a:noFill/>
                    </a:lnT>
                    <a:lnB>
                      <a:noFill/>
                    </a:lnB>
                  </a:tcPr>
                </a:tc>
                <a:tc>
                  <a:txBody>
                    <a:bodyPr/>
                    <a:lstStyle/>
                    <a:p>
                      <a:pPr algn="ctr"/>
                      <a:r>
                        <a:rPr lang="en-US" sz="1200">
                          <a:solidFill>
                            <a:srgbClr val="000000"/>
                          </a:solidFill>
                        </a:rPr>
                        <a:t>08-1995</a:t>
                      </a:r>
                    </a:p>
                  </a:txBody>
                  <a:tcPr marT="0" marL="0" marR="0" marB="0">
                    <a:lnL>
                      <a:noFill/>
                    </a:lnL>
                    <a:lnR>
                      <a:noFill/>
                    </a:lnR>
                    <a:lnT>
                      <a:noFill/>
                    </a:lnT>
                    <a:lnB>
                      <a:noFill/>
                    </a:lnB>
                  </a:tcPr>
                </a:tc>
                <a:tc>
                  <a:txBody>
                    <a:bodyPr/>
                    <a:lstStyle/>
                    <a:p>
                      <a:pPr algn="ctr"/>
                      <a:r>
                        <a:rPr lang="en-US" sz="1200">
                          <a:solidFill>
                            <a:srgbClr val="000000"/>
                          </a:solidFill>
                        </a:rPr>
                        <a:t>08-1996</a:t>
                      </a:r>
                    </a:p>
                  </a:txBody>
                  <a:tcPr marT="0" marL="0" marR="0" marB="0">
                    <a:lnL>
                      <a:noFill/>
                    </a:lnL>
                    <a:lnR>
                      <a:noFill/>
                    </a:lnR>
                    <a:lnT>
                      <a:noFill/>
                    </a:lnT>
                    <a:lnB>
                      <a:noFill/>
                    </a:lnB>
                  </a:tcPr>
                </a:tc>
                <a:tc>
                  <a:txBody>
                    <a:bodyPr/>
                    <a:lstStyle/>
                    <a:p>
                      <a:pPr algn="ctr"/>
                      <a:r>
                        <a:rPr lang="en-US" sz="1200">
                          <a:solidFill>
                            <a:srgbClr val="000000"/>
                          </a:solidFill>
                        </a:rPr>
                        <a:t>08-1997</a:t>
                      </a:r>
                    </a:p>
                  </a:txBody>
                  <a:tcPr marT="0" marL="0" marR="0" marB="0">
                    <a:lnL>
                      <a:noFill/>
                    </a:lnL>
                    <a:lnR>
                      <a:noFill/>
                    </a:lnR>
                    <a:lnT>
                      <a:noFill/>
                    </a:lnT>
                    <a:lnB>
                      <a:noFill/>
                    </a:lnB>
                  </a:tcPr>
                </a:tc>
                <a:tc>
                  <a:txBody>
                    <a:bodyPr/>
                    <a:lstStyle/>
                    <a:p>
                      <a:pPr algn="ctr"/>
                      <a:r>
                        <a:rPr lang="en-US" sz="1200">
                          <a:solidFill>
                            <a:srgbClr val="000000"/>
                          </a:solidFill>
                        </a:rPr>
                        <a:t>09-1993</a:t>
                      </a:r>
                    </a:p>
                  </a:txBody>
                  <a:tcPr marT="0" marL="0" marR="0" marB="0">
                    <a:lnL>
                      <a:noFill/>
                    </a:lnL>
                    <a:lnR>
                      <a:noFill/>
                    </a:lnR>
                    <a:lnT>
                      <a:noFill/>
                    </a:lnT>
                    <a:lnB>
                      <a:noFill/>
                    </a:lnB>
                  </a:tcPr>
                </a:tc>
                <a:tc>
                  <a:txBody>
                    <a:bodyPr/>
                    <a:lstStyle/>
                    <a:p>
                      <a:pPr algn="ctr"/>
                      <a:r>
                        <a:rPr lang="en-US" sz="1200">
                          <a:solidFill>
                            <a:srgbClr val="000000"/>
                          </a:solidFill>
                        </a:rPr>
                        <a:t>09-1995</a:t>
                      </a:r>
                    </a:p>
                  </a:txBody>
                  <a:tcPr marT="0" marL="0" marR="0" marB="0">
                    <a:lnL>
                      <a:noFill/>
                    </a:lnL>
                    <a:lnR>
                      <a:noFill/>
                    </a:lnR>
                    <a:lnT>
                      <a:noFill/>
                    </a:lnT>
                    <a:lnB>
                      <a:noFill/>
                    </a:lnB>
                  </a:tcPr>
                </a:tc>
                <a:tc>
                  <a:txBody>
                    <a:bodyPr/>
                    <a:lstStyle/>
                    <a:p>
                      <a:pPr algn="ctr"/>
                      <a:r>
                        <a:rPr lang="en-US" sz="1200">
                          <a:solidFill>
                            <a:srgbClr val="000000"/>
                          </a:solidFill>
                        </a:rPr>
                        <a:t>09-1996</a:t>
                      </a:r>
                    </a:p>
                  </a:txBody>
                  <a:tcPr marT="0" marL="0" marR="0" marB="0">
                    <a:lnL>
                      <a:noFill/>
                    </a:lnL>
                    <a:lnR>
                      <a:noFill/>
                    </a:lnR>
                    <a:lnT>
                      <a:noFill/>
                    </a:lnT>
                    <a:lnB>
                      <a:noFill/>
                    </a:lnB>
                  </a:tcPr>
                </a:tc>
                <a:tc>
                  <a:txBody>
                    <a:bodyPr/>
                    <a:lstStyle/>
                    <a:p>
                      <a:pPr algn="ctr"/>
                      <a:r>
                        <a:rPr lang="en-US" sz="1200">
                          <a:solidFill>
                            <a:srgbClr val="000000"/>
                          </a:solidFill>
                        </a:rPr>
                        <a:t>09-1997</a:t>
                      </a:r>
                    </a:p>
                  </a:txBody>
                  <a:tcPr marT="0" marL="0" marR="0" marB="0">
                    <a:lnL>
                      <a:noFill/>
                    </a:lnL>
                    <a:lnR>
                      <a:noFill/>
                    </a:lnR>
                    <a:lnT>
                      <a:noFill/>
                    </a:lnT>
                    <a:lnB>
                      <a:noFill/>
                    </a:lnB>
                  </a:tcPr>
                </a:tc>
                <a:tc>
                  <a:txBody>
                    <a:bodyPr/>
                    <a:lstStyle/>
                    <a:p>
                      <a:pPr algn="ctr"/>
                      <a:r>
                        <a:rPr lang="en-US" sz="1200">
                          <a:solidFill>
                            <a:srgbClr val="000000"/>
                          </a:solidFill>
                        </a:rPr>
                        <a:t>09-1998</a:t>
                      </a:r>
                    </a:p>
                  </a:txBody>
                  <a:tcPr marT="0" marL="0" marR="0" marB="0">
                    <a:lnL>
                      <a:noFill/>
                    </a:lnL>
                    <a:lnR>
                      <a:noFill/>
                    </a:lnR>
                    <a:lnT>
                      <a:noFill/>
                    </a:lnT>
                    <a:lnB>
                      <a:noFill/>
                    </a:lnB>
                  </a:tcPr>
                </a:tc>
                <a:tc>
                  <a:txBody>
                    <a:bodyPr/>
                    <a:lstStyle/>
                    <a:p>
                      <a:pPr algn="ctr"/>
                      <a:r>
                        <a:rPr lang="en-US" sz="1200">
                          <a:solidFill>
                            <a:srgbClr val="000000"/>
                          </a:solidFill>
                        </a:rPr>
                        <a:t>10-1995</a:t>
                      </a:r>
                    </a:p>
                  </a:txBody>
                  <a:tcPr marT="0" marL="0" marR="0" marB="0">
                    <a:lnL>
                      <a:noFill/>
                    </a:lnL>
                    <a:lnR>
                      <a:noFill/>
                    </a:lnR>
                    <a:lnT>
                      <a:noFill/>
                    </a:lnT>
                    <a:lnB>
                      <a:noFill/>
                    </a:lnB>
                  </a:tcPr>
                </a:tc>
                <a:tc>
                  <a:txBody>
                    <a:bodyPr/>
                    <a:lstStyle/>
                    <a:p>
                      <a:pPr algn="ctr"/>
                      <a:r>
                        <a:rPr lang="en-US" sz="1200">
                          <a:solidFill>
                            <a:srgbClr val="000000"/>
                          </a:solidFill>
                        </a:rPr>
                        <a:t>10-1996</a:t>
                      </a:r>
                    </a:p>
                  </a:txBody>
                  <a:tcPr marT="0" marL="0" marR="0" marB="0">
                    <a:lnL>
                      <a:noFill/>
                    </a:lnL>
                    <a:lnR>
                      <a:noFill/>
                    </a:lnR>
                    <a:lnT>
                      <a:noFill/>
                    </a:lnT>
                    <a:lnB>
                      <a:noFill/>
                    </a:lnB>
                  </a:tcPr>
                </a:tc>
                <a:tc>
                  <a:txBody>
                    <a:bodyPr/>
                    <a:lstStyle/>
                    <a:p>
                      <a:pPr algn="ctr"/>
                      <a:r>
                        <a:rPr lang="en-US" sz="1200">
                          <a:solidFill>
                            <a:srgbClr val="000000"/>
                          </a:solidFill>
                        </a:rPr>
                        <a:t>10-1998</a:t>
                      </a:r>
                    </a:p>
                  </a:txBody>
                  <a:tcPr marT="0" marL="0" marR="0" marB="0">
                    <a:lnL>
                      <a:noFill/>
                    </a:lnL>
                    <a:lnR>
                      <a:noFill/>
                    </a:lnR>
                    <a:lnT>
                      <a:noFill/>
                    </a:lnT>
                    <a:lnB>
                      <a:noFill/>
                    </a:lnB>
                  </a:tcPr>
                </a:tc>
                <a:tc>
                  <a:txBody>
                    <a:bodyPr/>
                    <a:lstStyle/>
                    <a:p>
                      <a:pPr algn="ctr"/>
                      <a:r>
                        <a:rPr lang="en-US" sz="1200">
                          <a:solidFill>
                            <a:srgbClr val="000000"/>
                          </a:solidFill>
                        </a:rPr>
                        <a:t>11-1995</a:t>
                      </a:r>
                    </a:p>
                  </a:txBody>
                  <a:tcPr marT="0" marL="0" marR="0" marB="0">
                    <a:lnL>
                      <a:noFill/>
                    </a:lnL>
                    <a:lnR>
                      <a:noFill/>
                    </a:lnR>
                    <a:lnT>
                      <a:noFill/>
                    </a:lnT>
                    <a:lnB>
                      <a:noFill/>
                    </a:lnB>
                  </a:tcPr>
                </a:tc>
                <a:tc>
                  <a:txBody>
                    <a:bodyPr/>
                    <a:lstStyle/>
                    <a:p>
                      <a:pPr algn="ctr"/>
                      <a:r>
                        <a:rPr lang="en-US" sz="1200">
                          <a:solidFill>
                            <a:srgbClr val="000000"/>
                          </a:solidFill>
                        </a:rPr>
                        <a:t>11-1997</a:t>
                      </a:r>
                    </a:p>
                  </a:txBody>
                  <a:tcPr marT="0" marL="0" marR="0" marB="0">
                    <a:lnL>
                      <a:noFill/>
                    </a:lnL>
                    <a:lnR>
                      <a:noFill/>
                    </a:lnR>
                    <a:lnT>
                      <a:noFill/>
                    </a:lnT>
                    <a:lnB>
                      <a:noFill/>
                    </a:lnB>
                  </a:tcPr>
                </a:tc>
                <a:tc>
                  <a:txBody>
                    <a:bodyPr/>
                    <a:lstStyle/>
                    <a:p>
                      <a:pPr algn="ctr"/>
                      <a:r>
                        <a:rPr lang="en-US" sz="1200">
                          <a:solidFill>
                            <a:srgbClr val="000000"/>
                          </a:solidFill>
                        </a:rPr>
                        <a:t>11-1998</a:t>
                      </a:r>
                    </a:p>
                  </a:txBody>
                  <a:tcPr marT="0" marL="0" marR="0" marB="0">
                    <a:lnL>
                      <a:noFill/>
                    </a:lnL>
                    <a:lnR>
                      <a:noFill/>
                    </a:lnR>
                    <a:lnT>
                      <a:noFill/>
                    </a:lnT>
                    <a:lnB>
                      <a:noFill/>
                    </a:lnB>
                  </a:tcPr>
                </a:tc>
                <a:tc>
                  <a:txBody>
                    <a:bodyPr/>
                    <a:lstStyle/>
                    <a:p>
                      <a:pPr algn="ctr"/>
                      <a:r>
                        <a:rPr lang="en-US" sz="1200">
                          <a:solidFill>
                            <a:srgbClr val="000000"/>
                          </a:solidFill>
                        </a:rPr>
                        <a:t>12-1993</a:t>
                      </a:r>
                    </a:p>
                  </a:txBody>
                  <a:tcPr marT="0" marL="0" marR="0" marB="0">
                    <a:lnL>
                      <a:noFill/>
                    </a:lnL>
                    <a:lnR>
                      <a:noFill/>
                    </a:lnR>
                    <a:lnT>
                      <a:noFill/>
                    </a:lnT>
                    <a:lnB>
                      <a:noFill/>
                    </a:lnB>
                  </a:tcPr>
                </a:tc>
                <a:tc>
                  <a:txBody>
                    <a:bodyPr/>
                    <a:lstStyle/>
                    <a:p>
                      <a:pPr algn="ctr"/>
                      <a:r>
                        <a:rPr lang="en-US" sz="1200">
                          <a:solidFill>
                            <a:srgbClr val="000000"/>
                          </a:solidFill>
                        </a:rPr>
                        <a:t>12-1994</a:t>
                      </a:r>
                    </a:p>
                  </a:txBody>
                  <a:tcPr marT="0" marL="0" marR="0" marB="0">
                    <a:lnL>
                      <a:noFill/>
                    </a:lnL>
                    <a:lnR>
                      <a:noFill/>
                    </a:lnR>
                    <a:lnT>
                      <a:noFill/>
                    </a:lnT>
                    <a:lnB>
                      <a:noFill/>
                    </a:lnB>
                  </a:tcPr>
                </a:tc>
                <a:tc>
                  <a:txBody>
                    <a:bodyPr/>
                    <a:lstStyle/>
                    <a:p>
                      <a:pPr algn="ctr"/>
                      <a:r>
                        <a:rPr lang="en-US" sz="1200">
                          <a:solidFill>
                            <a:srgbClr val="000000"/>
                          </a:solidFill>
                        </a:rPr>
                        <a:t>12-1996</a:t>
                      </a:r>
                    </a:p>
                  </a:txBody>
                  <a:tcPr marT="0" marL="0" marR="0" marB="0">
                    <a:lnL>
                      <a:noFill/>
                    </a:lnL>
                    <a:lnR>
                      <a:noFill/>
                    </a:lnR>
                    <a:lnT>
                      <a:noFill/>
                    </a:lnT>
                    <a:lnB>
                      <a:noFill/>
                    </a:lnB>
                  </a:tcPr>
                </a:tc>
                <a:tc>
                  <a:txBody>
                    <a:bodyPr/>
                    <a:lstStyle/>
                    <a:p>
                      <a:pPr algn="ctr"/>
                      <a:r>
                        <a:rPr lang="en-US" sz="1200">
                          <a:solidFill>
                            <a:srgbClr val="000000"/>
                          </a:solidFill>
                        </a:rPr>
                        <a:t>12-1997</a:t>
                      </a:r>
                    </a:p>
                  </a:txBody>
                  <a:tcPr marT="0" marL="0" marR="0" marB="0">
                    <a:lnL>
                      <a:noFill/>
                    </a:lnL>
                    <a:lnR>
                      <a:noFill/>
                    </a:lnR>
                    <a:lnT>
                      <a:noFill/>
                    </a:lnT>
                    <a:lnB>
                      <a:noFill/>
                    </a:lnB>
                  </a:tcPr>
                </a:tc>
                <a:tc>
                  <a:txBody>
                    <a:bodyPr/>
                    <a:lstStyle/>
                    <a:p>
                      <a:pPr algn="ctr"/>
                      <a:r>
                        <a:rPr lang="en-US" sz="1200">
                          <a:solidFill>
                            <a:srgbClr val="000000"/>
                          </a:solidFill>
                        </a:rPr>
                        <a:t>12-1998</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Benesov</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93888.00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314688.00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208332.00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107640.00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85860.00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77544.00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Beroun</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504000.00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66696.00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270384.00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460980.00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19248.00 (1)</a:t>
                      </a:r>
                    </a:p>
                  </a:txBody>
                  <a:tcPr marT="0" marL="0" marR="0" marB="0">
                    <a:lnL>
                      <a:noFill/>
                    </a:lnL>
                    <a:lnR>
                      <a:noFill/>
                    </a:lnR>
                    <a:lnT>
                      <a:noFill/>
                    </a:lnT>
                    <a:lnB>
                      <a:noFill/>
                    </a:lnB>
                  </a:tcPr>
                </a:tc>
                <a:tc>
                  <a:txBody>
                    <a:bodyPr/>
                    <a:lstStyle/>
                    <a:p>
                      <a:pPr algn="ctr"/>
                      <a:r>
                        <a:rPr lang="en-US" sz="1200">
                          <a:solidFill>
                            <a:srgbClr val="000000"/>
                          </a:solidFill>
                        </a:rPr>
                        <a:t>139488.00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Kladno</a:t>
                      </a:r>
                    </a:p>
                  </a:txBody>
                  <a:tcPr marT="0" marL="6350" marR="0" marB="0">
                    <a:lnL>
                      <a:noFill/>
                    </a:lnL>
                    <a:lnR>
                      <a:noFill/>
                    </a:lnR>
                    <a:lnT>
                      <a:noFill/>
                    </a:lnT>
                    <a:lnB>
                      <a:noFill/>
                    </a:lnB>
                  </a:tcPr>
                </a:tc>
                <a:tc>
                  <a:txBody>
                    <a:bodyPr/>
                    <a:lstStyle/>
                    <a:p>
                      <a:pPr algn="ctr"/>
                      <a:r>
                        <a:rPr lang="en-US" sz="1200">
                          <a:solidFill>
                            <a:srgbClr val="0000FF"/>
                          </a:solidFill>
                        </a:rPr>
                        <a:t>21072.00 (1)</a:t>
                      </a:r>
                    </a:p>
                  </a:txBody>
                  <a:tcPr marT="0" marL="0" marR="0" marB="0">
                    <a:lnL>
                      <a:noFill/>
                    </a:lnL>
                    <a:lnR>
                      <a:noFill/>
                    </a:lnR>
                    <a:lnT>
                      <a:noFill/>
                    </a:lnT>
                    <a:lnB>
                      <a:noFill/>
                    </a:lnB>
                  </a:tcPr>
                </a:tc>
                <a:tc>
                  <a:txBody>
                    <a:bodyPr/>
                    <a:lstStyle/>
                    <a:p>
                      <a:pPr algn="ctr"/>
                      <a:r>
                        <a:rPr lang="en-US" sz="1200">
                          <a:solidFill>
                            <a:srgbClr val="000000"/>
                          </a:solidFill>
                        </a:rPr>
                        <a:t>68340.00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63312.00 (1)</a:t>
                      </a:r>
                    </a:p>
                  </a:txBody>
                  <a:tcPr marT="0" marL="0" marR="0" marB="0">
                    <a:lnL>
                      <a:noFill/>
                    </a:lnL>
                    <a:lnR>
                      <a:noFill/>
                    </a:lnR>
                    <a:lnT>
                      <a:noFill/>
                    </a:lnT>
                    <a:lnB>
                      <a:noFill/>
                    </a:lnB>
                  </a:tcPr>
                </a:tc>
                <a:tc>
                  <a:txBody>
                    <a:bodyPr/>
                    <a:lstStyle/>
                    <a:p>
                      <a:pPr algn="ctr"/>
                      <a:r>
                        <a:rPr lang="en-US" sz="1200">
                          <a:solidFill>
                            <a:srgbClr val="000000"/>
                          </a:solidFill>
                        </a:rPr>
                        <a:t>189060.00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233424.00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402000.00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129312.00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Kolin</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67320.00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538500.00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76080.00 (1)</a:t>
                      </a:r>
                    </a:p>
                  </a:txBody>
                  <a:tcPr marT="0" marL="0" marR="0" marB="0">
                    <a:lnL>
                      <a:noFill/>
                    </a:lnL>
                    <a:lnR>
                      <a:noFill/>
                    </a:lnR>
                    <a:lnT>
                      <a:noFill/>
                    </a:lnT>
                    <a:lnB>
                      <a:noFill/>
                    </a:lnB>
                  </a:tcPr>
                </a:tc>
                <a:tc>
                  <a:txBody>
                    <a:bodyPr/>
                    <a:lstStyle/>
                    <a:p>
                      <a:pPr algn="ctr"/>
                      <a:r>
                        <a:rPr lang="en-US" sz="1200">
                          <a:solidFill>
                            <a:srgbClr val="0000FF"/>
                          </a:solidFill>
                        </a:rPr>
                        <a:t>22356.00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87360.00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285600.00 (1)</a:t>
                      </a:r>
                    </a:p>
                  </a:txBody>
                  <a:tcPr marT="0" marL="0" marR="0" marB="0">
                    <a:lnL>
                      <a:noFill/>
                    </a:lnL>
                    <a:lnR>
                      <a:noFill/>
                    </a:lnR>
                    <a:lnT>
                      <a:noFill/>
                    </a:lnT>
                    <a:lnB>
                      <a:noFill/>
                    </a:lnB>
                  </a:tcPr>
                </a:tc>
                <a:tc>
                  <a:txBody>
                    <a:bodyPr/>
                    <a:lstStyle/>
                    <a:p>
                      <a:pPr algn="ctr"/>
                      <a:r>
                        <a:rPr lang="en-US" sz="1200">
                          <a:solidFill>
                            <a:srgbClr val="FF0000"/>
                          </a:solidFill>
                        </a:rPr>
                        <a:t>290820.00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155640.00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177804.00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199680.00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Kutna Hora</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64224.00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317520.00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104964.00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466608.00 (1)</a:t>
                      </a:r>
                    </a:p>
                  </a:txBody>
                  <a:tcPr marT="0" marL="0" marR="0" marB="0">
                    <a:lnL>
                      <a:noFill/>
                    </a:lnL>
                    <a:lnR>
                      <a:noFill/>
                    </a:lnR>
                    <a:lnT>
                      <a:noFill/>
                    </a:lnT>
                    <a:lnB>
                      <a:noFill/>
                    </a:lnB>
                  </a:tcPr>
                </a:tc>
                <a:tc>
                  <a:txBody>
                    <a:bodyPr/>
                    <a:lstStyle/>
                    <a:p>
                      <a:pPr algn="ctr"/>
                      <a:r>
                        <a:rPr lang="en-US" sz="1200">
                          <a:solidFill>
                            <a:srgbClr val="000000"/>
                          </a:solidFill>
                        </a:rPr>
                        <a:t>151200.00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108720.00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57360.00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360864.00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464520.00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Melnik</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63252.00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91632.00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225504.00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39168.00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38496.00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99744.00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Mlada Boleslav</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97176.00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196800.00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31620.00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96984.00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194940.00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Nymburk</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221880.00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341280.00 (1)</a:t>
                      </a:r>
                    </a:p>
                  </a:txBody>
                  <a:tcPr marT="0" marL="0" marR="0" marB="0">
                    <a:lnL>
                      <a:noFill/>
                    </a:lnL>
                    <a:lnR>
                      <a:noFill/>
                    </a:lnR>
                    <a:lnT>
                      <a:noFill/>
                    </a:lnT>
                    <a:lnB>
                      <a:noFill/>
                    </a:lnB>
                  </a:tcPr>
                </a:tc>
                <a:tc>
                  <a:txBody>
                    <a:bodyPr/>
                    <a:lstStyle/>
                    <a:p>
                      <a:pPr algn="ctr"/>
                      <a:r>
                        <a:rPr lang="en-US" sz="1200">
                          <a:solidFill>
                            <a:srgbClr val="0000FF"/>
                          </a:solidFill>
                        </a:rPr>
                        <a:t>52236.00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144960.00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33348.00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32154.00 (2)</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93600.00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53472.00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Praha - vychod</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160656.00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272520.00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98592.00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172080.00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155616.00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Praha - zapad</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149040.00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49044.00 (1)</a:t>
                      </a:r>
                    </a:p>
                  </a:txBody>
                  <a:tcPr marT="0" marL="0" marR="0" marB="0">
                    <a:lnL>
                      <a:noFill/>
                    </a:lnL>
                    <a:lnR>
                      <a:noFill/>
                    </a:lnR>
                    <a:lnT>
                      <a:noFill/>
                    </a:lnT>
                    <a:lnB>
                      <a:noFill/>
                    </a:lnB>
                  </a:tcPr>
                </a:tc>
                <a:tc>
                  <a:txBody>
                    <a:bodyPr/>
                    <a:lstStyle/>
                    <a:p>
                      <a:pPr algn="ctr"/>
                      <a:r>
                        <a:rPr lang="en-US" sz="1200">
                          <a:solidFill>
                            <a:srgbClr val="000000"/>
                          </a:solidFill>
                        </a:rPr>
                        <a:t>126600.00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164256.00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80340.00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69360.00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50460.00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260028.00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137904.00 (1)</a:t>
                      </a:r>
                    </a:p>
                  </a:txBody>
                  <a:tcPr marT="0" marL="0" marR="0" marB="0">
                    <a:lnL>
                      <a:noFill/>
                    </a:lnL>
                    <a:lnR>
                      <a:noFill/>
                    </a:lnR>
                    <a:lnT>
                      <a:noFill/>
                    </a:lnT>
                    <a:lnB>
                      <a:noFill/>
                    </a:lnB>
                  </a:tcPr>
                </a:tc>
                <a:tc>
                  <a:txBody>
                    <a:bodyPr/>
                    <a:lstStyle/>
                    <a:p>
                      <a:pPr algn="ctr"/>
                      <a:r>
                        <a:rPr lang="en-US" sz="1200">
                          <a:solidFill>
                            <a:srgbClr val="0000FF"/>
                          </a:solidFill>
                        </a:rPr>
                        <a:t>59448.00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86616.00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Pribram</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133800.00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331560.00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40632.00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76908.00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143904.00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105804.00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74124.00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392460.00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Rakovnik</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61656.00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44628.00 (1)</a:t>
                      </a:r>
                    </a:p>
                  </a:txBody>
                  <a:tcPr marT="0" marL="0" marR="0" marB="0">
                    <a:lnL>
                      <a:noFill/>
                    </a:lnL>
                    <a:lnR>
                      <a:noFill/>
                    </a:lnR>
                    <a:lnT>
                      <a:noFill/>
                    </a:lnT>
                    <a:lnB>
                      <a:noFill/>
                    </a:lnB>
                  </a:tcPr>
                </a:tc>
                <a:tc>
                  <a:txBody>
                    <a:bodyPr/>
                    <a:lstStyle/>
                    <a:p>
                      <a:pPr algn="ctr"/>
                      <a:r>
                        <a:rPr lang="en-US" sz="1200">
                          <a:solidFill>
                            <a:srgbClr val="000000"/>
                          </a:solidFill>
                        </a:rPr>
                        <a:t>148140.00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45456.00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87840.00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262980.00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79824.00 (1)</a:t>
                      </a:r>
                    </a:p>
                  </a:txBody>
                  <a:tcPr marT="0" marL="0" marR="0" marB="0">
                    <a:lnL>
                      <a:noFill/>
                    </a:lnL>
                    <a:lnR>
                      <a:noFill/>
                    </a:lnR>
                    <a:lnT>
                      <a:noFill/>
                    </a:lnT>
                    <a:lnB>
                      <a:noFill/>
                    </a:lnB>
                  </a:tcPr>
                </a:tc>
                <a:tc>
                  <a:txBody>
                    <a:bodyPr/>
                    <a:lstStyle/>
                    <a:p>
                      <a:pPr algn="ctr"/>
                      <a:r>
                        <a:rPr lang="en-US" sz="1200">
                          <a:solidFill>
                            <a:srgbClr val="FF0000"/>
                          </a:solidFill>
                        </a:rPr>
                        <a:t>230220.00 (1)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9.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First, we tried to put the original result in context, by comparing its defining values with similar ones.</a:t>
            </a:r>
          </a:p>
          <a:p>
            <a:pPr lvl="1"/>
            <a:r>
              <a:rPr lang="en-US" b="false" sz="1400"/>
              <a:t>When we compared Benesov to its siblings, grouped by account and date, we observed the following:</a:t>
            </a:r>
          </a:p>
          <a:p>
            <a:pPr lvl="2"/>
            <a:r>
              <a:rPr lang="en-US" b="false" sz="1400"/>
              <a:t>In 1 out of 46 cases Benesov has higher value than Beroun.</a:t>
            </a:r>
          </a:p>
          <a:p>
            <a:pPr lvl="2"/>
            <a:r>
              <a:rPr lang="en-US" b="false" sz="1400"/>
              <a:t>In 45 out of 46 cases Beroun has null value.</a:t>
            </a:r>
          </a:p>
          <a:p>
            <a:pPr lvl="2"/>
            <a:r>
              <a:rPr lang="en-US" b="false" sz="1400"/>
              <a:t>In 46 out of 46 cases Kladno has null value.</a:t>
            </a:r>
          </a:p>
          <a:p>
            <a:pPr lvl="2"/>
            <a:r>
              <a:rPr lang="en-US" b="false" sz="1400"/>
              <a:t>In 1 out of 46 cases Benesov has lower value than Kolin.</a:t>
            </a:r>
          </a:p>
          <a:p>
            <a:pPr lvl="2"/>
            <a:r>
              <a:rPr lang="en-US" b="false" sz="1400"/>
              <a:t>In 45 out of 46 cases Kolin has null value.</a:t>
            </a:r>
          </a:p>
          <a:p>
            <a:pPr lvl="2"/>
            <a:r>
              <a:rPr lang="en-US" b="false" sz="1400"/>
              <a:t>In 2 out of 46 cases Benesov has higher value than Kutna Hora.</a:t>
            </a:r>
          </a:p>
          <a:p>
            <a:pPr lvl="2"/>
            <a:r>
              <a:rPr lang="en-US" b="false" sz="1400"/>
              <a:t>In 1 out of 46 cases Benesov has lower value than Kutna Hora.</a:t>
            </a:r>
          </a:p>
          <a:p>
            <a:pPr lvl="2"/>
            <a:r>
              <a:rPr lang="en-US" b="false" sz="1400"/>
              <a:t>In 43 out of 46 cases Kutna Hora has null value.</a:t>
            </a:r>
          </a:p>
          <a:p>
            <a:pPr lvl="2"/>
            <a:r>
              <a:rPr lang="en-US" b="false" sz="1400"/>
              <a:t>In 1 out of 46 cases Benesov has higher value than Melnik.</a:t>
            </a:r>
          </a:p>
          <a:p>
            <a:pPr lvl="2"/>
            <a:r>
              <a:rPr lang="en-US" b="false" sz="1400"/>
              <a:t>In 45 out of 46 cases Melnik has null value.</a:t>
            </a:r>
          </a:p>
          <a:p>
            <a:pPr lvl="2"/>
            <a:r>
              <a:rPr lang="en-US" b="false" sz="1400"/>
              <a:t>In 1 out of 46 cases Benesov has higher value than Mlada Boleslav.</a:t>
            </a:r>
          </a:p>
          <a:p>
            <a:pPr lvl="2"/>
            <a:r>
              <a:rPr lang="en-US" b="false" sz="1400"/>
              <a:t>In 45 out of 46 cases Mlada Boleslav has null value.</a:t>
            </a:r>
          </a:p>
          <a:p>
            <a:pPr lvl="2"/>
            <a:r>
              <a:rPr lang="en-US" b="false" sz="1400"/>
              <a:t>In 1 out of 46 cases Benesov has higher value than Nymburk.</a:t>
            </a:r>
          </a:p>
          <a:p>
            <a:pPr lvl="2"/>
            <a:r>
              <a:rPr lang="en-US" b="false" sz="1400"/>
              <a:t>In 1 out of 46 cases Benesov has lower value than Nymburk.</a:t>
            </a:r>
          </a:p>
          <a:p>
            <a:pPr lvl="2"/>
            <a:r>
              <a:rPr lang="en-US" b="false" sz="1400"/>
              <a:t>In 44 out of 46 cases Nymburk has null value.</a:t>
            </a:r>
          </a:p>
          <a:p>
            <a:pPr lvl="2"/>
            <a:r>
              <a:rPr lang="en-US" b="false" sz="1400"/>
              <a:t>In 46 out of 46 cases Praha - vychod has null value.</a:t>
            </a:r>
          </a:p>
          <a:p>
            <a:pPr lvl="2"/>
            <a:r>
              <a:rPr lang="en-US" b="false" sz="1400"/>
              <a:t>In 46 out of 46 cases Praha - zapad has null value.</a:t>
            </a:r>
          </a:p>
          <a:p>
            <a:pPr lvl="2"/>
            <a:r>
              <a:rPr lang="en-US" b="false" sz="1400"/>
              <a:t>In 46 out of 46 cases Pribram has null value.</a:t>
            </a:r>
          </a:p>
          <a:p>
            <a:pPr lvl="2"/>
            <a:r>
              <a:rPr lang="en-US" b="false" sz="1400"/>
              <a:t>In 1 out of 46 cases Benesov has lower value than Rakovnik.</a:t>
            </a:r>
          </a:p>
          <a:p>
            <a:pPr lvl="2"/>
            <a:r>
              <a:rPr lang="en-US" b="false" sz="1400"/>
              <a:t>In 45 out of 46 cases Rakovnik has null value.</a:t>
            </a:r>
          </a:p>
          <a:p>
            <a:pPr lvl="0"/>
            <a:r>
              <a:rPr lang="en-US" b="false" sz="1400"/>
              <a:t>Then we analyzed the results by drilling down one level in the hierarchy.</a:t>
            </a:r>
          </a:p>
          <a:p>
            <a:pPr lvl="1"/>
            <a:r>
              <a:rPr lang="en-US" b="false" sz="1400"/>
              <a:t>When we drilled down date, we observed the following facts:</a:t>
            </a:r>
          </a:p>
          <a:p>
            <a:pPr lvl="2"/>
            <a:r>
              <a:rPr lang="en-US" b="false" sz="1400"/>
              <a:t>Column central Bohemia has 54 of the 54 highest values.</a:t>
            </a:r>
          </a:p>
          <a:p>
            <a:pPr lvl="2"/>
            <a:r>
              <a:rPr lang="en-US" b="false" sz="1400"/>
              <a:t>Column central Bohemia has 54 of the 54 lowest values.</a:t>
            </a:r>
          </a:p>
          <a:p>
            <a:pPr lvl="1"/>
            <a:r>
              <a:rPr lang="en-US" b="false" sz="1400"/>
              <a:t>When we drilled down account, we observed the following facts:</a:t>
            </a:r>
          </a:p>
          <a:p>
            <a:pPr lvl="2"/>
            <a:r>
              <a:rPr lang="en-US" b="false" sz="1400"/>
              <a:t>Column 06-1997 has 2 of the 22 highest values.</a:t>
            </a:r>
          </a:p>
          <a:p>
            <a:pPr lvl="2"/>
            <a:r>
              <a:rPr lang="en-US" b="false" sz="1400"/>
              <a:t>Column 06-1998 has 2 of the 22 highest values.</a:t>
            </a:r>
          </a:p>
          <a:p>
            <a:pPr lvl="2"/>
            <a:r>
              <a:rPr lang="en-US" b="false" sz="1400"/>
              <a:t>Column 08-1996 has 2 of the 22 highest values.</a:t>
            </a:r>
          </a:p>
          <a:p>
            <a:pPr lvl="2"/>
            <a:r>
              <a:rPr lang="en-US" b="false" sz="1400"/>
              <a:t>Column 10-1996 has 2 of the 22 highest values.</a:t>
            </a:r>
          </a:p>
          <a:p>
            <a:pPr lvl="2"/>
            <a:r>
              <a:rPr lang="en-US" b="false" sz="1400"/>
              <a:t>Column 03-1998 has 4 of the 22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