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amount when account is fixed to 'south Moravia' and reason is fixed to 'LEASING'.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account to be equal to 'south Moravia', and reason to be equal to 'LEASING'. We report on Avg of amount grouped by account at level 1, and reason at level 0 .
You can observe the results in this table. We highlight the largest values with red and the lowest values with blue color. 
Row LEASING has 3 of the 3 highest values.
Row LEASING has 3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'LEASING' for reason at level 0 with its sibling values. We highlight the reference cells with bold, the highest values with red and the lowest values with blue color. We calculate the Avg of amount while fixing account at level 2 to be equal to ''south Moravia'', and reason at level 1 to be equal to ''LEASING''.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account by drilling down from level 1 to level 0. For each cell we show both the Avg of amount and the number of tuples that correspond to it in parentheses. We highlight the 15 lowest values in blue and the 16 largest in red color.
Some interesting findings include:
Column LEASING has 16 of the 16 highest values.
Column LEASING has 14 of the 15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Row LEASING has 3 of the 3 highest values.
Row LEASING has 3 of the 3 lowest values.
Then we analyzed the results by drilling down one level in the hierarchy.
When we drilled down account, we observed the following facts:
Column LEASING has 16 of the 16 highest values.
Column LEASING has 14 of the 15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amount when account is fixed to 'south Moravia' and reason is fixed to 'LEASING'.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4953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gridCol w="1270000"/>
                <a:gridCol w="1270000"/>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Blansko</a:t>
                      </a:r>
                    </a:p>
                  </a:txBody>
                  <a:tcPr marT="0" marL="0" marR="0" marB="0">
                    <a:lnL>
                      <a:noFill/>
                    </a:lnL>
                    <a:lnR>
                      <a:noFill/>
                    </a:lnR>
                    <a:lnT>
                      <a:noFill/>
                    </a:lnT>
                    <a:lnB>
                      <a:noFill/>
                    </a:lnB>
                  </a:tcPr>
                </a:tc>
                <a:tc>
                  <a:txBody>
                    <a:bodyPr/>
                    <a:lstStyle/>
                    <a:p>
                      <a:pPr algn="ctr"/>
                      <a:r>
                        <a:rPr lang="en-US" sz="1200">
                          <a:solidFill>
                            <a:srgbClr val="000000"/>
                          </a:solidFill>
                        </a:rPr>
                        <a:t>Breclav</a:t>
                      </a:r>
                    </a:p>
                  </a:txBody>
                  <a:tcPr marT="0" marL="0" marR="0" marB="0">
                    <a:lnL>
                      <a:noFill/>
                    </a:lnL>
                    <a:lnR>
                      <a:noFill/>
                    </a:lnR>
                    <a:lnT>
                      <a:noFill/>
                    </a:lnT>
                    <a:lnB>
                      <a:noFill/>
                    </a:lnB>
                  </a:tcPr>
                </a:tc>
                <a:tc>
                  <a:txBody>
                    <a:bodyPr/>
                    <a:lstStyle/>
                    <a:p>
                      <a:pPr algn="ctr"/>
                      <a:r>
                        <a:rPr lang="en-US" sz="1200">
                          <a:solidFill>
                            <a:srgbClr val="000000"/>
                          </a:solidFill>
                        </a:rPr>
                        <a:t>Brno - mesto</a:t>
                      </a:r>
                    </a:p>
                  </a:txBody>
                  <a:tcPr marT="0" marL="0" marR="0" marB="0">
                    <a:lnL>
                      <a:noFill/>
                    </a:lnL>
                    <a:lnR>
                      <a:noFill/>
                    </a:lnR>
                    <a:lnT>
                      <a:noFill/>
                    </a:lnT>
                    <a:lnB>
                      <a:noFill/>
                    </a:lnB>
                  </a:tcPr>
                </a:tc>
                <a:tc>
                  <a:txBody>
                    <a:bodyPr/>
                    <a:lstStyle/>
                    <a:p>
                      <a:pPr algn="ctr"/>
                      <a:r>
                        <a:rPr lang="en-US" sz="1200">
                          <a:solidFill>
                            <a:srgbClr val="000000"/>
                          </a:solidFill>
                        </a:rPr>
                        <a:t>Brno - venkov</a:t>
                      </a:r>
                    </a:p>
                  </a:txBody>
                  <a:tcPr marT="0" marL="0" marR="0" marB="0">
                    <a:lnL>
                      <a:noFill/>
                    </a:lnL>
                    <a:lnR>
                      <a:noFill/>
                    </a:lnR>
                    <a:lnT>
                      <a:noFill/>
                    </a:lnT>
                    <a:lnB>
                      <a:noFill/>
                    </a:lnB>
                  </a:tcPr>
                </a:tc>
                <a:tc>
                  <a:txBody>
                    <a:bodyPr/>
                    <a:lstStyle/>
                    <a:p>
                      <a:pPr algn="ctr"/>
                      <a:r>
                        <a:rPr lang="en-US" sz="1200">
                          <a:solidFill>
                            <a:srgbClr val="000000"/>
                          </a:solidFill>
                        </a:rPr>
                        <a:t>Hodonin</a:t>
                      </a:r>
                    </a:p>
                  </a:txBody>
                  <a:tcPr marT="0" marL="0" marR="0" marB="0">
                    <a:lnL>
                      <a:noFill/>
                    </a:lnL>
                    <a:lnR>
                      <a:noFill/>
                    </a:lnR>
                    <a:lnT>
                      <a:noFill/>
                    </a:lnT>
                    <a:lnB>
                      <a:noFill/>
                    </a:lnB>
                  </a:tcPr>
                </a:tc>
                <a:tc>
                  <a:txBody>
                    <a:bodyPr/>
                    <a:lstStyle/>
                    <a:p>
                      <a:pPr algn="ctr"/>
                      <a:r>
                        <a:rPr lang="en-US" sz="1200">
                          <a:solidFill>
                            <a:srgbClr val="000000"/>
                          </a:solidFill>
                        </a:rPr>
                        <a:t>Jihlava</a:t>
                      </a:r>
                    </a:p>
                  </a:txBody>
                  <a:tcPr marT="0" marL="0" marR="0" marB="0">
                    <a:lnL>
                      <a:noFill/>
                    </a:lnL>
                    <a:lnR>
                      <a:noFill/>
                    </a:lnR>
                    <a:lnT>
                      <a:noFill/>
                    </a:lnT>
                    <a:lnB>
                      <a:noFill/>
                    </a:lnB>
                  </a:tcPr>
                </a:tc>
                <a:tc>
                  <a:txBody>
                    <a:bodyPr/>
                    <a:lstStyle/>
                    <a:p>
                      <a:pPr algn="ctr"/>
                      <a:r>
                        <a:rPr lang="en-US" sz="1200">
                          <a:solidFill>
                            <a:srgbClr val="000000"/>
                          </a:solidFill>
                        </a:rPr>
                        <a:t>Kromeriz</a:t>
                      </a:r>
                    </a:p>
                  </a:txBody>
                  <a:tcPr marT="0" marL="0" marR="0" marB="0">
                    <a:lnL>
                      <a:noFill/>
                    </a:lnL>
                    <a:lnR>
                      <a:noFill/>
                    </a:lnR>
                    <a:lnT>
                      <a:noFill/>
                    </a:lnT>
                    <a:lnB>
                      <a:noFill/>
                    </a:lnB>
                  </a:tcPr>
                </a:tc>
                <a:tc>
                  <a:txBody>
                    <a:bodyPr/>
                    <a:lstStyle/>
                    <a:p>
                      <a:pPr algn="ctr"/>
                      <a:r>
                        <a:rPr lang="en-US" sz="1200">
                          <a:solidFill>
                            <a:srgbClr val="000000"/>
                          </a:solidFill>
                        </a:rPr>
                        <a:t>Prostejov</a:t>
                      </a:r>
                    </a:p>
                  </a:txBody>
                  <a:tcPr marT="0" marL="0" marR="0" marB="0">
                    <a:lnL>
                      <a:noFill/>
                    </a:lnL>
                    <a:lnR>
                      <a:noFill/>
                    </a:lnR>
                    <a:lnT>
                      <a:noFill/>
                    </a:lnT>
                    <a:lnB>
                      <a:noFill/>
                    </a:lnB>
                  </a:tcPr>
                </a:tc>
                <a:tc>
                  <a:txBody>
                    <a:bodyPr/>
                    <a:lstStyle/>
                    <a:p>
                      <a:pPr algn="ctr"/>
                      <a:r>
                        <a:rPr lang="en-US" sz="1200">
                          <a:solidFill>
                            <a:srgbClr val="000000"/>
                          </a:solidFill>
                        </a:rPr>
                        <a:t>Trebic</a:t>
                      </a:r>
                    </a:p>
                  </a:txBody>
                  <a:tcPr marT="0" marL="0" marR="0" marB="0">
                    <a:lnL>
                      <a:noFill/>
                    </a:lnL>
                    <a:lnR>
                      <a:noFill/>
                    </a:lnR>
                    <a:lnT>
                      <a:noFill/>
                    </a:lnT>
                    <a:lnB>
                      <a:noFill/>
                    </a:lnB>
                  </a:tcPr>
                </a:tc>
                <a:tc>
                  <a:txBody>
                    <a:bodyPr/>
                    <a:lstStyle/>
                    <a:p>
                      <a:pPr algn="ctr"/>
                      <a:r>
                        <a:rPr lang="en-US" sz="1200">
                          <a:solidFill>
                            <a:srgbClr val="000000"/>
                          </a:solidFill>
                        </a:rPr>
                        <a:t>Uherske Hradiste</a:t>
                      </a:r>
                    </a:p>
                  </a:txBody>
                  <a:tcPr marT="0" marL="0" marR="0" marB="0">
                    <a:lnL>
                      <a:noFill/>
                    </a:lnL>
                    <a:lnR>
                      <a:noFill/>
                    </a:lnR>
                    <a:lnT>
                      <a:noFill/>
                    </a:lnT>
                    <a:lnB>
                      <a:noFill/>
                    </a:lnB>
                  </a:tcPr>
                </a:tc>
                <a:tc>
                  <a:txBody>
                    <a:bodyPr/>
                    <a:lstStyle/>
                    <a:p>
                      <a:pPr algn="ctr"/>
                      <a:r>
                        <a:rPr lang="en-US" sz="1200">
                          <a:solidFill>
                            <a:srgbClr val="000000"/>
                          </a:solidFill>
                        </a:rPr>
                        <a:t>Vyskov</a:t>
                      </a:r>
                    </a:p>
                  </a:txBody>
                  <a:tcPr marT="0" marL="0" marR="0" marB="0">
                    <a:lnL>
                      <a:noFill/>
                    </a:lnL>
                    <a:lnR>
                      <a:noFill/>
                    </a:lnR>
                    <a:lnT>
                      <a:noFill/>
                    </a:lnT>
                    <a:lnB>
                      <a:noFill/>
                    </a:lnB>
                  </a:tcPr>
                </a:tc>
                <a:tc>
                  <a:txBody>
                    <a:bodyPr/>
                    <a:lstStyle/>
                    <a:p>
                      <a:pPr algn="ctr"/>
                      <a:r>
                        <a:rPr lang="en-US" sz="1200">
                          <a:solidFill>
                            <a:srgbClr val="000000"/>
                          </a:solidFill>
                        </a:rPr>
                        <a:t>Zdar nad Sazavou</a:t>
                      </a:r>
                    </a:p>
                  </a:txBody>
                  <a:tcPr marT="0" marL="0" marR="0" marB="0">
                    <a:lnL>
                      <a:noFill/>
                    </a:lnL>
                    <a:lnR>
                      <a:noFill/>
                    </a:lnR>
                    <a:lnT>
                      <a:noFill/>
                    </a:lnT>
                    <a:lnB>
                      <a:noFill/>
                    </a:lnB>
                  </a:tcPr>
                </a:tc>
                <a:tc>
                  <a:txBody>
                    <a:bodyPr/>
                    <a:lstStyle/>
                    <a:p>
                      <a:pPr algn="ctr"/>
                      <a:r>
                        <a:rPr lang="en-US" sz="1200">
                          <a:solidFill>
                            <a:srgbClr val="000000"/>
                          </a:solidFill>
                        </a:rPr>
                        <a:t>Zlin</a:t>
                      </a:r>
                    </a:p>
                  </a:txBody>
                  <a:tcPr marT="0" marL="0" marR="0" marB="0">
                    <a:lnL>
                      <a:noFill/>
                    </a:lnL>
                    <a:lnR>
                      <a:noFill/>
                    </a:lnR>
                    <a:lnT>
                      <a:noFill/>
                    </a:lnT>
                    <a:lnB>
                      <a:noFill/>
                    </a:lnB>
                  </a:tcPr>
                </a:tc>
                <a:tc>
                  <a:txBody>
                    <a:bodyPr/>
                    <a:lstStyle/>
                    <a:p>
                      <a:pPr algn="ctr"/>
                      <a:r>
                        <a:rPr lang="en-US" sz="1200">
                          <a:solidFill>
                            <a:srgbClr val="000000"/>
                          </a:solidFill>
                        </a:rPr>
                        <a:t>Znojmo</a:t>
                      </a:r>
                    </a:p>
                  </a:txBody>
                  <a:tcPr marT="0" marL="0" marR="0" marB="0">
                    <a:lnL>
                      <a:noFill/>
                    </a:lnL>
                    <a:lnR>
                      <a:noFill/>
                    </a:lnR>
                    <a:lnT>
                      <a:noFill/>
                    </a:lnT>
                    <a:lnB>
                      <a:noFill/>
                    </a:lnB>
                  </a:tcPr>
                </a:tc>
              </a:tr>
              <a:tr h="254000">
                <a:tc>
                  <a:txBody>
                    <a:bodyPr/>
                    <a:lstStyle/>
                    <a:p>
                      <a:pPr algn="r"/>
                      <a:r>
                        <a:rPr lang="en-US" sz="1200">
                          <a:solidFill>
                            <a:srgbClr val="000000"/>
                          </a:solidFill>
                        </a:rPr>
                        <a:t>LEASING</a:t>
                      </a:r>
                    </a:p>
                  </a:txBody>
                  <a:tcPr marT="0" marL="6350" marR="0" marB="0">
                    <a:lnL>
                      <a:noFill/>
                    </a:lnL>
                    <a:lnR>
                      <a:noFill/>
                    </a:lnR>
                    <a:lnT>
                      <a:noFill/>
                    </a:lnT>
                    <a:lnB>
                      <a:noFill/>
                    </a:lnB>
                  </a:tcPr>
                </a:tc>
                <a:tc>
                  <a:txBody>
                    <a:bodyPr/>
                    <a:lstStyle/>
                    <a:p>
                      <a:pPr algn="ctr"/>
                      <a:r>
                        <a:rPr lang="en-US" sz="1200">
                          <a:solidFill>
                            <a:srgbClr val="0000FF"/>
                          </a:solidFill>
                        </a:rPr>
                        <a:t>1253.94</a:t>
                      </a:r>
                    </a:p>
                  </a:txBody>
                  <a:tcPr marT="0" marL="0" marR="0" marB="0">
                    <a:lnL>
                      <a:noFill/>
                    </a:lnL>
                    <a:lnR>
                      <a:noFill/>
                    </a:lnR>
                    <a:lnT>
                      <a:noFill/>
                    </a:lnT>
                    <a:lnB>
                      <a:noFill/>
                    </a:lnB>
                  </a:tcPr>
                </a:tc>
                <a:tc>
                  <a:txBody>
                    <a:bodyPr/>
                    <a:lstStyle/>
                    <a:p>
                      <a:pPr algn="ctr"/>
                      <a:r>
                        <a:rPr lang="en-US" sz="1200">
                          <a:solidFill>
                            <a:srgbClr val="000000"/>
                          </a:solidFill>
                        </a:rPr>
                        <a:t>1703.18</a:t>
                      </a:r>
                    </a:p>
                  </a:txBody>
                  <a:tcPr marT="0" marL="0" marR="0" marB="0">
                    <a:lnL>
                      <a:noFill/>
                    </a:lnL>
                    <a:lnR>
                      <a:noFill/>
                    </a:lnR>
                    <a:lnT>
                      <a:noFill/>
                    </a:lnT>
                    <a:lnB>
                      <a:noFill/>
                    </a:lnB>
                  </a:tcPr>
                </a:tc>
                <a:tc>
                  <a:txBody>
                    <a:bodyPr/>
                    <a:lstStyle/>
                    <a:p>
                      <a:pPr algn="ctr"/>
                      <a:r>
                        <a:rPr lang="en-US" sz="1200">
                          <a:solidFill>
                            <a:srgbClr val="000000"/>
                          </a:solidFill>
                        </a:rPr>
                        <a:t>1476.00</a:t>
                      </a:r>
                    </a:p>
                  </a:txBody>
                  <a:tcPr marT="0" marL="0" marR="0" marB="0">
                    <a:lnL>
                      <a:noFill/>
                    </a:lnL>
                    <a:lnR>
                      <a:noFill/>
                    </a:lnR>
                    <a:lnT>
                      <a:noFill/>
                    </a:lnT>
                    <a:lnB>
                      <a:noFill/>
                    </a:lnB>
                  </a:tcPr>
                </a:tc>
                <a:tc>
                  <a:txBody>
                    <a:bodyPr/>
                    <a:lstStyle/>
                    <a:p>
                      <a:pPr algn="ctr"/>
                      <a:r>
                        <a:rPr lang="en-US" sz="1200">
                          <a:solidFill>
                            <a:srgbClr val="000000"/>
                          </a:solidFill>
                        </a:rPr>
                        <a:t>1914.68</a:t>
                      </a:r>
                    </a:p>
                  </a:txBody>
                  <a:tcPr marT="0" marL="0" marR="0" marB="0">
                    <a:lnL>
                      <a:noFill/>
                    </a:lnL>
                    <a:lnR>
                      <a:noFill/>
                    </a:lnR>
                    <a:lnT>
                      <a:noFill/>
                    </a:lnT>
                    <a:lnB>
                      <a:noFill/>
                    </a:lnB>
                  </a:tcPr>
                </a:tc>
                <a:tc>
                  <a:txBody>
                    <a:bodyPr/>
                    <a:lstStyle/>
                    <a:p>
                      <a:pPr algn="ctr"/>
                      <a:r>
                        <a:rPr lang="en-US" sz="1200">
                          <a:solidFill>
                            <a:srgbClr val="000000"/>
                          </a:solidFill>
                        </a:rPr>
                        <a:t>1530.00</a:t>
                      </a:r>
                    </a:p>
                  </a:txBody>
                  <a:tcPr marT="0" marL="0" marR="0" marB="0">
                    <a:lnL>
                      <a:noFill/>
                    </a:lnL>
                    <a:lnR>
                      <a:noFill/>
                    </a:lnR>
                    <a:lnT>
                      <a:noFill/>
                    </a:lnT>
                    <a:lnB>
                      <a:noFill/>
                    </a:lnB>
                  </a:tcPr>
                </a:tc>
                <a:tc>
                  <a:txBody>
                    <a:bodyPr/>
                    <a:lstStyle/>
                    <a:p>
                      <a:pPr algn="ctr"/>
                      <a:r>
                        <a:rPr lang="en-US" sz="1200">
                          <a:solidFill>
                            <a:srgbClr val="000000"/>
                          </a:solidFill>
                        </a:rPr>
                        <a:t>1798.47</a:t>
                      </a:r>
                    </a:p>
                  </a:txBody>
                  <a:tcPr marT="0" marL="0" marR="0" marB="0">
                    <a:lnL>
                      <a:noFill/>
                    </a:lnL>
                    <a:lnR>
                      <a:noFill/>
                    </a:lnR>
                    <a:lnT>
                      <a:noFill/>
                    </a:lnT>
                    <a:lnB>
                      <a:noFill/>
                    </a:lnB>
                  </a:tcPr>
                </a:tc>
                <a:tc>
                  <a:txBody>
                    <a:bodyPr/>
                    <a:lstStyle/>
                    <a:p>
                      <a:pPr algn="ctr"/>
                      <a:r>
                        <a:rPr lang="en-US" sz="1200">
                          <a:solidFill>
                            <a:srgbClr val="000000"/>
                          </a:solidFill>
                        </a:rPr>
                        <a:t>1385.95</a:t>
                      </a:r>
                    </a:p>
                  </a:txBody>
                  <a:tcPr marT="0" marL="0" marR="0" marB="0">
                    <a:lnL>
                      <a:noFill/>
                    </a:lnL>
                    <a:lnR>
                      <a:noFill/>
                    </a:lnR>
                    <a:lnT>
                      <a:noFill/>
                    </a:lnT>
                    <a:lnB>
                      <a:noFill/>
                    </a:lnB>
                  </a:tcPr>
                </a:tc>
                <a:tc>
                  <a:txBody>
                    <a:bodyPr/>
                    <a:lstStyle/>
                    <a:p>
                      <a:pPr algn="ctr"/>
                      <a:r>
                        <a:rPr lang="en-US" sz="1200">
                          <a:solidFill>
                            <a:srgbClr val="FF0000"/>
                          </a:solidFill>
                        </a:rPr>
                        <a:t>1961.73</a:t>
                      </a:r>
                    </a:p>
                  </a:txBody>
                  <a:tcPr marT="0" marL="0" marR="0" marB="0">
                    <a:lnL>
                      <a:noFill/>
                    </a:lnL>
                    <a:lnR>
                      <a:noFill/>
                    </a:lnR>
                    <a:lnT>
                      <a:noFill/>
                    </a:lnT>
                    <a:lnB>
                      <a:noFill/>
                    </a:lnB>
                  </a:tcPr>
                </a:tc>
                <a:tc>
                  <a:txBody>
                    <a:bodyPr/>
                    <a:lstStyle/>
                    <a:p>
                      <a:pPr algn="ctr"/>
                      <a:r>
                        <a:rPr lang="en-US" sz="1200">
                          <a:solidFill>
                            <a:srgbClr val="000000"/>
                          </a:solidFill>
                        </a:rPr>
                        <a:t>1923.27</a:t>
                      </a:r>
                    </a:p>
                  </a:txBody>
                  <a:tcPr marT="0" marL="0" marR="0" marB="0">
                    <a:lnL>
                      <a:noFill/>
                    </a:lnL>
                    <a:lnR>
                      <a:noFill/>
                    </a:lnR>
                    <a:lnT>
                      <a:noFill/>
                    </a:lnT>
                    <a:lnB>
                      <a:noFill/>
                    </a:lnB>
                  </a:tcPr>
                </a:tc>
                <a:tc>
                  <a:txBody>
                    <a:bodyPr/>
                    <a:lstStyle/>
                    <a:p>
                      <a:pPr algn="ctr"/>
                      <a:r>
                        <a:rPr lang="en-US" sz="1200">
                          <a:solidFill>
                            <a:srgbClr val="0000FF"/>
                          </a:solidFill>
                        </a:rPr>
                        <a:t>776.00</a:t>
                      </a:r>
                    </a:p>
                  </a:txBody>
                  <a:tcPr marT="0" marL="0" marR="0" marB="0">
                    <a:lnL>
                      <a:noFill/>
                    </a:lnL>
                    <a:lnR>
                      <a:noFill/>
                    </a:lnR>
                    <a:lnT>
                      <a:noFill/>
                    </a:lnT>
                    <a:lnB>
                      <a:noFill/>
                    </a:lnB>
                  </a:tcPr>
                </a:tc>
                <a:tc>
                  <a:txBody>
                    <a:bodyPr/>
                    <a:lstStyle/>
                    <a:p>
                      <a:pPr algn="ctr"/>
                      <a:r>
                        <a:rPr lang="en-US" sz="1200">
                          <a:solidFill>
                            <a:srgbClr val="0000FF"/>
                          </a:solidFill>
                        </a:rPr>
                        <a:t>1131.50</a:t>
                      </a:r>
                    </a:p>
                  </a:txBody>
                  <a:tcPr marT="0" marL="0" marR="0" marB="0">
                    <a:lnL>
                      <a:noFill/>
                    </a:lnL>
                    <a:lnR>
                      <a:noFill/>
                    </a:lnR>
                    <a:lnT>
                      <a:noFill/>
                    </a:lnT>
                    <a:lnB>
                      <a:noFill/>
                    </a:lnB>
                  </a:tcPr>
                </a:tc>
                <a:tc>
                  <a:txBody>
                    <a:bodyPr/>
                    <a:lstStyle/>
                    <a:p>
                      <a:pPr algn="ctr"/>
                      <a:r>
                        <a:rPr lang="en-US" sz="1200">
                          <a:solidFill>
                            <a:srgbClr val="FF0000"/>
                          </a:solidFill>
                        </a:rPr>
                        <a:t>1940.97</a:t>
                      </a:r>
                    </a:p>
                  </a:txBody>
                  <a:tcPr marT="0" marL="0" marR="0" marB="0">
                    <a:lnL>
                      <a:noFill/>
                    </a:lnL>
                    <a:lnR>
                      <a:noFill/>
                    </a:lnR>
                    <a:lnT>
                      <a:noFill/>
                    </a:lnT>
                    <a:lnB>
                      <a:noFill/>
                    </a:lnB>
                  </a:tcPr>
                </a:tc>
                <a:tc>
                  <a:txBody>
                    <a:bodyPr/>
                    <a:lstStyle/>
                    <a:p>
                      <a:pPr algn="ctr"/>
                      <a:r>
                        <a:rPr lang="en-US" sz="1200">
                          <a:solidFill>
                            <a:srgbClr val="FF0000"/>
                          </a:solidFill>
                        </a:rPr>
                        <a:t>2896.19</a:t>
                      </a:r>
                    </a:p>
                  </a:txBody>
                  <a:tcPr marT="0" marL="0" marR="0" marB="0">
                    <a:lnL>
                      <a:noFill/>
                    </a:lnL>
                    <a:lnR>
                      <a:noFill/>
                    </a:lnR>
                    <a:lnT>
                      <a:noFill/>
                    </a:lnT>
                    <a:lnB>
                      <a:noFill/>
                    </a:lnB>
                  </a:tcPr>
                </a:tc>
                <a:tc>
                  <a:txBody>
                    <a:bodyPr/>
                    <a:lstStyle/>
                    <a:p>
                      <a:pPr algn="ctr"/>
                      <a:r>
                        <a:rPr lang="en-US" sz="1200">
                          <a:solidFill>
                            <a:srgbClr val="000000"/>
                          </a:solidFill>
                        </a:rPr>
                        <a:t>1681.00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reason</a:t>
            </a:r>
          </a:p>
        </p:txBody>
      </p:sp>
      <p:graphicFrame>
        <p:nvGraphicFramePr>
          <p:cNvPr name="Table 2" id="3"/>
          <p:cNvGraphicFramePr>
            <a:graphicFrameLocks noGrp="true"/>
          </p:cNvGraphicFramePr>
          <p:nvPr/>
        </p:nvGraphicFramePr>
        <p:xfrm>
          <a:off x="-4953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gridCol w="1270000"/>
                <a:gridCol w="1270000"/>
                <a:gridCol w="1270000"/>
                <a:gridCol w="1270000"/>
                <a:gridCol w="1270000"/>
                <a:gridCol w="1270000"/>
                <a:gridCol w="1270000"/>
              </a:tblGrid>
              <a:tr h="254000">
                <a:tc>
                  <a:txBody>
                    <a:bodyPr/>
                    <a:lstStyle/>
                    <a:p>
                      <a:pPr algn="ctr"/>
                      <a:r>
                        <a:rPr lang="en-US" sz="1200">
                          <a:solidFill>
                            <a:srgbClr val="000000"/>
                          </a:solidFill>
                        </a:rPr>
                        <a:t>Summary for reason</a:t>
                      </a:r>
                    </a:p>
                  </a:txBody>
                  <a:tcPr marT="0" marL="6350" marR="0" marB="0">
                    <a:lnL>
                      <a:noFill/>
                    </a:lnL>
                    <a:lnR>
                      <a:noFill/>
                    </a:lnR>
                    <a:lnT>
                      <a:noFill/>
                    </a:lnT>
                    <a:lnB>
                      <a:noFill/>
                    </a:lnB>
                  </a:tcPr>
                </a:tc>
                <a:tc>
                  <a:txBody>
                    <a:bodyPr/>
                    <a:lstStyle/>
                    <a:p>
                      <a:pPr algn="ctr"/>
                      <a:r>
                        <a:rPr lang="en-US" sz="1200">
                          <a:solidFill>
                            <a:srgbClr val="000000"/>
                          </a:solidFill>
                        </a:rPr>
                        <a:t>Blansko</a:t>
                      </a:r>
                    </a:p>
                  </a:txBody>
                  <a:tcPr marT="0" marL="0" marR="0" marB="0">
                    <a:lnL>
                      <a:noFill/>
                    </a:lnL>
                    <a:lnR>
                      <a:noFill/>
                    </a:lnR>
                    <a:lnT>
                      <a:noFill/>
                    </a:lnT>
                    <a:lnB>
                      <a:noFill/>
                    </a:lnB>
                  </a:tcPr>
                </a:tc>
                <a:tc>
                  <a:txBody>
                    <a:bodyPr/>
                    <a:lstStyle/>
                    <a:p>
                      <a:pPr algn="ctr"/>
                      <a:r>
                        <a:rPr lang="en-US" sz="1200">
                          <a:solidFill>
                            <a:srgbClr val="000000"/>
                          </a:solidFill>
                        </a:rPr>
                        <a:t>Breclav</a:t>
                      </a:r>
                    </a:p>
                  </a:txBody>
                  <a:tcPr marT="0" marL="0" marR="0" marB="0">
                    <a:lnL>
                      <a:noFill/>
                    </a:lnL>
                    <a:lnR>
                      <a:noFill/>
                    </a:lnR>
                    <a:lnT>
                      <a:noFill/>
                    </a:lnT>
                    <a:lnB>
                      <a:noFill/>
                    </a:lnB>
                  </a:tcPr>
                </a:tc>
                <a:tc>
                  <a:txBody>
                    <a:bodyPr/>
                    <a:lstStyle/>
                    <a:p>
                      <a:pPr algn="ctr"/>
                      <a:r>
                        <a:rPr lang="en-US" sz="1200">
                          <a:solidFill>
                            <a:srgbClr val="000000"/>
                          </a:solidFill>
                        </a:rPr>
                        <a:t>Brno - mesto</a:t>
                      </a:r>
                    </a:p>
                  </a:txBody>
                  <a:tcPr marT="0" marL="0" marR="0" marB="0">
                    <a:lnL>
                      <a:noFill/>
                    </a:lnL>
                    <a:lnR>
                      <a:noFill/>
                    </a:lnR>
                    <a:lnT>
                      <a:noFill/>
                    </a:lnT>
                    <a:lnB>
                      <a:noFill/>
                    </a:lnB>
                  </a:tcPr>
                </a:tc>
                <a:tc>
                  <a:txBody>
                    <a:bodyPr/>
                    <a:lstStyle/>
                    <a:p>
                      <a:pPr algn="ctr"/>
                      <a:r>
                        <a:rPr lang="en-US" sz="1200">
                          <a:solidFill>
                            <a:srgbClr val="000000"/>
                          </a:solidFill>
                        </a:rPr>
                        <a:t>Brno - venkov</a:t>
                      </a:r>
                    </a:p>
                  </a:txBody>
                  <a:tcPr marT="0" marL="0" marR="0" marB="0">
                    <a:lnL>
                      <a:noFill/>
                    </a:lnL>
                    <a:lnR>
                      <a:noFill/>
                    </a:lnR>
                    <a:lnT>
                      <a:noFill/>
                    </a:lnT>
                    <a:lnB>
                      <a:noFill/>
                    </a:lnB>
                  </a:tcPr>
                </a:tc>
                <a:tc>
                  <a:txBody>
                    <a:bodyPr/>
                    <a:lstStyle/>
                    <a:p>
                      <a:pPr algn="ctr"/>
                      <a:r>
                        <a:rPr lang="en-US" sz="1200">
                          <a:solidFill>
                            <a:srgbClr val="000000"/>
                          </a:solidFill>
                        </a:rPr>
                        <a:t>Hodonin</a:t>
                      </a:r>
                    </a:p>
                  </a:txBody>
                  <a:tcPr marT="0" marL="0" marR="0" marB="0">
                    <a:lnL>
                      <a:noFill/>
                    </a:lnL>
                    <a:lnR>
                      <a:noFill/>
                    </a:lnR>
                    <a:lnT>
                      <a:noFill/>
                    </a:lnT>
                    <a:lnB>
                      <a:noFill/>
                    </a:lnB>
                  </a:tcPr>
                </a:tc>
                <a:tc>
                  <a:txBody>
                    <a:bodyPr/>
                    <a:lstStyle/>
                    <a:p>
                      <a:pPr algn="ctr"/>
                      <a:r>
                        <a:rPr lang="en-US" sz="1200">
                          <a:solidFill>
                            <a:srgbClr val="000000"/>
                          </a:solidFill>
                        </a:rPr>
                        <a:t>Jihlava</a:t>
                      </a:r>
                    </a:p>
                  </a:txBody>
                  <a:tcPr marT="0" marL="0" marR="0" marB="0">
                    <a:lnL>
                      <a:noFill/>
                    </a:lnL>
                    <a:lnR>
                      <a:noFill/>
                    </a:lnR>
                    <a:lnT>
                      <a:noFill/>
                    </a:lnT>
                    <a:lnB>
                      <a:noFill/>
                    </a:lnB>
                  </a:tcPr>
                </a:tc>
                <a:tc>
                  <a:txBody>
                    <a:bodyPr/>
                    <a:lstStyle/>
                    <a:p>
                      <a:pPr algn="ctr"/>
                      <a:r>
                        <a:rPr lang="en-US" sz="1200">
                          <a:solidFill>
                            <a:srgbClr val="000000"/>
                          </a:solidFill>
                        </a:rPr>
                        <a:t>Kromeriz</a:t>
                      </a:r>
                    </a:p>
                  </a:txBody>
                  <a:tcPr marT="0" marL="0" marR="0" marB="0">
                    <a:lnL>
                      <a:noFill/>
                    </a:lnL>
                    <a:lnR>
                      <a:noFill/>
                    </a:lnR>
                    <a:lnT>
                      <a:noFill/>
                    </a:lnT>
                    <a:lnB>
                      <a:noFill/>
                    </a:lnB>
                  </a:tcPr>
                </a:tc>
                <a:tc>
                  <a:txBody>
                    <a:bodyPr/>
                    <a:lstStyle/>
                    <a:p>
                      <a:pPr algn="ctr"/>
                      <a:r>
                        <a:rPr lang="en-US" sz="1200">
                          <a:solidFill>
                            <a:srgbClr val="000000"/>
                          </a:solidFill>
                        </a:rPr>
                        <a:t>Prostejov</a:t>
                      </a:r>
                    </a:p>
                  </a:txBody>
                  <a:tcPr marT="0" marL="0" marR="0" marB="0">
                    <a:lnL>
                      <a:noFill/>
                    </a:lnL>
                    <a:lnR>
                      <a:noFill/>
                    </a:lnR>
                    <a:lnT>
                      <a:noFill/>
                    </a:lnT>
                    <a:lnB>
                      <a:noFill/>
                    </a:lnB>
                  </a:tcPr>
                </a:tc>
                <a:tc>
                  <a:txBody>
                    <a:bodyPr/>
                    <a:lstStyle/>
                    <a:p>
                      <a:pPr algn="ctr"/>
                      <a:r>
                        <a:rPr lang="en-US" sz="1200">
                          <a:solidFill>
                            <a:srgbClr val="000000"/>
                          </a:solidFill>
                        </a:rPr>
                        <a:t>Trebic</a:t>
                      </a:r>
                    </a:p>
                  </a:txBody>
                  <a:tcPr marT="0" marL="0" marR="0" marB="0">
                    <a:lnL>
                      <a:noFill/>
                    </a:lnL>
                    <a:lnR>
                      <a:noFill/>
                    </a:lnR>
                    <a:lnT>
                      <a:noFill/>
                    </a:lnT>
                    <a:lnB>
                      <a:noFill/>
                    </a:lnB>
                  </a:tcPr>
                </a:tc>
                <a:tc>
                  <a:txBody>
                    <a:bodyPr/>
                    <a:lstStyle/>
                    <a:p>
                      <a:pPr algn="ctr"/>
                      <a:r>
                        <a:rPr lang="en-US" sz="1200">
                          <a:solidFill>
                            <a:srgbClr val="000000"/>
                          </a:solidFill>
                        </a:rPr>
                        <a:t>Uherske Hradiste</a:t>
                      </a:r>
                    </a:p>
                  </a:txBody>
                  <a:tcPr marT="0" marL="0" marR="0" marB="0">
                    <a:lnL>
                      <a:noFill/>
                    </a:lnL>
                    <a:lnR>
                      <a:noFill/>
                    </a:lnR>
                    <a:lnT>
                      <a:noFill/>
                    </a:lnT>
                    <a:lnB>
                      <a:noFill/>
                    </a:lnB>
                  </a:tcPr>
                </a:tc>
                <a:tc>
                  <a:txBody>
                    <a:bodyPr/>
                    <a:lstStyle/>
                    <a:p>
                      <a:pPr algn="ctr"/>
                      <a:r>
                        <a:rPr lang="en-US" sz="1200">
                          <a:solidFill>
                            <a:srgbClr val="000000"/>
                          </a:solidFill>
                        </a:rPr>
                        <a:t>Vyskov</a:t>
                      </a:r>
                    </a:p>
                  </a:txBody>
                  <a:tcPr marT="0" marL="0" marR="0" marB="0">
                    <a:lnL>
                      <a:noFill/>
                    </a:lnL>
                    <a:lnR>
                      <a:noFill/>
                    </a:lnR>
                    <a:lnT>
                      <a:noFill/>
                    </a:lnT>
                    <a:lnB>
                      <a:noFill/>
                    </a:lnB>
                  </a:tcPr>
                </a:tc>
                <a:tc>
                  <a:txBody>
                    <a:bodyPr/>
                    <a:lstStyle/>
                    <a:p>
                      <a:pPr algn="ctr"/>
                      <a:r>
                        <a:rPr lang="en-US" sz="1200">
                          <a:solidFill>
                            <a:srgbClr val="000000"/>
                          </a:solidFill>
                        </a:rPr>
                        <a:t>Zdar nad Sazavou</a:t>
                      </a:r>
                    </a:p>
                  </a:txBody>
                  <a:tcPr marT="0" marL="0" marR="0" marB="0">
                    <a:lnL>
                      <a:noFill/>
                    </a:lnL>
                    <a:lnR>
                      <a:noFill/>
                    </a:lnR>
                    <a:lnT>
                      <a:noFill/>
                    </a:lnT>
                    <a:lnB>
                      <a:noFill/>
                    </a:lnB>
                  </a:tcPr>
                </a:tc>
                <a:tc>
                  <a:txBody>
                    <a:bodyPr/>
                    <a:lstStyle/>
                    <a:p>
                      <a:pPr algn="ctr"/>
                      <a:r>
                        <a:rPr lang="en-US" sz="1200">
                          <a:solidFill>
                            <a:srgbClr val="000000"/>
                          </a:solidFill>
                        </a:rPr>
                        <a:t>Zlin</a:t>
                      </a:r>
                    </a:p>
                  </a:txBody>
                  <a:tcPr marT="0" marL="0" marR="0" marB="0">
                    <a:lnL>
                      <a:noFill/>
                    </a:lnL>
                    <a:lnR>
                      <a:noFill/>
                    </a:lnR>
                    <a:lnT>
                      <a:noFill/>
                    </a:lnT>
                    <a:lnB>
                      <a:noFill/>
                    </a:lnB>
                  </a:tcPr>
                </a:tc>
                <a:tc>
                  <a:txBody>
                    <a:bodyPr/>
                    <a:lstStyle/>
                    <a:p>
                      <a:pPr algn="ctr"/>
                      <a:r>
                        <a:rPr lang="en-US" sz="1200">
                          <a:solidFill>
                            <a:srgbClr val="000000"/>
                          </a:solidFill>
                        </a:rPr>
                        <a:t>Znojmo</a:t>
                      </a:r>
                    </a:p>
                  </a:txBody>
                  <a:tcPr marT="0" marL="0" marR="0" marB="0">
                    <a:lnL>
                      <a:noFill/>
                    </a:lnL>
                    <a:lnR>
                      <a:noFill/>
                    </a:lnR>
                    <a:lnT>
                      <a:noFill/>
                    </a:lnT>
                    <a:lnB>
                      <a:noFill/>
                    </a:lnB>
                  </a:tcPr>
                </a:tc>
              </a:tr>
              <a:tr h="254000">
                <a:tc>
                  <a:txBody>
                    <a:bodyPr/>
                    <a:lstStyle/>
                    <a:p>
                      <a:pPr algn="r"/>
                      <a:r>
                        <a:rPr lang="en-US" sz="1200" b="true">
                          <a:solidFill>
                            <a:srgbClr val="000000"/>
                          </a:solidFill>
                        </a:rPr>
                        <a:t>LEASING</a:t>
                      </a:r>
                    </a:p>
                  </a:txBody>
                  <a:tcPr marT="0" marL="6350" marR="0" marB="0">
                    <a:lnL>
                      <a:noFill/>
                    </a:lnL>
                    <a:lnR>
                      <a:noFill/>
                    </a:lnR>
                    <a:lnT>
                      <a:noFill/>
                    </a:lnT>
                    <a:lnB>
                      <a:noFill/>
                    </a:lnB>
                  </a:tcPr>
                </a:tc>
                <a:tc>
                  <a:txBody>
                    <a:bodyPr/>
                    <a:lstStyle/>
                    <a:p>
                      <a:pPr algn="ctr"/>
                      <a:r>
                        <a:rPr lang="en-US" sz="1200" b="true">
                          <a:solidFill>
                            <a:srgbClr val="0000FF"/>
                          </a:solidFill>
                        </a:rPr>
                        <a:t>1253.94</a:t>
                      </a:r>
                    </a:p>
                  </a:txBody>
                  <a:tcPr marT="0" marL="0" marR="0" marB="0">
                    <a:lnL>
                      <a:noFill/>
                    </a:lnL>
                    <a:lnR>
                      <a:noFill/>
                    </a:lnR>
                    <a:lnT>
                      <a:noFill/>
                    </a:lnT>
                    <a:lnB>
                      <a:noFill/>
                    </a:lnB>
                  </a:tcPr>
                </a:tc>
                <a:tc>
                  <a:txBody>
                    <a:bodyPr/>
                    <a:lstStyle/>
                    <a:p>
                      <a:pPr algn="ctr"/>
                      <a:r>
                        <a:rPr lang="en-US" sz="1200" b="true">
                          <a:solidFill>
                            <a:srgbClr val="000000"/>
                          </a:solidFill>
                        </a:rPr>
                        <a:t>1703.18</a:t>
                      </a:r>
                    </a:p>
                  </a:txBody>
                  <a:tcPr marT="0" marL="0" marR="0" marB="0">
                    <a:lnL>
                      <a:noFill/>
                    </a:lnL>
                    <a:lnR>
                      <a:noFill/>
                    </a:lnR>
                    <a:lnT>
                      <a:noFill/>
                    </a:lnT>
                    <a:lnB>
                      <a:noFill/>
                    </a:lnB>
                  </a:tcPr>
                </a:tc>
                <a:tc>
                  <a:txBody>
                    <a:bodyPr/>
                    <a:lstStyle/>
                    <a:p>
                      <a:pPr algn="ctr"/>
                      <a:r>
                        <a:rPr lang="en-US" sz="1200" b="true">
                          <a:solidFill>
                            <a:srgbClr val="000000"/>
                          </a:solidFill>
                        </a:rPr>
                        <a:t>1476.00</a:t>
                      </a:r>
                    </a:p>
                  </a:txBody>
                  <a:tcPr marT="0" marL="0" marR="0" marB="0">
                    <a:lnL>
                      <a:noFill/>
                    </a:lnL>
                    <a:lnR>
                      <a:noFill/>
                    </a:lnR>
                    <a:lnT>
                      <a:noFill/>
                    </a:lnT>
                    <a:lnB>
                      <a:noFill/>
                    </a:lnB>
                  </a:tcPr>
                </a:tc>
                <a:tc>
                  <a:txBody>
                    <a:bodyPr/>
                    <a:lstStyle/>
                    <a:p>
                      <a:pPr algn="ctr"/>
                      <a:r>
                        <a:rPr lang="en-US" sz="1200" b="true">
                          <a:solidFill>
                            <a:srgbClr val="000000"/>
                          </a:solidFill>
                        </a:rPr>
                        <a:t>1914.68</a:t>
                      </a:r>
                    </a:p>
                  </a:txBody>
                  <a:tcPr marT="0" marL="0" marR="0" marB="0">
                    <a:lnL>
                      <a:noFill/>
                    </a:lnL>
                    <a:lnR>
                      <a:noFill/>
                    </a:lnR>
                    <a:lnT>
                      <a:noFill/>
                    </a:lnT>
                    <a:lnB>
                      <a:noFill/>
                    </a:lnB>
                  </a:tcPr>
                </a:tc>
                <a:tc>
                  <a:txBody>
                    <a:bodyPr/>
                    <a:lstStyle/>
                    <a:p>
                      <a:pPr algn="ctr"/>
                      <a:r>
                        <a:rPr lang="en-US" sz="1200" b="true">
                          <a:solidFill>
                            <a:srgbClr val="000000"/>
                          </a:solidFill>
                        </a:rPr>
                        <a:t>1530.00</a:t>
                      </a:r>
                    </a:p>
                  </a:txBody>
                  <a:tcPr marT="0" marL="0" marR="0" marB="0">
                    <a:lnL>
                      <a:noFill/>
                    </a:lnL>
                    <a:lnR>
                      <a:noFill/>
                    </a:lnR>
                    <a:lnT>
                      <a:noFill/>
                    </a:lnT>
                    <a:lnB>
                      <a:noFill/>
                    </a:lnB>
                  </a:tcPr>
                </a:tc>
                <a:tc>
                  <a:txBody>
                    <a:bodyPr/>
                    <a:lstStyle/>
                    <a:p>
                      <a:pPr algn="ctr"/>
                      <a:r>
                        <a:rPr lang="en-US" sz="1200" b="true">
                          <a:solidFill>
                            <a:srgbClr val="000000"/>
                          </a:solidFill>
                        </a:rPr>
                        <a:t>1798.47</a:t>
                      </a:r>
                    </a:p>
                  </a:txBody>
                  <a:tcPr marT="0" marL="0" marR="0" marB="0">
                    <a:lnL>
                      <a:noFill/>
                    </a:lnL>
                    <a:lnR>
                      <a:noFill/>
                    </a:lnR>
                    <a:lnT>
                      <a:noFill/>
                    </a:lnT>
                    <a:lnB>
                      <a:noFill/>
                    </a:lnB>
                  </a:tcPr>
                </a:tc>
                <a:tc>
                  <a:txBody>
                    <a:bodyPr/>
                    <a:lstStyle/>
                    <a:p>
                      <a:pPr algn="ctr"/>
                      <a:r>
                        <a:rPr lang="en-US" sz="1200" b="true">
                          <a:solidFill>
                            <a:srgbClr val="000000"/>
                          </a:solidFill>
                        </a:rPr>
                        <a:t>1385.95</a:t>
                      </a:r>
                    </a:p>
                  </a:txBody>
                  <a:tcPr marT="0" marL="0" marR="0" marB="0">
                    <a:lnL>
                      <a:noFill/>
                    </a:lnL>
                    <a:lnR>
                      <a:noFill/>
                    </a:lnR>
                    <a:lnT>
                      <a:noFill/>
                    </a:lnT>
                    <a:lnB>
                      <a:noFill/>
                    </a:lnB>
                  </a:tcPr>
                </a:tc>
                <a:tc>
                  <a:txBody>
                    <a:bodyPr/>
                    <a:lstStyle/>
                    <a:p>
                      <a:pPr algn="ctr"/>
                      <a:r>
                        <a:rPr lang="en-US" sz="1200" b="true">
                          <a:solidFill>
                            <a:srgbClr val="FF0000"/>
                          </a:solidFill>
                        </a:rPr>
                        <a:t>1961.73</a:t>
                      </a:r>
                    </a:p>
                  </a:txBody>
                  <a:tcPr marT="0" marL="0" marR="0" marB="0">
                    <a:lnL>
                      <a:noFill/>
                    </a:lnL>
                    <a:lnR>
                      <a:noFill/>
                    </a:lnR>
                    <a:lnT>
                      <a:noFill/>
                    </a:lnT>
                    <a:lnB>
                      <a:noFill/>
                    </a:lnB>
                  </a:tcPr>
                </a:tc>
                <a:tc>
                  <a:txBody>
                    <a:bodyPr/>
                    <a:lstStyle/>
                    <a:p>
                      <a:pPr algn="ctr"/>
                      <a:r>
                        <a:rPr lang="en-US" sz="1200" b="true">
                          <a:solidFill>
                            <a:srgbClr val="000000"/>
                          </a:solidFill>
                        </a:rPr>
                        <a:t>1923.27</a:t>
                      </a:r>
                    </a:p>
                  </a:txBody>
                  <a:tcPr marT="0" marL="0" marR="0" marB="0">
                    <a:lnL>
                      <a:noFill/>
                    </a:lnL>
                    <a:lnR>
                      <a:noFill/>
                    </a:lnR>
                    <a:lnT>
                      <a:noFill/>
                    </a:lnT>
                    <a:lnB>
                      <a:noFill/>
                    </a:lnB>
                  </a:tcPr>
                </a:tc>
                <a:tc>
                  <a:txBody>
                    <a:bodyPr/>
                    <a:lstStyle/>
                    <a:p>
                      <a:pPr algn="ctr"/>
                      <a:r>
                        <a:rPr lang="en-US" sz="1200" b="true">
                          <a:solidFill>
                            <a:srgbClr val="0000FF"/>
                          </a:solidFill>
                        </a:rPr>
                        <a:t>776.00</a:t>
                      </a:r>
                    </a:p>
                  </a:txBody>
                  <a:tcPr marT="0" marL="0" marR="0" marB="0">
                    <a:lnL>
                      <a:noFill/>
                    </a:lnL>
                    <a:lnR>
                      <a:noFill/>
                    </a:lnR>
                    <a:lnT>
                      <a:noFill/>
                    </a:lnT>
                    <a:lnB>
                      <a:noFill/>
                    </a:lnB>
                  </a:tcPr>
                </a:tc>
                <a:tc>
                  <a:txBody>
                    <a:bodyPr/>
                    <a:lstStyle/>
                    <a:p>
                      <a:pPr algn="ctr"/>
                      <a:r>
                        <a:rPr lang="en-US" sz="1200" b="true">
                          <a:solidFill>
                            <a:srgbClr val="0000FF"/>
                          </a:solidFill>
                        </a:rPr>
                        <a:t>1131.50</a:t>
                      </a:r>
                    </a:p>
                  </a:txBody>
                  <a:tcPr marT="0" marL="0" marR="0" marB="0">
                    <a:lnL>
                      <a:noFill/>
                    </a:lnL>
                    <a:lnR>
                      <a:noFill/>
                    </a:lnR>
                    <a:lnT>
                      <a:noFill/>
                    </a:lnT>
                    <a:lnB>
                      <a:noFill/>
                    </a:lnB>
                  </a:tcPr>
                </a:tc>
                <a:tc>
                  <a:txBody>
                    <a:bodyPr/>
                    <a:lstStyle/>
                    <a:p>
                      <a:pPr algn="ctr"/>
                      <a:r>
                        <a:rPr lang="en-US" sz="1200" b="true">
                          <a:solidFill>
                            <a:srgbClr val="FF0000"/>
                          </a:solidFill>
                        </a:rPr>
                        <a:t>1940.97</a:t>
                      </a:r>
                    </a:p>
                  </a:txBody>
                  <a:tcPr marT="0" marL="0" marR="0" marB="0">
                    <a:lnL>
                      <a:noFill/>
                    </a:lnL>
                    <a:lnR>
                      <a:noFill/>
                    </a:lnR>
                    <a:lnT>
                      <a:noFill/>
                    </a:lnT>
                    <a:lnB>
                      <a:noFill/>
                    </a:lnB>
                  </a:tcPr>
                </a:tc>
                <a:tc>
                  <a:txBody>
                    <a:bodyPr/>
                    <a:lstStyle/>
                    <a:p>
                      <a:pPr algn="ctr"/>
                      <a:r>
                        <a:rPr lang="en-US" sz="1200" b="true">
                          <a:solidFill>
                            <a:srgbClr val="FF0000"/>
                          </a:solidFill>
                        </a:rPr>
                        <a:t>2896.19</a:t>
                      </a:r>
                    </a:p>
                  </a:txBody>
                  <a:tcPr marT="0" marL="0" marR="0" marB="0">
                    <a:lnL>
                      <a:noFill/>
                    </a:lnL>
                    <a:lnR>
                      <a:noFill/>
                    </a:lnR>
                    <a:lnT>
                      <a:noFill/>
                    </a:lnT>
                    <a:lnB>
                      <a:noFill/>
                    </a:lnB>
                  </a:tcPr>
                </a:tc>
                <a:tc>
                  <a:txBody>
                    <a:bodyPr/>
                    <a:lstStyle/>
                    <a:p>
                      <a:pPr algn="ctr"/>
                      <a:r>
                        <a:rPr lang="en-US" sz="1200" b="true">
                          <a:solidFill>
                            <a:srgbClr val="000000"/>
                          </a:solidFill>
                        </a:rPr>
                        <a:t>1681.00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r"/>
                      <a:r>
                        <a:rPr lang="en-US" sz="1200" i="true">
                          <a:solidFill>
                            <a:srgbClr val="000000"/>
                          </a:solidFill>
                        </a:rPr>
                        <a:t>Blansko</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LEASING</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1380</a:t>
                      </a:r>
                    </a:p>
                  </a:txBody>
                  <a:tcPr marT="0" marL="6350" marR="0" marB="0">
                    <a:lnL>
                      <a:noFill/>
                    </a:lnL>
                    <a:lnR>
                      <a:noFill/>
                    </a:lnR>
                    <a:lnT>
                      <a:noFill/>
                    </a:lnT>
                    <a:lnB>
                      <a:noFill/>
                    </a:lnB>
                  </a:tcPr>
                </a:tc>
                <a:tc>
                  <a:txBody>
                    <a:bodyPr/>
                    <a:lstStyle/>
                    <a:p>
                      <a:pPr algn="ctr"/>
                      <a:r>
                        <a:rPr lang="en-US" sz="1200">
                          <a:solidFill>
                            <a:srgbClr val="0000FF"/>
                          </a:solidFill>
                        </a:rPr>
                        <a:t>1200.00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3258</a:t>
                      </a:r>
                    </a:p>
                  </a:txBody>
                  <a:tcPr marT="0" marL="6350" marR="0" marB="0">
                    <a:lnL>
                      <a:noFill/>
                    </a:lnL>
                    <a:lnR>
                      <a:noFill/>
                    </a:lnR>
                    <a:lnT>
                      <a:noFill/>
                    </a:lnT>
                    <a:lnB>
                      <a:noFill/>
                    </a:lnB>
                  </a:tcPr>
                </a:tc>
                <a:tc>
                  <a:txBody>
                    <a:bodyPr/>
                    <a:lstStyle/>
                    <a:p>
                      <a:pPr algn="ctr"/>
                      <a:r>
                        <a:rPr lang="en-US" sz="1200">
                          <a:solidFill>
                            <a:srgbClr val="000000"/>
                          </a:solidFill>
                        </a:rPr>
                        <a:t>1646.00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3702</a:t>
                      </a:r>
                    </a:p>
                  </a:txBody>
                  <a:tcPr marT="0" marL="6350" marR="0" marB="0">
                    <a:lnL>
                      <a:noFill/>
                    </a:lnL>
                    <a:lnR>
                      <a:noFill/>
                    </a:lnR>
                    <a:lnT>
                      <a:noFill/>
                    </a:lnT>
                    <a:lnB>
                      <a:noFill/>
                    </a:lnB>
                  </a:tcPr>
                </a:tc>
                <a:tc>
                  <a:txBody>
                    <a:bodyPr/>
                    <a:lstStyle/>
                    <a:p>
                      <a:pPr algn="ctr"/>
                      <a:r>
                        <a:rPr lang="en-US" sz="1200">
                          <a:solidFill>
                            <a:srgbClr val="0000FF"/>
                          </a:solidFill>
                        </a:rPr>
                        <a:t>418.00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4537</a:t>
                      </a:r>
                    </a:p>
                  </a:txBody>
                  <a:tcPr marT="0" marL="6350" marR="0" marB="0">
                    <a:lnL>
                      <a:noFill/>
                    </a:lnL>
                    <a:lnR>
                      <a:noFill/>
                    </a:lnR>
                    <a:lnT>
                      <a:noFill/>
                    </a:lnT>
                    <a:lnB>
                      <a:noFill/>
                    </a:lnB>
                  </a:tcPr>
                </a:tc>
                <a:tc>
                  <a:txBody>
                    <a:bodyPr/>
                    <a:lstStyle/>
                    <a:p>
                      <a:pPr algn="ctr"/>
                      <a:r>
                        <a:rPr lang="en-US" sz="1200">
                          <a:solidFill>
                            <a:srgbClr val="000000"/>
                          </a:solidFill>
                        </a:rPr>
                        <a:t>1352.10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5661</a:t>
                      </a:r>
                    </a:p>
                  </a:txBody>
                  <a:tcPr marT="0" marL="6350" marR="0" marB="0">
                    <a:lnL>
                      <a:noFill/>
                    </a:lnL>
                    <a:lnR>
                      <a:noFill/>
                    </a:lnR>
                    <a:lnT>
                      <a:noFill/>
                    </a:lnT>
                    <a:lnB>
                      <a:noFill/>
                    </a:lnB>
                  </a:tcPr>
                </a:tc>
                <a:tc>
                  <a:txBody>
                    <a:bodyPr/>
                    <a:lstStyle/>
                    <a:p>
                      <a:pPr algn="ctr"/>
                      <a:r>
                        <a:rPr lang="en-US" sz="1200">
                          <a:solidFill>
                            <a:srgbClr val="000000"/>
                          </a:solidFill>
                        </a:rPr>
                        <a:t>1653.60 (1)</a:t>
                      </a:r>
                    </a:p>
                  </a:txBody>
                  <a:tcPr marT="0" marL="0" marR="0" marB="0">
                    <a:lnL>
                      <a:noFill/>
                    </a:lnL>
                    <a:lnR>
                      <a:noFill/>
                    </a:lnR>
                    <a:lnT>
                      <a:noFill/>
                    </a:lnT>
                    <a:lnB>
                      <a:noFill/>
                    </a:lnB>
                  </a:tcPr>
                </a:tc>
              </a:tr>
              <a:tr h="254000">
                <a:tc>
                  <a:txBody>
                    <a:bodyPr/>
                    <a:lstStyle/>
                    <a:p>
                      <a:pPr algn="r"/>
                      <a:r>
                        <a:rPr lang="en-US" sz="1200" i="true">
                          <a:solidFill>
                            <a:srgbClr val="000000"/>
                          </a:solidFill>
                        </a:rPr>
                        <a:t>Breclav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1793</a:t>
                      </a:r>
                    </a:p>
                  </a:txBody>
                  <a:tcPr marT="0" marL="6350" marR="0" marB="0">
                    <a:lnL>
                      <a:noFill/>
                    </a:lnL>
                    <a:lnR>
                      <a:noFill/>
                    </a:lnR>
                    <a:lnT>
                      <a:noFill/>
                    </a:lnT>
                    <a:lnB>
                      <a:noFill/>
                    </a:lnB>
                  </a:tcPr>
                </a:tc>
                <a:tc>
                  <a:txBody>
                    <a:bodyPr/>
                    <a:lstStyle/>
                    <a:p>
                      <a:pPr algn="ctr"/>
                      <a:r>
                        <a:rPr lang="en-US" sz="1200">
                          <a:solidFill>
                            <a:srgbClr val="000000"/>
                          </a:solidFill>
                        </a:rPr>
                        <a:t>1345.00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2858</a:t>
                      </a:r>
                    </a:p>
                  </a:txBody>
                  <a:tcPr marT="0" marL="6350" marR="0" marB="0">
                    <a:lnL>
                      <a:noFill/>
                    </a:lnL>
                    <a:lnR>
                      <a:noFill/>
                    </a:lnR>
                    <a:lnT>
                      <a:noFill/>
                    </a:lnT>
                    <a:lnB>
                      <a:noFill/>
                    </a:lnB>
                  </a:tcPr>
                </a:tc>
                <a:tc>
                  <a:txBody>
                    <a:bodyPr/>
                    <a:lstStyle/>
                    <a:p>
                      <a:pPr algn="ctr"/>
                      <a:r>
                        <a:rPr lang="en-US" sz="1200">
                          <a:solidFill>
                            <a:srgbClr val="0000FF"/>
                          </a:solidFill>
                        </a:rPr>
                        <a:t>500.00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3632</a:t>
                      </a:r>
                    </a:p>
                  </a:txBody>
                  <a:tcPr marT="0" marL="6350" marR="0" marB="0">
                    <a:lnL>
                      <a:noFill/>
                    </a:lnL>
                    <a:lnR>
                      <a:noFill/>
                    </a:lnR>
                    <a:lnT>
                      <a:noFill/>
                    </a:lnT>
                    <a:lnB>
                      <a:noFill/>
                    </a:lnB>
                  </a:tcPr>
                </a:tc>
                <a:tc>
                  <a:txBody>
                    <a:bodyPr/>
                    <a:lstStyle/>
                    <a:p>
                      <a:pPr algn="ctr"/>
                      <a:r>
                        <a:rPr lang="en-US" sz="1200">
                          <a:solidFill>
                            <a:srgbClr val="FF0000"/>
                          </a:solidFill>
                        </a:rPr>
                        <a:t>2544.00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3717</a:t>
                      </a:r>
                    </a:p>
                  </a:txBody>
                  <a:tcPr marT="0" marL="6350" marR="0" marB="0">
                    <a:lnL>
                      <a:noFill/>
                    </a:lnL>
                    <a:lnR>
                      <a:noFill/>
                    </a:lnR>
                    <a:lnT>
                      <a:noFill/>
                    </a:lnT>
                    <a:lnB>
                      <a:noFill/>
                    </a:lnB>
                  </a:tcPr>
                </a:tc>
                <a:tc>
                  <a:txBody>
                    <a:bodyPr/>
                    <a:lstStyle/>
                    <a:p>
                      <a:pPr algn="ctr"/>
                      <a:r>
                        <a:rPr lang="en-US" sz="1200">
                          <a:solidFill>
                            <a:srgbClr val="000000"/>
                          </a:solidFill>
                        </a:rPr>
                        <a:t>1558.20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500</a:t>
                      </a:r>
                    </a:p>
                  </a:txBody>
                  <a:tcPr marT="0" marL="6350" marR="0" marB="0">
                    <a:lnL>
                      <a:noFill/>
                    </a:lnL>
                    <a:lnR>
                      <a:noFill/>
                    </a:lnR>
                    <a:lnT>
                      <a:noFill/>
                    </a:lnT>
                    <a:lnB>
                      <a:noFill/>
                    </a:lnB>
                  </a:tcPr>
                </a:tc>
                <a:tc>
                  <a:txBody>
                    <a:bodyPr/>
                    <a:lstStyle/>
                    <a:p>
                      <a:pPr algn="ctr"/>
                      <a:r>
                        <a:rPr lang="en-US" sz="1200">
                          <a:solidFill>
                            <a:srgbClr val="FF0000"/>
                          </a:solidFill>
                        </a:rPr>
                        <a:t>2629.60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874</a:t>
                      </a:r>
                    </a:p>
                  </a:txBody>
                  <a:tcPr marT="0" marL="6350" marR="0" marB="0">
                    <a:lnL>
                      <a:noFill/>
                    </a:lnL>
                    <a:lnR>
                      <a:noFill/>
                    </a:lnR>
                    <a:lnT>
                      <a:noFill/>
                    </a:lnT>
                    <a:lnB>
                      <a:noFill/>
                    </a:lnB>
                  </a:tcPr>
                </a:tc>
                <a:tc>
                  <a:txBody>
                    <a:bodyPr/>
                    <a:lstStyle/>
                    <a:p>
                      <a:pPr algn="ctr"/>
                      <a:r>
                        <a:rPr lang="en-US" sz="1200">
                          <a:solidFill>
                            <a:srgbClr val="000000"/>
                          </a:solidFill>
                        </a:rPr>
                        <a:t>1642.30 (1)</a:t>
                      </a:r>
                    </a:p>
                  </a:txBody>
                  <a:tcPr marT="0" marL="0" marR="0" marB="0">
                    <a:lnL>
                      <a:noFill/>
                    </a:lnL>
                    <a:lnR>
                      <a:noFill/>
                    </a:lnR>
                    <a:lnT>
                      <a:noFill/>
                    </a:lnT>
                    <a:lnB>
                      <a:noFill/>
                    </a:lnB>
                  </a:tcPr>
                </a:tc>
              </a:tr>
              <a:tr h="254000">
                <a:tc>
                  <a:txBody>
                    <a:bodyPr/>
                    <a:lstStyle/>
                    <a:p>
                      <a:pPr algn="r"/>
                      <a:r>
                        <a:rPr lang="en-US" sz="1200" i="true">
                          <a:solidFill>
                            <a:srgbClr val="000000"/>
                          </a:solidFill>
                        </a:rPr>
                        <a:t>Brno - mesto</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a:t>
                      </a:r>
                    </a:p>
                  </a:txBody>
                  <a:tcPr marT="0" marL="6350" marR="0" marB="0">
                    <a:lnL>
                      <a:noFill/>
                    </a:lnL>
                    <a:lnR>
                      <a:noFill/>
                    </a:lnR>
                    <a:lnT>
                      <a:noFill/>
                    </a:lnT>
                    <a:lnB>
                      <a:noFill/>
                    </a:lnB>
                  </a:tcPr>
                </a:tc>
                <a:tc>
                  <a:txBody>
                    <a:bodyPr/>
                    <a:lstStyle/>
                    <a:p>
                      <a:pPr algn="ctr"/>
                      <a:r>
                        <a:rPr lang="en-US" sz="1200">
                          <a:solidFill>
                            <a:srgbClr val="000000"/>
                          </a:solidFill>
                        </a:rPr>
                        <a:t>1344.00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1005</a:t>
                      </a:r>
                    </a:p>
                  </a:txBody>
                  <a:tcPr marT="0" marL="6350" marR="0" marB="0">
                    <a:lnL>
                      <a:noFill/>
                    </a:lnL>
                    <a:lnR>
                      <a:noFill/>
                    </a:lnR>
                    <a:lnT>
                      <a:noFill/>
                    </a:lnT>
                    <a:lnB>
                      <a:noFill/>
                    </a:lnB>
                  </a:tcPr>
                </a:tc>
                <a:tc>
                  <a:txBody>
                    <a:bodyPr/>
                    <a:lstStyle/>
                    <a:p>
                      <a:pPr algn="ctr"/>
                      <a:r>
                        <a:rPr lang="en-US" sz="1200">
                          <a:solidFill>
                            <a:srgbClr val="FF0000"/>
                          </a:solidFill>
                        </a:rPr>
                        <a:t>3302.00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2645</a:t>
                      </a:r>
                    </a:p>
                  </a:txBody>
                  <a:tcPr marT="0" marL="6350" marR="0" marB="0">
                    <a:lnL>
                      <a:noFill/>
                    </a:lnL>
                    <a:lnR>
                      <a:noFill/>
                    </a:lnR>
                    <a:lnT>
                      <a:noFill/>
                    </a:lnT>
                    <a:lnB>
                      <a:noFill/>
                    </a:lnB>
                  </a:tcPr>
                </a:tc>
                <a:tc>
                  <a:txBody>
                    <a:bodyPr/>
                    <a:lstStyle/>
                    <a:p>
                      <a:pPr algn="ctr"/>
                      <a:r>
                        <a:rPr lang="en-US" sz="1200">
                          <a:solidFill>
                            <a:srgbClr val="0000FF"/>
                          </a:solidFill>
                        </a:rPr>
                        <a:t>725.00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4266</a:t>
                      </a:r>
                    </a:p>
                  </a:txBody>
                  <a:tcPr marT="0" marL="6350" marR="0" marB="0">
                    <a:lnL>
                      <a:noFill/>
                    </a:lnL>
                    <a:lnR>
                      <a:noFill/>
                    </a:lnR>
                    <a:lnT>
                      <a:noFill/>
                    </a:lnT>
                    <a:lnB>
                      <a:noFill/>
                    </a:lnB>
                  </a:tcPr>
                </a:tc>
                <a:tc>
                  <a:txBody>
                    <a:bodyPr/>
                    <a:lstStyle/>
                    <a:p>
                      <a:pPr algn="ctr"/>
                      <a:r>
                        <a:rPr lang="en-US" sz="1200">
                          <a:solidFill>
                            <a:srgbClr val="0000FF"/>
                          </a:solidFill>
                        </a:rPr>
                        <a:t>507.00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4442</a:t>
                      </a:r>
                    </a:p>
                  </a:txBody>
                  <a:tcPr marT="0" marL="6350" marR="0" marB="0">
                    <a:lnL>
                      <a:noFill/>
                    </a:lnL>
                    <a:lnR>
                      <a:noFill/>
                    </a:lnR>
                    <a:lnT>
                      <a:noFill/>
                    </a:lnT>
                    <a:lnB>
                      <a:noFill/>
                    </a:lnB>
                  </a:tcPr>
                </a:tc>
                <a:tc>
                  <a:txBody>
                    <a:bodyPr/>
                    <a:lstStyle/>
                    <a:p>
                      <a:pPr algn="ctr"/>
                      <a:r>
                        <a:rPr lang="en-US" sz="1200">
                          <a:solidFill>
                            <a:srgbClr val="000000"/>
                          </a:solidFill>
                        </a:rPr>
                        <a:t>1502.00 (1)</a:t>
                      </a:r>
                    </a:p>
                  </a:txBody>
                  <a:tcPr marT="0" marL="0" marR="0" marB="0">
                    <a:lnL>
                      <a:noFill/>
                    </a:lnL>
                    <a:lnR>
                      <a:noFill/>
                    </a:lnR>
                    <a:lnT>
                      <a:noFill/>
                    </a:lnT>
                    <a:lnB>
                      <a:noFill/>
                    </a:lnB>
                  </a:tcPr>
                </a:tc>
              </a:tr>
              <a:tr h="254000">
                <a:tc>
                  <a:txBody>
                    <a:bodyPr/>
                    <a:lstStyle/>
                    <a:p>
                      <a:pPr algn="r"/>
                      <a:r>
                        <a:rPr lang="en-US" sz="1200" i="true">
                          <a:solidFill>
                            <a:srgbClr val="000000"/>
                          </a:solidFill>
                        </a:rPr>
                        <a:t>Brno - venkov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243</a:t>
                      </a:r>
                    </a:p>
                  </a:txBody>
                  <a:tcPr marT="0" marL="6350" marR="0" marB="0">
                    <a:lnL>
                      <a:noFill/>
                    </a:lnL>
                    <a:lnR>
                      <a:noFill/>
                    </a:lnR>
                    <a:lnT>
                      <a:noFill/>
                    </a:lnT>
                    <a:lnB>
                      <a:noFill/>
                    </a:lnB>
                  </a:tcPr>
                </a:tc>
                <a:tc>
                  <a:txBody>
                    <a:bodyPr/>
                    <a:lstStyle/>
                    <a:p>
                      <a:pPr algn="ctr"/>
                      <a:r>
                        <a:rPr lang="en-US" sz="1200">
                          <a:solidFill>
                            <a:srgbClr val="0000FF"/>
                          </a:solidFill>
                        </a:rPr>
                        <a:t>1041.00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3584</a:t>
                      </a:r>
                    </a:p>
                  </a:txBody>
                  <a:tcPr marT="0" marL="6350" marR="0" marB="0">
                    <a:lnL>
                      <a:noFill/>
                    </a:lnL>
                    <a:lnR>
                      <a:noFill/>
                    </a:lnR>
                    <a:lnT>
                      <a:noFill/>
                    </a:lnT>
                    <a:lnB>
                      <a:noFill/>
                    </a:lnB>
                  </a:tcPr>
                </a:tc>
                <a:tc>
                  <a:txBody>
                    <a:bodyPr/>
                    <a:lstStyle/>
                    <a:p>
                      <a:pPr algn="ctr"/>
                      <a:r>
                        <a:rPr lang="en-US" sz="1200">
                          <a:solidFill>
                            <a:srgbClr val="FF0000"/>
                          </a:solidFill>
                        </a:rPr>
                        <a:t>3382.70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405</a:t>
                      </a:r>
                    </a:p>
                  </a:txBody>
                  <a:tcPr marT="0" marL="6350" marR="0" marB="0">
                    <a:lnL>
                      <a:noFill/>
                    </a:lnL>
                    <a:lnR>
                      <a:noFill/>
                    </a:lnR>
                    <a:lnT>
                      <a:noFill/>
                    </a:lnT>
                    <a:lnB>
                      <a:noFill/>
                    </a:lnB>
                  </a:tcPr>
                </a:tc>
                <a:tc>
                  <a:txBody>
                    <a:bodyPr/>
                    <a:lstStyle/>
                    <a:p>
                      <a:pPr algn="ctr"/>
                      <a:r>
                        <a:rPr lang="en-US" sz="1200">
                          <a:solidFill>
                            <a:srgbClr val="000000"/>
                          </a:solidFill>
                        </a:rPr>
                        <a:t>1339.00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4143</a:t>
                      </a:r>
                    </a:p>
                  </a:txBody>
                  <a:tcPr marT="0" marL="6350" marR="0" marB="0">
                    <a:lnL>
                      <a:noFill/>
                    </a:lnL>
                    <a:lnR>
                      <a:noFill/>
                    </a:lnR>
                    <a:lnT>
                      <a:noFill/>
                    </a:lnT>
                    <a:lnB>
                      <a:noFill/>
                    </a:lnB>
                  </a:tcPr>
                </a:tc>
                <a:tc>
                  <a:txBody>
                    <a:bodyPr/>
                    <a:lstStyle/>
                    <a:p>
                      <a:pPr algn="ctr"/>
                      <a:r>
                        <a:rPr lang="en-US" sz="1200">
                          <a:solidFill>
                            <a:srgbClr val="000000"/>
                          </a:solidFill>
                        </a:rPr>
                        <a:t>1896.00 (1)</a:t>
                      </a:r>
                    </a:p>
                  </a:txBody>
                  <a:tcPr marT="0" marL="0" marR="0" marB="0">
                    <a:lnL>
                      <a:noFill/>
                    </a:lnL>
                    <a:lnR>
                      <a:noFill/>
                    </a:lnR>
                    <a:lnT>
                      <a:noFill/>
                    </a:lnT>
                    <a:lnB>
                      <a:noFill/>
                    </a:lnB>
                  </a:tcPr>
                </a:tc>
              </a:tr>
              <a:tr h="254000">
                <a:tc>
                  <a:txBody>
                    <a:bodyPr/>
                    <a:lstStyle/>
                    <a:p>
                      <a:pPr algn="r"/>
                      <a:r>
                        <a:rPr lang="en-US" sz="1200" i="true">
                          <a:solidFill>
                            <a:srgbClr val="000000"/>
                          </a:solidFill>
                        </a:rPr>
                        <a:t>Hodonin</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2169</a:t>
                      </a:r>
                    </a:p>
                  </a:txBody>
                  <a:tcPr marT="0" marL="6350" marR="0" marB="0">
                    <a:lnL>
                      <a:noFill/>
                    </a:lnL>
                    <a:lnR>
                      <a:noFill/>
                    </a:lnR>
                    <a:lnT>
                      <a:noFill/>
                    </a:lnT>
                    <a:lnB>
                      <a:noFill/>
                    </a:lnB>
                  </a:tcPr>
                </a:tc>
                <a:tc>
                  <a:txBody>
                    <a:bodyPr/>
                    <a:lstStyle/>
                    <a:p>
                      <a:pPr algn="ctr"/>
                      <a:r>
                        <a:rPr lang="en-US" sz="1200">
                          <a:solidFill>
                            <a:srgbClr val="000000"/>
                          </a:solidFill>
                        </a:rPr>
                        <a:t>1530.00 (1)</a:t>
                      </a:r>
                    </a:p>
                  </a:txBody>
                  <a:tcPr marT="0" marL="0" marR="0" marB="0">
                    <a:lnL>
                      <a:noFill/>
                    </a:lnL>
                    <a:lnR>
                      <a:noFill/>
                    </a:lnR>
                    <a:lnT>
                      <a:noFill/>
                    </a:lnT>
                    <a:lnB>
                      <a:noFill/>
                    </a:lnB>
                  </a:tcPr>
                </a:tc>
              </a:tr>
              <a:tr h="254000">
                <a:tc>
                  <a:txBody>
                    <a:bodyPr/>
                    <a:lstStyle/>
                    <a:p>
                      <a:pPr algn="r"/>
                      <a:r>
                        <a:rPr lang="en-US" sz="1200" i="true">
                          <a:solidFill>
                            <a:srgbClr val="000000"/>
                          </a:solidFill>
                        </a:rPr>
                        <a:t>Jihlava</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2711</a:t>
                      </a:r>
                    </a:p>
                  </a:txBody>
                  <a:tcPr marT="0" marL="6350" marR="0" marB="0">
                    <a:lnL>
                      <a:noFill/>
                    </a:lnL>
                    <a:lnR>
                      <a:noFill/>
                    </a:lnR>
                    <a:lnT>
                      <a:noFill/>
                    </a:lnT>
                    <a:lnB>
                      <a:noFill/>
                    </a:lnB>
                  </a:tcPr>
                </a:tc>
                <a:tc>
                  <a:txBody>
                    <a:bodyPr/>
                    <a:lstStyle/>
                    <a:p>
                      <a:pPr algn="ctr"/>
                      <a:r>
                        <a:rPr lang="en-US" sz="1200">
                          <a:solidFill>
                            <a:srgbClr val="0000FF"/>
                          </a:solidFill>
                        </a:rPr>
                        <a:t>871.00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2803</a:t>
                      </a:r>
                    </a:p>
                  </a:txBody>
                  <a:tcPr marT="0" marL="6350" marR="0" marB="0">
                    <a:lnL>
                      <a:noFill/>
                    </a:lnL>
                    <a:lnR>
                      <a:noFill/>
                    </a:lnR>
                    <a:lnT>
                      <a:noFill/>
                    </a:lnT>
                    <a:lnB>
                      <a:noFill/>
                    </a:lnB>
                  </a:tcPr>
                </a:tc>
                <a:tc>
                  <a:txBody>
                    <a:bodyPr/>
                    <a:lstStyle/>
                    <a:p>
                      <a:pPr algn="ctr"/>
                      <a:r>
                        <a:rPr lang="en-US" sz="1200">
                          <a:solidFill>
                            <a:srgbClr val="000000"/>
                          </a:solidFill>
                        </a:rPr>
                        <a:t>1904.00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4026</a:t>
                      </a:r>
                    </a:p>
                  </a:txBody>
                  <a:tcPr marT="0" marL="6350" marR="0" marB="0">
                    <a:lnL>
                      <a:noFill/>
                    </a:lnL>
                    <a:lnR>
                      <a:noFill/>
                    </a:lnR>
                    <a:lnT>
                      <a:noFill/>
                    </a:lnT>
                    <a:lnB>
                      <a:noFill/>
                    </a:lnB>
                  </a:tcPr>
                </a:tc>
                <a:tc>
                  <a:txBody>
                    <a:bodyPr/>
                    <a:lstStyle/>
                    <a:p>
                      <a:pPr algn="ctr"/>
                      <a:r>
                        <a:rPr lang="en-US" sz="1200">
                          <a:solidFill>
                            <a:srgbClr val="FF0000"/>
                          </a:solidFill>
                        </a:rPr>
                        <a:t>2620.40 (1)</a:t>
                      </a:r>
                    </a:p>
                  </a:txBody>
                  <a:tcPr marT="0" marL="0" marR="0" marB="0">
                    <a:lnL>
                      <a:noFill/>
                    </a:lnL>
                    <a:lnR>
                      <a:noFill/>
                    </a:lnR>
                    <a:lnT>
                      <a:noFill/>
                    </a:lnT>
                    <a:lnB>
                      <a:noFill/>
                    </a:lnB>
                  </a:tcPr>
                </a:tc>
              </a:tr>
              <a:tr h="254000">
                <a:tc>
                  <a:txBody>
                    <a:bodyPr/>
                    <a:lstStyle/>
                    <a:p>
                      <a:pPr algn="r"/>
                      <a:r>
                        <a:rPr lang="en-US" sz="1200" i="true">
                          <a:solidFill>
                            <a:srgbClr val="000000"/>
                          </a:solidFill>
                        </a:rPr>
                        <a:t>Kromeriz</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1074</a:t>
                      </a:r>
                    </a:p>
                  </a:txBody>
                  <a:tcPr marT="0" marL="6350" marR="0" marB="0">
                    <a:lnL>
                      <a:noFill/>
                    </a:lnL>
                    <a:lnR>
                      <a:noFill/>
                    </a:lnR>
                    <a:lnT>
                      <a:noFill/>
                    </a:lnT>
                    <a:lnB>
                      <a:noFill/>
                    </a:lnB>
                  </a:tcPr>
                </a:tc>
                <a:tc>
                  <a:txBody>
                    <a:bodyPr/>
                    <a:lstStyle/>
                    <a:p>
                      <a:pPr algn="ctr"/>
                      <a:r>
                        <a:rPr lang="en-US" sz="1200">
                          <a:solidFill>
                            <a:srgbClr val="000000"/>
                          </a:solidFill>
                        </a:rPr>
                        <a:t>1416.00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2192</a:t>
                      </a:r>
                    </a:p>
                  </a:txBody>
                  <a:tcPr marT="0" marL="6350" marR="0" marB="0">
                    <a:lnL>
                      <a:noFill/>
                    </a:lnL>
                    <a:lnR>
                      <a:noFill/>
                    </a:lnR>
                    <a:lnT>
                      <a:noFill/>
                    </a:lnT>
                    <a:lnB>
                      <a:noFill/>
                    </a:lnB>
                  </a:tcPr>
                </a:tc>
                <a:tc>
                  <a:txBody>
                    <a:bodyPr/>
                    <a:lstStyle/>
                    <a:p>
                      <a:pPr algn="ctr"/>
                      <a:r>
                        <a:rPr lang="en-US" sz="1200">
                          <a:solidFill>
                            <a:srgbClr val="000000"/>
                          </a:solidFill>
                        </a:rPr>
                        <a:t>1852.00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2338</a:t>
                      </a:r>
                    </a:p>
                  </a:txBody>
                  <a:tcPr marT="0" marL="6350" marR="0" marB="0">
                    <a:lnL>
                      <a:noFill/>
                    </a:lnL>
                    <a:lnR>
                      <a:noFill/>
                    </a:lnR>
                    <a:lnT>
                      <a:noFill/>
                    </a:lnT>
                    <a:lnB>
                      <a:noFill/>
                    </a:lnB>
                  </a:tcPr>
                </a:tc>
                <a:tc>
                  <a:txBody>
                    <a:bodyPr/>
                    <a:lstStyle/>
                    <a:p>
                      <a:pPr algn="ctr"/>
                      <a:r>
                        <a:rPr lang="en-US" sz="1200">
                          <a:solidFill>
                            <a:srgbClr val="000000"/>
                          </a:solidFill>
                        </a:rPr>
                        <a:t>1207.80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925</a:t>
                      </a:r>
                    </a:p>
                  </a:txBody>
                  <a:tcPr marT="0" marL="6350" marR="0" marB="0">
                    <a:lnL>
                      <a:noFill/>
                    </a:lnL>
                    <a:lnR>
                      <a:noFill/>
                    </a:lnR>
                    <a:lnT>
                      <a:noFill/>
                    </a:lnT>
                    <a:lnB>
                      <a:noFill/>
                    </a:lnB>
                  </a:tcPr>
                </a:tc>
                <a:tc>
                  <a:txBody>
                    <a:bodyPr/>
                    <a:lstStyle/>
                    <a:p>
                      <a:pPr algn="ctr"/>
                      <a:r>
                        <a:rPr lang="en-US" sz="1200">
                          <a:solidFill>
                            <a:srgbClr val="0000FF"/>
                          </a:solidFill>
                        </a:rPr>
                        <a:t>1068.00 (1)</a:t>
                      </a:r>
                    </a:p>
                  </a:txBody>
                  <a:tcPr marT="0" marL="0" marR="0" marB="0">
                    <a:lnL>
                      <a:noFill/>
                    </a:lnL>
                    <a:lnR>
                      <a:noFill/>
                    </a:lnR>
                    <a:lnT>
                      <a:noFill/>
                    </a:lnT>
                    <a:lnB>
                      <a:noFill/>
                    </a:lnB>
                  </a:tcPr>
                </a:tc>
              </a:tr>
              <a:tr h="254000">
                <a:tc>
                  <a:txBody>
                    <a:bodyPr/>
                    <a:lstStyle/>
                    <a:p>
                      <a:pPr algn="r"/>
                      <a:r>
                        <a:rPr lang="en-US" sz="1200" i="true">
                          <a:solidFill>
                            <a:srgbClr val="000000"/>
                          </a:solidFill>
                        </a:rPr>
                        <a:t>Prostejov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1321</a:t>
                      </a:r>
                    </a:p>
                  </a:txBody>
                  <a:tcPr marT="0" marL="6350" marR="0" marB="0">
                    <a:lnL>
                      <a:noFill/>
                    </a:lnL>
                    <a:lnR>
                      <a:noFill/>
                    </a:lnR>
                    <a:lnT>
                      <a:noFill/>
                    </a:lnT>
                    <a:lnB>
                      <a:noFill/>
                    </a:lnB>
                  </a:tcPr>
                </a:tc>
                <a:tc>
                  <a:txBody>
                    <a:bodyPr/>
                    <a:lstStyle/>
                    <a:p>
                      <a:pPr algn="ctr"/>
                      <a:r>
                        <a:rPr lang="en-US" sz="1200">
                          <a:solidFill>
                            <a:srgbClr val="0000FF"/>
                          </a:solidFill>
                        </a:rPr>
                        <a:t>636.00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2219</a:t>
                      </a:r>
                    </a:p>
                  </a:txBody>
                  <a:tcPr marT="0" marL="6350" marR="0" marB="0">
                    <a:lnL>
                      <a:noFill/>
                    </a:lnL>
                    <a:lnR>
                      <a:noFill/>
                    </a:lnR>
                    <a:lnT>
                      <a:noFill/>
                    </a:lnT>
                    <a:lnB>
                      <a:noFill/>
                    </a:lnB>
                  </a:tcPr>
                </a:tc>
                <a:tc>
                  <a:txBody>
                    <a:bodyPr/>
                    <a:lstStyle/>
                    <a:p>
                      <a:pPr algn="ctr"/>
                      <a:r>
                        <a:rPr lang="en-US" sz="1200">
                          <a:solidFill>
                            <a:srgbClr val="FF0000"/>
                          </a:solidFill>
                        </a:rPr>
                        <a:t>4103.80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2385</a:t>
                      </a:r>
                    </a:p>
                  </a:txBody>
                  <a:tcPr marT="0" marL="6350" marR="0" marB="0">
                    <a:lnL>
                      <a:noFill/>
                    </a:lnL>
                    <a:lnR>
                      <a:noFill/>
                    </a:lnR>
                    <a:lnT>
                      <a:noFill/>
                    </a:lnT>
                    <a:lnB>
                      <a:noFill/>
                    </a:lnB>
                  </a:tcPr>
                </a:tc>
                <a:tc>
                  <a:txBody>
                    <a:bodyPr/>
                    <a:lstStyle/>
                    <a:p>
                      <a:pPr algn="ctr"/>
                      <a:r>
                        <a:rPr lang="en-US" sz="1200">
                          <a:solidFill>
                            <a:srgbClr val="000000"/>
                          </a:solidFill>
                        </a:rPr>
                        <a:t>1305.00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2472</a:t>
                      </a:r>
                    </a:p>
                  </a:txBody>
                  <a:tcPr marT="0" marL="6350" marR="0" marB="0">
                    <a:lnL>
                      <a:noFill/>
                    </a:lnL>
                    <a:lnR>
                      <a:noFill/>
                    </a:lnR>
                    <a:lnT>
                      <a:noFill/>
                    </a:lnT>
                    <a:lnB>
                      <a:noFill/>
                    </a:lnB>
                  </a:tcPr>
                </a:tc>
                <a:tc>
                  <a:txBody>
                    <a:bodyPr/>
                    <a:lstStyle/>
                    <a:p>
                      <a:pPr algn="ctr"/>
                      <a:r>
                        <a:rPr lang="en-US" sz="1200">
                          <a:solidFill>
                            <a:srgbClr val="000000"/>
                          </a:solidFill>
                        </a:rPr>
                        <a:t>1233.00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494</a:t>
                      </a:r>
                    </a:p>
                  </a:txBody>
                  <a:tcPr marT="0" marL="6350" marR="0" marB="0">
                    <a:lnL>
                      <a:noFill/>
                    </a:lnL>
                    <a:lnR>
                      <a:noFill/>
                    </a:lnR>
                    <a:lnT>
                      <a:noFill/>
                    </a:lnT>
                    <a:lnB>
                      <a:noFill/>
                    </a:lnB>
                  </a:tcPr>
                </a:tc>
                <a:tc>
                  <a:txBody>
                    <a:bodyPr/>
                    <a:lstStyle/>
                    <a:p>
                      <a:pPr algn="ctr"/>
                      <a:r>
                        <a:rPr lang="en-US" sz="1200">
                          <a:solidFill>
                            <a:srgbClr val="FF0000"/>
                          </a:solidFill>
                        </a:rPr>
                        <a:t>2629.60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728</a:t>
                      </a:r>
                    </a:p>
                  </a:txBody>
                  <a:tcPr marT="0" marL="6350" marR="0" marB="0">
                    <a:lnL>
                      <a:noFill/>
                    </a:lnL>
                    <a:lnR>
                      <a:noFill/>
                    </a:lnR>
                    <a:lnT>
                      <a:noFill/>
                    </a:lnT>
                    <a:lnB>
                      <a:noFill/>
                    </a:lnB>
                  </a:tcPr>
                </a:tc>
                <a:tc>
                  <a:txBody>
                    <a:bodyPr/>
                    <a:lstStyle/>
                    <a:p>
                      <a:pPr algn="ctr"/>
                      <a:r>
                        <a:rPr lang="en-US" sz="1200">
                          <a:solidFill>
                            <a:srgbClr val="000000"/>
                          </a:solidFill>
                        </a:rPr>
                        <a:t>1863.00 (1)</a:t>
                      </a:r>
                    </a:p>
                  </a:txBody>
                  <a:tcPr marT="0" marL="0" marR="0" marB="0">
                    <a:lnL>
                      <a:noFill/>
                    </a:lnL>
                    <a:lnR>
                      <a:noFill/>
                    </a:lnR>
                    <a:lnT>
                      <a:noFill/>
                    </a:lnT>
                    <a:lnB>
                      <a:noFill/>
                    </a:lnB>
                  </a:tcPr>
                </a:tc>
              </a:tr>
              <a:tr h="254000">
                <a:tc>
                  <a:txBody>
                    <a:bodyPr/>
                    <a:lstStyle/>
                    <a:p>
                      <a:pPr algn="r"/>
                      <a:r>
                        <a:rPr lang="en-US" sz="1200" i="true">
                          <a:solidFill>
                            <a:srgbClr val="000000"/>
                          </a:solidFill>
                        </a:rPr>
                        <a:t>Trebic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1453</a:t>
                      </a:r>
                    </a:p>
                  </a:txBody>
                  <a:tcPr marT="0" marL="6350" marR="0" marB="0">
                    <a:lnL>
                      <a:noFill/>
                    </a:lnL>
                    <a:lnR>
                      <a:noFill/>
                    </a:lnR>
                    <a:lnT>
                      <a:noFill/>
                    </a:lnT>
                    <a:lnB>
                      <a:noFill/>
                    </a:lnB>
                  </a:tcPr>
                </a:tc>
                <a:tc>
                  <a:txBody>
                    <a:bodyPr/>
                    <a:lstStyle/>
                    <a:p>
                      <a:pPr algn="ctr"/>
                      <a:r>
                        <a:rPr lang="en-US" sz="1200">
                          <a:solidFill>
                            <a:srgbClr val="000000"/>
                          </a:solidFill>
                        </a:rPr>
                        <a:t>1250.80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1897</a:t>
                      </a:r>
                    </a:p>
                  </a:txBody>
                  <a:tcPr marT="0" marL="6350" marR="0" marB="0">
                    <a:lnL>
                      <a:noFill/>
                    </a:lnL>
                    <a:lnR>
                      <a:noFill/>
                    </a:lnR>
                    <a:lnT>
                      <a:noFill/>
                    </a:lnT>
                    <a:lnB>
                      <a:noFill/>
                    </a:lnB>
                  </a:tcPr>
                </a:tc>
                <a:tc>
                  <a:txBody>
                    <a:bodyPr/>
                    <a:lstStyle/>
                    <a:p>
                      <a:pPr algn="ctr"/>
                      <a:r>
                        <a:rPr lang="en-US" sz="1200">
                          <a:solidFill>
                            <a:srgbClr val="000000"/>
                          </a:solidFill>
                        </a:rPr>
                        <a:t>1791.50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2052</a:t>
                      </a:r>
                    </a:p>
                  </a:txBody>
                  <a:tcPr marT="0" marL="6350" marR="0" marB="0">
                    <a:lnL>
                      <a:noFill/>
                    </a:lnL>
                    <a:lnR>
                      <a:noFill/>
                    </a:lnR>
                    <a:lnT>
                      <a:noFill/>
                    </a:lnT>
                    <a:lnB>
                      <a:noFill/>
                    </a:lnB>
                  </a:tcPr>
                </a:tc>
                <a:tc>
                  <a:txBody>
                    <a:bodyPr/>
                    <a:lstStyle/>
                    <a:p>
                      <a:pPr algn="ctr"/>
                      <a:r>
                        <a:rPr lang="en-US" sz="1200">
                          <a:solidFill>
                            <a:srgbClr val="000000"/>
                          </a:solidFill>
                        </a:rPr>
                        <a:t>1799.00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308</a:t>
                      </a:r>
                    </a:p>
                  </a:txBody>
                  <a:tcPr marT="0" marL="6350" marR="0" marB="0">
                    <a:lnL>
                      <a:noFill/>
                    </a:lnL>
                    <a:lnR>
                      <a:noFill/>
                    </a:lnR>
                    <a:lnT>
                      <a:noFill/>
                    </a:lnT>
                    <a:lnB>
                      <a:noFill/>
                    </a:lnB>
                  </a:tcPr>
                </a:tc>
                <a:tc>
                  <a:txBody>
                    <a:bodyPr/>
                    <a:lstStyle/>
                    <a:p>
                      <a:pPr algn="ctr"/>
                      <a:r>
                        <a:rPr lang="en-US" sz="1200">
                          <a:solidFill>
                            <a:srgbClr val="000000"/>
                          </a:solidFill>
                        </a:rPr>
                        <a:t>1284.00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3933</a:t>
                      </a:r>
                    </a:p>
                  </a:txBody>
                  <a:tcPr marT="0" marL="6350" marR="0" marB="0">
                    <a:lnL>
                      <a:noFill/>
                    </a:lnL>
                    <a:lnR>
                      <a:noFill/>
                    </a:lnR>
                    <a:lnT>
                      <a:noFill/>
                    </a:lnT>
                    <a:lnB>
                      <a:noFill/>
                    </a:lnB>
                  </a:tcPr>
                </a:tc>
                <a:tc>
                  <a:txBody>
                    <a:bodyPr/>
                    <a:lstStyle/>
                    <a:p>
                      <a:pPr algn="ctr"/>
                      <a:r>
                        <a:rPr lang="en-US" sz="1200">
                          <a:solidFill>
                            <a:srgbClr val="000000"/>
                          </a:solidFill>
                        </a:rPr>
                        <a:t>1616.20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8998</a:t>
                      </a:r>
                    </a:p>
                  </a:txBody>
                  <a:tcPr marT="0" marL="6350" marR="0" marB="0">
                    <a:lnL>
                      <a:noFill/>
                    </a:lnL>
                    <a:lnR>
                      <a:noFill/>
                    </a:lnR>
                    <a:lnT>
                      <a:noFill/>
                    </a:lnT>
                    <a:lnB>
                      <a:noFill/>
                    </a:lnB>
                  </a:tcPr>
                </a:tc>
                <a:tc>
                  <a:txBody>
                    <a:bodyPr/>
                    <a:lstStyle/>
                    <a:p>
                      <a:pPr algn="ctr"/>
                      <a:r>
                        <a:rPr lang="en-US" sz="1200">
                          <a:solidFill>
                            <a:srgbClr val="FF0000"/>
                          </a:solidFill>
                        </a:rPr>
                        <a:t>3798.10 (1)</a:t>
                      </a:r>
                    </a:p>
                  </a:txBody>
                  <a:tcPr marT="0" marL="0" marR="0" marB="0">
                    <a:lnL>
                      <a:noFill/>
                    </a:lnL>
                    <a:lnR>
                      <a:noFill/>
                    </a:lnR>
                    <a:lnT>
                      <a:noFill/>
                    </a:lnT>
                    <a:lnB>
                      <a:noFill/>
                    </a:lnB>
                  </a:tcPr>
                </a:tc>
              </a:tr>
              <a:tr h="254000">
                <a:tc>
                  <a:txBody>
                    <a:bodyPr/>
                    <a:lstStyle/>
                    <a:p>
                      <a:pPr algn="r"/>
                      <a:r>
                        <a:rPr lang="en-US" sz="1200" i="true">
                          <a:solidFill>
                            <a:srgbClr val="000000"/>
                          </a:solidFill>
                        </a:rPr>
                        <a:t>Uherske Hradiste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1560</a:t>
                      </a:r>
                    </a:p>
                  </a:txBody>
                  <a:tcPr marT="0" marL="6350" marR="0" marB="0">
                    <a:lnL>
                      <a:noFill/>
                    </a:lnL>
                    <a:lnR>
                      <a:noFill/>
                    </a:lnR>
                    <a:lnT>
                      <a:noFill/>
                    </a:lnT>
                    <a:lnB>
                      <a:noFill/>
                    </a:lnB>
                  </a:tcPr>
                </a:tc>
                <a:tc>
                  <a:txBody>
                    <a:bodyPr/>
                    <a:lstStyle/>
                    <a:p>
                      <a:pPr algn="ctr"/>
                      <a:r>
                        <a:rPr lang="en-US" sz="1200">
                          <a:solidFill>
                            <a:srgbClr val="0000FF"/>
                          </a:solidFill>
                        </a:rPr>
                        <a:t>1137.00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2583</a:t>
                      </a:r>
                    </a:p>
                  </a:txBody>
                  <a:tcPr marT="0" marL="6350" marR="0" marB="0">
                    <a:lnL>
                      <a:noFill/>
                    </a:lnL>
                    <a:lnR>
                      <a:noFill/>
                    </a:lnR>
                    <a:lnT>
                      <a:noFill/>
                    </a:lnT>
                    <a:lnB>
                      <a:noFill/>
                    </a:lnB>
                  </a:tcPr>
                </a:tc>
                <a:tc>
                  <a:txBody>
                    <a:bodyPr/>
                    <a:lstStyle/>
                    <a:p>
                      <a:pPr algn="ctr"/>
                      <a:r>
                        <a:rPr lang="en-US" sz="1200">
                          <a:solidFill>
                            <a:srgbClr val="0000FF"/>
                          </a:solidFill>
                        </a:rPr>
                        <a:t>415.00 (1)</a:t>
                      </a:r>
                    </a:p>
                  </a:txBody>
                  <a:tcPr marT="0" marL="0" marR="0" marB="0">
                    <a:lnL>
                      <a:noFill/>
                    </a:lnL>
                    <a:lnR>
                      <a:noFill/>
                    </a:lnR>
                    <a:lnT>
                      <a:noFill/>
                    </a:lnT>
                    <a:lnB>
                      <a:noFill/>
                    </a:lnB>
                  </a:tcPr>
                </a:tc>
              </a:tr>
              <a:tr h="254000">
                <a:tc>
                  <a:txBody>
                    <a:bodyPr/>
                    <a:lstStyle/>
                    <a:p>
                      <a:pPr algn="r"/>
                      <a:r>
                        <a:rPr lang="en-US" sz="1200" i="true">
                          <a:solidFill>
                            <a:srgbClr val="000000"/>
                          </a:solidFill>
                        </a:rPr>
                        <a:t>Vyskov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627</a:t>
                      </a:r>
                    </a:p>
                  </a:txBody>
                  <a:tcPr marT="0" marL="6350" marR="0" marB="0">
                    <a:lnL>
                      <a:noFill/>
                    </a:lnL>
                    <a:lnR>
                      <a:noFill/>
                    </a:lnR>
                    <a:lnT>
                      <a:noFill/>
                    </a:lnT>
                    <a:lnB>
                      <a:noFill/>
                    </a:lnB>
                  </a:tcPr>
                </a:tc>
                <a:tc>
                  <a:txBody>
                    <a:bodyPr/>
                    <a:lstStyle/>
                    <a:p>
                      <a:pPr algn="ctr"/>
                      <a:r>
                        <a:rPr lang="en-US" sz="1200">
                          <a:solidFill>
                            <a:srgbClr val="0000FF"/>
                          </a:solidFill>
                        </a:rPr>
                        <a:t>554.00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77</a:t>
                      </a:r>
                    </a:p>
                  </a:txBody>
                  <a:tcPr marT="0" marL="6350" marR="0" marB="0">
                    <a:lnL>
                      <a:noFill/>
                    </a:lnL>
                    <a:lnR>
                      <a:noFill/>
                    </a:lnR>
                    <a:lnT>
                      <a:noFill/>
                    </a:lnT>
                    <a:lnB>
                      <a:noFill/>
                    </a:lnB>
                  </a:tcPr>
                </a:tc>
                <a:tc>
                  <a:txBody>
                    <a:bodyPr/>
                    <a:lstStyle/>
                    <a:p>
                      <a:pPr algn="ctr"/>
                      <a:r>
                        <a:rPr lang="en-US" sz="1200">
                          <a:solidFill>
                            <a:srgbClr val="000000"/>
                          </a:solidFill>
                        </a:rPr>
                        <a:t>1709.00 (1)</a:t>
                      </a:r>
                    </a:p>
                  </a:txBody>
                  <a:tcPr marT="0" marL="0" marR="0" marB="0">
                    <a:lnL>
                      <a:noFill/>
                    </a:lnL>
                    <a:lnR>
                      <a:noFill/>
                    </a:lnR>
                    <a:lnT>
                      <a:noFill/>
                    </a:lnT>
                    <a:lnB>
                      <a:noFill/>
                    </a:lnB>
                  </a:tcPr>
                </a:tc>
              </a:tr>
              <a:tr h="254000">
                <a:tc>
                  <a:txBody>
                    <a:bodyPr/>
                    <a:lstStyle/>
                    <a:p>
                      <a:pPr algn="r"/>
                      <a:r>
                        <a:rPr lang="en-US" sz="1200" i="true">
                          <a:solidFill>
                            <a:srgbClr val="000000"/>
                          </a:solidFill>
                        </a:rPr>
                        <a:t>Zdar nad Sazavou</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1416</a:t>
                      </a:r>
                    </a:p>
                  </a:txBody>
                  <a:tcPr marT="0" marL="6350" marR="0" marB="0">
                    <a:lnL>
                      <a:noFill/>
                    </a:lnL>
                    <a:lnR>
                      <a:noFill/>
                    </a:lnR>
                    <a:lnT>
                      <a:noFill/>
                    </a:lnT>
                    <a:lnB>
                      <a:noFill/>
                    </a:lnB>
                  </a:tcPr>
                </a:tc>
                <a:tc>
                  <a:txBody>
                    <a:bodyPr/>
                    <a:lstStyle/>
                    <a:p>
                      <a:pPr algn="ctr"/>
                      <a:r>
                        <a:rPr lang="en-US" sz="1200">
                          <a:solidFill>
                            <a:srgbClr val="FF0000"/>
                          </a:solidFill>
                        </a:rPr>
                        <a:t>3688.00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4418</a:t>
                      </a:r>
                    </a:p>
                  </a:txBody>
                  <a:tcPr marT="0" marL="6350" marR="0" marB="0">
                    <a:lnL>
                      <a:noFill/>
                    </a:lnL>
                    <a:lnR>
                      <a:noFill/>
                    </a:lnR>
                    <a:lnT>
                      <a:noFill/>
                    </a:lnT>
                    <a:lnB>
                      <a:noFill/>
                    </a:lnB>
                  </a:tcPr>
                </a:tc>
                <a:tc>
                  <a:txBody>
                    <a:bodyPr/>
                    <a:lstStyle/>
                    <a:p>
                      <a:pPr algn="ctr"/>
                      <a:r>
                        <a:rPr lang="en-US" sz="1200">
                          <a:solidFill>
                            <a:srgbClr val="0000FF"/>
                          </a:solidFill>
                        </a:rPr>
                        <a:t>881.00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5065</a:t>
                      </a:r>
                    </a:p>
                  </a:txBody>
                  <a:tcPr marT="0" marL="6350" marR="0" marB="0">
                    <a:lnL>
                      <a:noFill/>
                    </a:lnL>
                    <a:lnR>
                      <a:noFill/>
                    </a:lnR>
                    <a:lnT>
                      <a:noFill/>
                    </a:lnT>
                    <a:lnB>
                      <a:noFill/>
                    </a:lnB>
                  </a:tcPr>
                </a:tc>
                <a:tc>
                  <a:txBody>
                    <a:bodyPr/>
                    <a:lstStyle/>
                    <a:p>
                      <a:pPr algn="ctr"/>
                      <a:r>
                        <a:rPr lang="en-US" sz="1200">
                          <a:solidFill>
                            <a:srgbClr val="000000"/>
                          </a:solidFill>
                        </a:rPr>
                        <a:t>1541.30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5692</a:t>
                      </a:r>
                    </a:p>
                  </a:txBody>
                  <a:tcPr marT="0" marL="6350" marR="0" marB="0">
                    <a:lnL>
                      <a:noFill/>
                    </a:lnL>
                    <a:lnR>
                      <a:noFill/>
                    </a:lnR>
                    <a:lnT>
                      <a:noFill/>
                    </a:lnT>
                    <a:lnB>
                      <a:noFill/>
                    </a:lnB>
                  </a:tcPr>
                </a:tc>
                <a:tc>
                  <a:txBody>
                    <a:bodyPr/>
                    <a:lstStyle/>
                    <a:p>
                      <a:pPr algn="ctr"/>
                      <a:r>
                        <a:rPr lang="en-US" sz="1200">
                          <a:solidFill>
                            <a:srgbClr val="000000"/>
                          </a:solidFill>
                        </a:rPr>
                        <a:t>1653.60 (1)</a:t>
                      </a:r>
                    </a:p>
                  </a:txBody>
                  <a:tcPr marT="0" marL="0" marR="0" marB="0">
                    <a:lnL>
                      <a:noFill/>
                    </a:lnL>
                    <a:lnR>
                      <a:noFill/>
                    </a:lnR>
                    <a:lnT>
                      <a:noFill/>
                    </a:lnT>
                    <a:lnB>
                      <a:noFill/>
                    </a:lnB>
                  </a:tcPr>
                </a:tc>
              </a:tr>
              <a:tr h="254000">
                <a:tc>
                  <a:txBody>
                    <a:bodyPr/>
                    <a:lstStyle/>
                    <a:p>
                      <a:pPr algn="r"/>
                      <a:r>
                        <a:rPr lang="en-US" sz="1200" i="true">
                          <a:solidFill>
                            <a:srgbClr val="000000"/>
                          </a:solidFill>
                        </a:rPr>
                        <a:t>Zlin</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133</a:t>
                      </a:r>
                    </a:p>
                  </a:txBody>
                  <a:tcPr marT="0" marL="6350" marR="0" marB="0">
                    <a:lnL>
                      <a:noFill/>
                    </a:lnL>
                    <a:lnR>
                      <a:noFill/>
                    </a:lnR>
                    <a:lnT>
                      <a:noFill/>
                    </a:lnT>
                    <a:lnB>
                      <a:noFill/>
                    </a:lnB>
                  </a:tcPr>
                </a:tc>
                <a:tc>
                  <a:txBody>
                    <a:bodyPr/>
                    <a:lstStyle/>
                    <a:p>
                      <a:pPr algn="ctr"/>
                      <a:r>
                        <a:rPr lang="en-US" sz="1200">
                          <a:solidFill>
                            <a:srgbClr val="FF0000"/>
                          </a:solidFill>
                        </a:rPr>
                        <a:t>3094.00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1749</a:t>
                      </a:r>
                    </a:p>
                  </a:txBody>
                  <a:tcPr marT="0" marL="6350" marR="0" marB="0">
                    <a:lnL>
                      <a:noFill/>
                    </a:lnL>
                    <a:lnR>
                      <a:noFill/>
                    </a:lnR>
                    <a:lnT>
                      <a:noFill/>
                    </a:lnT>
                    <a:lnB>
                      <a:noFill/>
                    </a:lnB>
                  </a:tcPr>
                </a:tc>
                <a:tc>
                  <a:txBody>
                    <a:bodyPr/>
                    <a:lstStyle/>
                    <a:p>
                      <a:pPr algn="ctr"/>
                      <a:r>
                        <a:rPr lang="en-US" sz="1200">
                          <a:solidFill>
                            <a:srgbClr val="FF0000"/>
                          </a:solidFill>
                        </a:rPr>
                        <a:t>4560.80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2628</a:t>
                      </a:r>
                    </a:p>
                  </a:txBody>
                  <a:tcPr marT="0" marL="6350" marR="0" marB="0">
                    <a:lnL>
                      <a:noFill/>
                    </a:lnL>
                    <a:lnR>
                      <a:noFill/>
                    </a:lnR>
                    <a:lnT>
                      <a:noFill/>
                    </a:lnT>
                    <a:lnB>
                      <a:noFill/>
                    </a:lnB>
                  </a:tcPr>
                </a:tc>
                <a:tc>
                  <a:txBody>
                    <a:bodyPr/>
                    <a:lstStyle/>
                    <a:p>
                      <a:pPr algn="ctr"/>
                      <a:r>
                        <a:rPr lang="en-US" sz="1200">
                          <a:solidFill>
                            <a:srgbClr val="FF0000"/>
                          </a:solidFill>
                        </a:rPr>
                        <a:t>3090.00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2763</a:t>
                      </a:r>
                    </a:p>
                  </a:txBody>
                  <a:tcPr marT="0" marL="6350" marR="0" marB="0">
                    <a:lnL>
                      <a:noFill/>
                    </a:lnL>
                    <a:lnR>
                      <a:noFill/>
                    </a:lnR>
                    <a:lnT>
                      <a:noFill/>
                    </a:lnT>
                    <a:lnB>
                      <a:noFill/>
                    </a:lnB>
                  </a:tcPr>
                </a:tc>
                <a:tc>
                  <a:txBody>
                    <a:bodyPr/>
                    <a:lstStyle/>
                    <a:p>
                      <a:pPr algn="ctr"/>
                      <a:r>
                        <a:rPr lang="en-US" sz="1200">
                          <a:solidFill>
                            <a:srgbClr val="FF0000"/>
                          </a:solidFill>
                        </a:rPr>
                        <a:t>4191.20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3755</a:t>
                      </a:r>
                    </a:p>
                  </a:txBody>
                  <a:tcPr marT="0" marL="6350" marR="0" marB="0">
                    <a:lnL>
                      <a:noFill/>
                    </a:lnL>
                    <a:lnR>
                      <a:noFill/>
                    </a:lnR>
                    <a:lnT>
                      <a:noFill/>
                    </a:lnT>
                    <a:lnB>
                      <a:noFill/>
                    </a:lnB>
                  </a:tcPr>
                </a:tc>
                <a:tc>
                  <a:txBody>
                    <a:bodyPr/>
                    <a:lstStyle/>
                    <a:p>
                      <a:pPr algn="ctr"/>
                      <a:r>
                        <a:rPr lang="en-US" sz="1200">
                          <a:solidFill>
                            <a:srgbClr val="FF0000"/>
                          </a:solidFill>
                        </a:rPr>
                        <a:t>2956.10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4071</a:t>
                      </a:r>
                    </a:p>
                  </a:txBody>
                  <a:tcPr marT="0" marL="6350" marR="0" marB="0">
                    <a:lnL>
                      <a:noFill/>
                    </a:lnL>
                    <a:lnR>
                      <a:noFill/>
                    </a:lnR>
                    <a:lnT>
                      <a:noFill/>
                    </a:lnT>
                    <a:lnB>
                      <a:noFill/>
                    </a:lnB>
                  </a:tcPr>
                </a:tc>
                <a:tc>
                  <a:txBody>
                    <a:bodyPr/>
                    <a:lstStyle/>
                    <a:p>
                      <a:pPr algn="ctr"/>
                      <a:r>
                        <a:rPr lang="en-US" sz="1200">
                          <a:solidFill>
                            <a:srgbClr val="0000FF"/>
                          </a:solidFill>
                        </a:rPr>
                        <a:t>1078.00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8341</a:t>
                      </a:r>
                    </a:p>
                  </a:txBody>
                  <a:tcPr marT="0" marL="6350" marR="0" marB="0">
                    <a:lnL>
                      <a:noFill/>
                    </a:lnL>
                    <a:lnR>
                      <a:noFill/>
                    </a:lnR>
                    <a:lnT>
                      <a:noFill/>
                    </a:lnT>
                    <a:lnB>
                      <a:noFill/>
                    </a:lnB>
                  </a:tcPr>
                </a:tc>
                <a:tc>
                  <a:txBody>
                    <a:bodyPr/>
                    <a:lstStyle/>
                    <a:p>
                      <a:pPr algn="ctr"/>
                      <a:r>
                        <a:rPr lang="en-US" sz="1200">
                          <a:solidFill>
                            <a:srgbClr val="000000"/>
                          </a:solidFill>
                        </a:rPr>
                        <a:t>1303.20 (1)</a:t>
                      </a:r>
                    </a:p>
                  </a:txBody>
                  <a:tcPr marT="0" marL="0" marR="0" marB="0">
                    <a:lnL>
                      <a:noFill/>
                    </a:lnL>
                    <a:lnR>
                      <a:noFill/>
                    </a:lnR>
                    <a:lnT>
                      <a:noFill/>
                    </a:lnT>
                    <a:lnB>
                      <a:noFill/>
                    </a:lnB>
                  </a:tcPr>
                </a:tc>
              </a:tr>
              <a:tr h="254000">
                <a:tc>
                  <a:txBody>
                    <a:bodyPr/>
                    <a:lstStyle/>
                    <a:p>
                      <a:pPr algn="r"/>
                      <a:r>
                        <a:rPr lang="en-US" sz="1200" i="true">
                          <a:solidFill>
                            <a:srgbClr val="000000"/>
                          </a:solidFill>
                        </a:rPr>
                        <a:t>Znojmo</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120</a:t>
                      </a:r>
                    </a:p>
                  </a:txBody>
                  <a:tcPr marT="0" marL="6350" marR="0" marB="0">
                    <a:lnL>
                      <a:noFill/>
                    </a:lnL>
                    <a:lnR>
                      <a:noFill/>
                    </a:lnR>
                    <a:lnT>
                      <a:noFill/>
                    </a:lnT>
                    <a:lnB>
                      <a:noFill/>
                    </a:lnB>
                  </a:tcPr>
                </a:tc>
                <a:tc>
                  <a:txBody>
                    <a:bodyPr/>
                    <a:lstStyle/>
                    <a:p>
                      <a:pPr algn="ctr"/>
                      <a:r>
                        <a:rPr lang="en-US" sz="1200">
                          <a:solidFill>
                            <a:srgbClr val="000000"/>
                          </a:solidFill>
                        </a:rPr>
                        <a:t>1899.00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2497</a:t>
                      </a:r>
                    </a:p>
                  </a:txBody>
                  <a:tcPr marT="0" marL="6350" marR="0" marB="0">
                    <a:lnL>
                      <a:noFill/>
                    </a:lnL>
                    <a:lnR>
                      <a:noFill/>
                    </a:lnR>
                    <a:lnT>
                      <a:noFill/>
                    </a:lnT>
                    <a:lnB>
                      <a:noFill/>
                    </a:lnB>
                  </a:tcPr>
                </a:tc>
                <a:tc>
                  <a:txBody>
                    <a:bodyPr/>
                    <a:lstStyle/>
                    <a:p>
                      <a:pPr algn="ctr"/>
                      <a:r>
                        <a:rPr lang="en-US" sz="1200">
                          <a:solidFill>
                            <a:srgbClr val="000000"/>
                          </a:solidFill>
                        </a:rPr>
                        <a:t>1871.00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4150</a:t>
                      </a:r>
                    </a:p>
                  </a:txBody>
                  <a:tcPr marT="0" marL="6350" marR="0" marB="0">
                    <a:lnL>
                      <a:noFill/>
                    </a:lnL>
                    <a:lnR>
                      <a:noFill/>
                    </a:lnR>
                    <a:lnT>
                      <a:noFill/>
                    </a:lnT>
                    <a:lnB>
                      <a:noFill/>
                    </a:lnB>
                  </a:tcPr>
                </a:tc>
                <a:tc>
                  <a:txBody>
                    <a:bodyPr/>
                    <a:lstStyle/>
                    <a:p>
                      <a:pPr algn="ctr"/>
                      <a:r>
                        <a:rPr lang="en-US" sz="1200">
                          <a:solidFill>
                            <a:srgbClr val="000000"/>
                          </a:solidFill>
                        </a:rPr>
                        <a:t>1273.00 (1)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Row LEASING has 3 of the 3 highest values.</a:t>
            </a:r>
          </a:p>
          <a:p>
            <a:pPr lvl="1"/>
            <a:r>
              <a:rPr lang="en-US" b="false" sz="1400"/>
              <a:t>Row LEASING has 3 of the 3 lowest values.</a:t>
            </a:r>
          </a:p>
          <a:p>
            <a:pPr lvl="0"/>
            <a:r>
              <a:rPr lang="en-US" b="false" sz="1400"/>
              <a:t>Then we analyzed the results by drilling down one level in the hierarchy.</a:t>
            </a:r>
          </a:p>
          <a:p>
            <a:pPr lvl="1"/>
            <a:r>
              <a:rPr lang="en-US" b="false" sz="1400"/>
              <a:t>When we drilled down account, we observed the following facts:</a:t>
            </a:r>
          </a:p>
          <a:p>
            <a:pPr lvl="2"/>
            <a:r>
              <a:rPr lang="en-US" b="false" sz="1400"/>
              <a:t>Column LEASING has 16 of the 16 highest values.</a:t>
            </a:r>
          </a:p>
          <a:p>
            <a:pPr lvl="2"/>
            <a:r>
              <a:rPr lang="en-US" b="false" sz="1400"/>
              <a:t>Column LEASING has 14 of the 15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