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amount when account is fixed to 'Sumperk' and reason is fixed to 'Household Payment'.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account to be equal to 'Sumperk', and reason to be equal to 'Household Payment'. We report on Avg of amount grouped by account at level 2, and reason at level 0 .
You can observe the results in this table. We highlight the largest value with red and the lowest value with blue color. 
Column has 0 of the 0 highest values.
Column north Moravia has 0 of the 0 highest values.
Column has 0 of the 0 lowest values.
Column north Moravia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'Sumperk' for account at level 1 with its sibling values. We highlight the reference cells with bold, the highest values with red and the lowest values with blue color. We calculate the Avg of amount while fixing account at level 2 to be equal to ''north Moravia'', and reason at level 0 to be equal to ''Household Payment''.
Compared to its sibling we observe the following:
In 1 out of 1 cases Sumperk has lower value than Bruntal.
In 1 out of 1 cases Sumperk has lower value than Frydek - Mistek.
In 1 out of 1 cases Sumperk has lower value than Jesenik.
In 1 out of 1 cases Sumperk has higher value than Karvina.
In 1 out of 1 cases Sumperk has lower value than Novy Jicin.
In 1 out of 1 cases Sumperk has higher value than Olomouc.
In 1 out of 1 cases Sumperk has higher value than Opava.
In 1 out of 1 cases Sumperk has lower value than Ostrava - mesto.
In 1 out of 1 cases Sumperk has lower value than Prerov.
In 1 out of 1 cases Sumperk has lower value than Vsetin.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'Household Payment' for reason at level 0 with its sibling values. We highlight the reference cells with bold, the highest value with red and the lowest value with blue color. We calculate the Avg of amount while fixing account at level 1 to be equal to ''Sumperk'', and reason at level 1 to be equal to ''Household Payment''.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account by drilling down from level 2 to level 1. For each cell we show both the Avg of amount and the number of tuples that correspond to it in parentheses. We highlight the 2 lowest values in blue and the 2 largest in red color.
Some interesting findings include:
Column Household Payment has 2 of the 2 highest values.
Column Household Payment has 2 of the 2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has 0 of the 0 highest values.
Column north Moravia has 0 of the 0 highest values.
Column has 0 of the 0 lowest values.
Column north Moravia has 0 of the 0 lowest values.
First, we tried to put the original result in context, by comparing its defining values with similar ones.
When we compared Sumperk to its siblings, grouped by account and reason, we observed the following:
In 1 out of 1 cases Sumperk has lower value than Bruntal.
In 1 out of 1 cases Sumperk has lower value than Frydek - Mistek.
In 1 out of 1 cases Sumperk has lower value than Jesenik.
In 1 out of 1 cases Sumperk has higher value than Karvina.
In 1 out of 1 cases Sumperk has lower value than Novy Jicin.
In 1 out of 1 cases Sumperk has higher value than Olomouc.
In 1 out of 1 cases Sumperk has higher value than Opava.
In 1 out of 1 cases Sumperk has lower value than Ostrava - mesto.
In 1 out of 1 cases Sumperk has lower value than Prerov.
In 1 out of 1 cases Sumperk has lower value than Vsetin.
Then we analyzed the results by drilling down one level in the hierarchy.
When we drilled down account, we observed the following facts:
Column Household Payment has 2 of the 2 highest values.
Column Household Payment has 2 of the 2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amount when account is fixed to 'Sumperk' and reason is fixed to 'Household Payment'.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north Moravia</a:t>
                      </a:r>
                    </a:p>
                  </a:txBody>
                  <a:tcPr marT="0" marL="0" marR="0" marB="0">
                    <a:lnL>
                      <a:noFill/>
                    </a:lnL>
                    <a:lnR>
                      <a:noFill/>
                    </a:lnR>
                    <a:lnT>
                      <a:noFill/>
                    </a:lnT>
                    <a:lnB>
                      <a:noFill/>
                    </a:lnB>
                  </a:tcPr>
                </a:tc>
              </a:tr>
              <a:tr h="254000">
                <a:tc>
                  <a:txBody>
                    <a:bodyPr/>
                    <a:lstStyle/>
                    <a:p>
                      <a:pPr algn="r"/>
                      <a:r>
                        <a:rPr lang="en-US" sz="1200">
                          <a:solidFill>
                            <a:srgbClr val="000000"/>
                          </a:solidFill>
                        </a:rPr>
                        <a:t>Household Payment</a:t>
                      </a:r>
                    </a:p>
                  </a:txBody>
                  <a:tcPr marT="0" marL="6350" marR="0" marB="0">
                    <a:lnL>
                      <a:noFill/>
                    </a:lnL>
                    <a:lnR>
                      <a:noFill/>
                    </a:lnR>
                    <a:lnT>
                      <a:noFill/>
                    </a:lnT>
                    <a:lnB>
                      <a:noFill/>
                    </a:lnB>
                  </a:tcPr>
                </a:tc>
                <a:tc>
                  <a:txBody>
                    <a:bodyPr/>
                    <a:lstStyle/>
                    <a:p>
                      <a:pPr algn="ctr"/>
                      <a:r>
                        <a:rPr lang="en-US" sz="1200">
                          <a:solidFill>
                            <a:srgbClr val="000000"/>
                          </a:solidFill>
                        </a:rPr>
                        <a:t>3833.23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account</a:t>
            </a:r>
          </a:p>
        </p:txBody>
      </p:sp>
      <p:graphicFrame>
        <p:nvGraphicFramePr>
          <p:cNvPr name="Table 2" id="3"/>
          <p:cNvGraphicFramePr>
            <a:graphicFrameLocks noGrp="true"/>
          </p:cNvGraphicFramePr>
          <p:nvPr/>
        </p:nvGraphicFramePr>
        <p:xfrm>
          <a:off x="-304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ctr"/>
                      <a:r>
                        <a:rPr lang="en-US" sz="1200">
                          <a:solidFill>
                            <a:srgbClr val="000000"/>
                          </a:solidFill>
                        </a:rPr>
                        <a:t>Summary for account</a:t>
                      </a:r>
                    </a:p>
                  </a:txBody>
                  <a:tcPr marT="0" marL="6350" marR="0" marB="0">
                    <a:lnL>
                      <a:noFill/>
                    </a:lnL>
                    <a:lnR>
                      <a:noFill/>
                    </a:lnR>
                    <a:lnT>
                      <a:noFill/>
                    </a:lnT>
                    <a:lnB>
                      <a:noFill/>
                    </a:lnB>
                  </a:tcPr>
                </a:tc>
                <a:tc>
                  <a:txBody>
                    <a:bodyPr/>
                    <a:lstStyle/>
                    <a:p>
                      <a:pPr algn="ctr"/>
                      <a:r>
                        <a:rPr lang="en-US" sz="1200">
                          <a:solidFill>
                            <a:srgbClr val="000000"/>
                          </a:solidFill>
                        </a:rPr>
                        <a:t>Bruntal</a:t>
                      </a:r>
                    </a:p>
                  </a:txBody>
                  <a:tcPr marT="0" marL="0" marR="0" marB="0">
                    <a:lnL>
                      <a:noFill/>
                    </a:lnL>
                    <a:lnR>
                      <a:noFill/>
                    </a:lnR>
                    <a:lnT>
                      <a:noFill/>
                    </a:lnT>
                    <a:lnB>
                      <a:noFill/>
                    </a:lnB>
                  </a:tcPr>
                </a:tc>
                <a:tc>
                  <a:txBody>
                    <a:bodyPr/>
                    <a:lstStyle/>
                    <a:p>
                      <a:pPr algn="ctr"/>
                      <a:r>
                        <a:rPr lang="en-US" sz="1200">
                          <a:solidFill>
                            <a:srgbClr val="000000"/>
                          </a:solidFill>
                        </a:rPr>
                        <a:t>Frydek - Mistek</a:t>
                      </a:r>
                    </a:p>
                  </a:txBody>
                  <a:tcPr marT="0" marL="0" marR="0" marB="0">
                    <a:lnL>
                      <a:noFill/>
                    </a:lnL>
                    <a:lnR>
                      <a:noFill/>
                    </a:lnR>
                    <a:lnT>
                      <a:noFill/>
                    </a:lnT>
                    <a:lnB>
                      <a:noFill/>
                    </a:lnB>
                  </a:tcPr>
                </a:tc>
                <a:tc>
                  <a:txBody>
                    <a:bodyPr/>
                    <a:lstStyle/>
                    <a:p>
                      <a:pPr algn="ctr"/>
                      <a:r>
                        <a:rPr lang="en-US" sz="1200">
                          <a:solidFill>
                            <a:srgbClr val="000000"/>
                          </a:solidFill>
                        </a:rPr>
                        <a:t>Jesenik</a:t>
                      </a:r>
                    </a:p>
                  </a:txBody>
                  <a:tcPr marT="0" marL="0" marR="0" marB="0">
                    <a:lnL>
                      <a:noFill/>
                    </a:lnL>
                    <a:lnR>
                      <a:noFill/>
                    </a:lnR>
                    <a:lnT>
                      <a:noFill/>
                    </a:lnT>
                    <a:lnB>
                      <a:noFill/>
                    </a:lnB>
                  </a:tcPr>
                </a:tc>
                <a:tc>
                  <a:txBody>
                    <a:bodyPr/>
                    <a:lstStyle/>
                    <a:p>
                      <a:pPr algn="ctr"/>
                      <a:r>
                        <a:rPr lang="en-US" sz="1200">
                          <a:solidFill>
                            <a:srgbClr val="000000"/>
                          </a:solidFill>
                        </a:rPr>
                        <a:t>Karvina</a:t>
                      </a:r>
                    </a:p>
                  </a:txBody>
                  <a:tcPr marT="0" marL="0" marR="0" marB="0">
                    <a:lnL>
                      <a:noFill/>
                    </a:lnL>
                    <a:lnR>
                      <a:noFill/>
                    </a:lnR>
                    <a:lnT>
                      <a:noFill/>
                    </a:lnT>
                    <a:lnB>
                      <a:noFill/>
                    </a:lnB>
                  </a:tcPr>
                </a:tc>
                <a:tc>
                  <a:txBody>
                    <a:bodyPr/>
                    <a:lstStyle/>
                    <a:p>
                      <a:pPr algn="ctr"/>
                      <a:r>
                        <a:rPr lang="en-US" sz="1200">
                          <a:solidFill>
                            <a:srgbClr val="000000"/>
                          </a:solidFill>
                        </a:rPr>
                        <a:t>Novy Jicin</a:t>
                      </a:r>
                    </a:p>
                  </a:txBody>
                  <a:tcPr marT="0" marL="0" marR="0" marB="0">
                    <a:lnL>
                      <a:noFill/>
                    </a:lnL>
                    <a:lnR>
                      <a:noFill/>
                    </a:lnR>
                    <a:lnT>
                      <a:noFill/>
                    </a:lnT>
                    <a:lnB>
                      <a:noFill/>
                    </a:lnB>
                  </a:tcPr>
                </a:tc>
                <a:tc>
                  <a:txBody>
                    <a:bodyPr/>
                    <a:lstStyle/>
                    <a:p>
                      <a:pPr algn="ctr"/>
                      <a:r>
                        <a:rPr lang="en-US" sz="1200">
                          <a:solidFill>
                            <a:srgbClr val="000000"/>
                          </a:solidFill>
                        </a:rPr>
                        <a:t>Olomouc</a:t>
                      </a:r>
                    </a:p>
                  </a:txBody>
                  <a:tcPr marT="0" marL="0" marR="0" marB="0">
                    <a:lnL>
                      <a:noFill/>
                    </a:lnL>
                    <a:lnR>
                      <a:noFill/>
                    </a:lnR>
                    <a:lnT>
                      <a:noFill/>
                    </a:lnT>
                    <a:lnB>
                      <a:noFill/>
                    </a:lnB>
                  </a:tcPr>
                </a:tc>
                <a:tc>
                  <a:txBody>
                    <a:bodyPr/>
                    <a:lstStyle/>
                    <a:p>
                      <a:pPr algn="ctr"/>
                      <a:r>
                        <a:rPr lang="en-US" sz="1200">
                          <a:solidFill>
                            <a:srgbClr val="000000"/>
                          </a:solidFill>
                        </a:rPr>
                        <a:t>Opava</a:t>
                      </a:r>
                    </a:p>
                  </a:txBody>
                  <a:tcPr marT="0" marL="0" marR="0" marB="0">
                    <a:lnL>
                      <a:noFill/>
                    </a:lnL>
                    <a:lnR>
                      <a:noFill/>
                    </a:lnR>
                    <a:lnT>
                      <a:noFill/>
                    </a:lnT>
                    <a:lnB>
                      <a:noFill/>
                    </a:lnB>
                  </a:tcPr>
                </a:tc>
                <a:tc>
                  <a:txBody>
                    <a:bodyPr/>
                    <a:lstStyle/>
                    <a:p>
                      <a:pPr algn="ctr"/>
                      <a:r>
                        <a:rPr lang="en-US" sz="1200">
                          <a:solidFill>
                            <a:srgbClr val="000000"/>
                          </a:solidFill>
                        </a:rPr>
                        <a:t>Ostrava - mesto</a:t>
                      </a:r>
                    </a:p>
                  </a:txBody>
                  <a:tcPr marT="0" marL="0" marR="0" marB="0">
                    <a:lnL>
                      <a:noFill/>
                    </a:lnL>
                    <a:lnR>
                      <a:noFill/>
                    </a:lnR>
                    <a:lnT>
                      <a:noFill/>
                    </a:lnT>
                    <a:lnB>
                      <a:noFill/>
                    </a:lnB>
                  </a:tcPr>
                </a:tc>
                <a:tc>
                  <a:txBody>
                    <a:bodyPr/>
                    <a:lstStyle/>
                    <a:p>
                      <a:pPr algn="ctr"/>
                      <a:r>
                        <a:rPr lang="en-US" sz="1200">
                          <a:solidFill>
                            <a:srgbClr val="000000"/>
                          </a:solidFill>
                        </a:rPr>
                        <a:t>Prerov</a:t>
                      </a:r>
                    </a:p>
                  </a:txBody>
                  <a:tcPr marT="0" marL="0" marR="0" marB="0">
                    <a:lnL>
                      <a:noFill/>
                    </a:lnL>
                    <a:lnR>
                      <a:noFill/>
                    </a:lnR>
                    <a:lnT>
                      <a:noFill/>
                    </a:lnT>
                    <a:lnB>
                      <a:noFill/>
                    </a:lnB>
                  </a:tcPr>
                </a:tc>
                <a:tc>
                  <a:txBody>
                    <a:bodyPr/>
                    <a:lstStyle/>
                    <a:p>
                      <a:pPr algn="ctr"/>
                      <a:r>
                        <a:rPr lang="en-US" sz="1200" b="true">
                          <a:solidFill>
                            <a:srgbClr val="000000"/>
                          </a:solidFill>
                        </a:rPr>
                        <a:t>Sumperk</a:t>
                      </a:r>
                    </a:p>
                  </a:txBody>
                  <a:tcPr marT="0" marL="0" marR="0" marB="0">
                    <a:lnL>
                      <a:noFill/>
                    </a:lnL>
                    <a:lnR>
                      <a:noFill/>
                    </a:lnR>
                    <a:lnT>
                      <a:noFill/>
                    </a:lnT>
                    <a:lnB>
                      <a:noFill/>
                    </a:lnB>
                  </a:tcPr>
                </a:tc>
                <a:tc>
                  <a:txBody>
                    <a:bodyPr/>
                    <a:lstStyle/>
                    <a:p>
                      <a:pPr algn="ctr"/>
                      <a:r>
                        <a:rPr lang="en-US" sz="1200">
                          <a:solidFill>
                            <a:srgbClr val="000000"/>
                          </a:solidFill>
                        </a:rPr>
                        <a:t>Vsetin</a:t>
                      </a:r>
                    </a:p>
                  </a:txBody>
                  <a:tcPr marT="0" marL="0" marR="0" marB="0">
                    <a:lnL>
                      <a:noFill/>
                    </a:lnL>
                    <a:lnR>
                      <a:noFill/>
                    </a:lnR>
                    <a:lnT>
                      <a:noFill/>
                    </a:lnT>
                    <a:lnB>
                      <a:noFill/>
                    </a:lnB>
                  </a:tcPr>
                </a:tc>
              </a:tr>
              <a:tr h="254000">
                <a:tc>
                  <a:txBody>
                    <a:bodyPr/>
                    <a:lstStyle/>
                    <a:p>
                      <a:pPr algn="r"/>
                      <a:r>
                        <a:rPr lang="en-US" sz="1200">
                          <a:solidFill>
                            <a:srgbClr val="000000"/>
                          </a:solidFill>
                        </a:rPr>
                        <a:t>Household Payment</a:t>
                      </a:r>
                    </a:p>
                  </a:txBody>
                  <a:tcPr marT="0" marL="6350" marR="0" marB="0">
                    <a:lnL>
                      <a:noFill/>
                    </a:lnL>
                    <a:lnR>
                      <a:noFill/>
                    </a:lnR>
                    <a:lnT>
                      <a:noFill/>
                    </a:lnT>
                    <a:lnB>
                      <a:noFill/>
                    </a:lnB>
                  </a:tcPr>
                </a:tc>
                <a:tc>
                  <a:txBody>
                    <a:bodyPr/>
                    <a:lstStyle/>
                    <a:p>
                      <a:pPr algn="ctr"/>
                      <a:r>
                        <a:rPr lang="en-US" sz="1200">
                          <a:solidFill>
                            <a:srgbClr val="000000"/>
                          </a:solidFill>
                        </a:rPr>
                        <a:t>3837.61</a:t>
                      </a:r>
                    </a:p>
                  </a:txBody>
                  <a:tcPr marT="0" marL="0" marR="0" marB="0">
                    <a:lnL>
                      <a:noFill/>
                    </a:lnL>
                    <a:lnR>
                      <a:noFill/>
                    </a:lnR>
                    <a:lnT>
                      <a:noFill/>
                    </a:lnT>
                    <a:lnB>
                      <a:noFill/>
                    </a:lnB>
                  </a:tcPr>
                </a:tc>
                <a:tc>
                  <a:txBody>
                    <a:bodyPr/>
                    <a:lstStyle/>
                    <a:p>
                      <a:pPr algn="ctr"/>
                      <a:r>
                        <a:rPr lang="en-US" sz="1200">
                          <a:solidFill>
                            <a:srgbClr val="FF0000"/>
                          </a:solidFill>
                        </a:rPr>
                        <a:t>4745.79</a:t>
                      </a:r>
                    </a:p>
                  </a:txBody>
                  <a:tcPr marT="0" marL="0" marR="0" marB="0">
                    <a:lnL>
                      <a:noFill/>
                    </a:lnL>
                    <a:lnR>
                      <a:noFill/>
                    </a:lnR>
                    <a:lnT>
                      <a:noFill/>
                    </a:lnT>
                    <a:lnB>
                      <a:noFill/>
                    </a:lnB>
                  </a:tcPr>
                </a:tc>
                <a:tc>
                  <a:txBody>
                    <a:bodyPr/>
                    <a:lstStyle/>
                    <a:p>
                      <a:pPr algn="ctr"/>
                      <a:r>
                        <a:rPr lang="en-US" sz="1200">
                          <a:solidFill>
                            <a:srgbClr val="000000"/>
                          </a:solidFill>
                        </a:rPr>
                        <a:t>4598.56</a:t>
                      </a:r>
                    </a:p>
                  </a:txBody>
                  <a:tcPr marT="0" marL="0" marR="0" marB="0">
                    <a:lnL>
                      <a:noFill/>
                    </a:lnL>
                    <a:lnR>
                      <a:noFill/>
                    </a:lnR>
                    <a:lnT>
                      <a:noFill/>
                    </a:lnT>
                    <a:lnB>
                      <a:noFill/>
                    </a:lnB>
                  </a:tcPr>
                </a:tc>
                <a:tc>
                  <a:txBody>
                    <a:bodyPr/>
                    <a:lstStyle/>
                    <a:p>
                      <a:pPr algn="ctr"/>
                      <a:r>
                        <a:rPr lang="en-US" sz="1200">
                          <a:solidFill>
                            <a:srgbClr val="0000FF"/>
                          </a:solidFill>
                        </a:rPr>
                        <a:t>3576.52</a:t>
                      </a:r>
                    </a:p>
                  </a:txBody>
                  <a:tcPr marT="0" marL="0" marR="0" marB="0">
                    <a:lnL>
                      <a:noFill/>
                    </a:lnL>
                    <a:lnR>
                      <a:noFill/>
                    </a:lnR>
                    <a:lnT>
                      <a:noFill/>
                    </a:lnT>
                    <a:lnB>
                      <a:noFill/>
                    </a:lnB>
                  </a:tcPr>
                </a:tc>
                <a:tc>
                  <a:txBody>
                    <a:bodyPr/>
                    <a:lstStyle/>
                    <a:p>
                      <a:pPr algn="ctr"/>
                      <a:r>
                        <a:rPr lang="en-US" sz="1200">
                          <a:solidFill>
                            <a:srgbClr val="000000"/>
                          </a:solidFill>
                        </a:rPr>
                        <a:t>4231.21</a:t>
                      </a:r>
                    </a:p>
                  </a:txBody>
                  <a:tcPr marT="0" marL="0" marR="0" marB="0">
                    <a:lnL>
                      <a:noFill/>
                    </a:lnL>
                    <a:lnR>
                      <a:noFill/>
                    </a:lnR>
                    <a:lnT>
                      <a:noFill/>
                    </a:lnT>
                    <a:lnB>
                      <a:noFill/>
                    </a:lnB>
                  </a:tcPr>
                </a:tc>
                <a:tc>
                  <a:txBody>
                    <a:bodyPr/>
                    <a:lstStyle/>
                    <a:p>
                      <a:pPr algn="ctr"/>
                      <a:r>
                        <a:rPr lang="en-US" sz="1200">
                          <a:solidFill>
                            <a:srgbClr val="000000"/>
                          </a:solidFill>
                        </a:rPr>
                        <a:t>3691.81</a:t>
                      </a:r>
                    </a:p>
                  </a:txBody>
                  <a:tcPr marT="0" marL="0" marR="0" marB="0">
                    <a:lnL>
                      <a:noFill/>
                    </a:lnL>
                    <a:lnR>
                      <a:noFill/>
                    </a:lnR>
                    <a:lnT>
                      <a:noFill/>
                    </a:lnT>
                    <a:lnB>
                      <a:noFill/>
                    </a:lnB>
                  </a:tcPr>
                </a:tc>
                <a:tc>
                  <a:txBody>
                    <a:bodyPr/>
                    <a:lstStyle/>
                    <a:p>
                      <a:pPr algn="ctr"/>
                      <a:r>
                        <a:rPr lang="en-US" sz="1200">
                          <a:solidFill>
                            <a:srgbClr val="0000FF"/>
                          </a:solidFill>
                        </a:rPr>
                        <a:t>3638.80</a:t>
                      </a:r>
                    </a:p>
                  </a:txBody>
                  <a:tcPr marT="0" marL="0" marR="0" marB="0">
                    <a:lnL>
                      <a:noFill/>
                    </a:lnL>
                    <a:lnR>
                      <a:noFill/>
                    </a:lnR>
                    <a:lnT>
                      <a:noFill/>
                    </a:lnT>
                    <a:lnB>
                      <a:noFill/>
                    </a:lnB>
                  </a:tcPr>
                </a:tc>
                <a:tc>
                  <a:txBody>
                    <a:bodyPr/>
                    <a:lstStyle/>
                    <a:p>
                      <a:pPr algn="ctr"/>
                      <a:r>
                        <a:rPr lang="en-US" sz="1200">
                          <a:solidFill>
                            <a:srgbClr val="000000"/>
                          </a:solidFill>
                        </a:rPr>
                        <a:t>4003.48</a:t>
                      </a:r>
                    </a:p>
                  </a:txBody>
                  <a:tcPr marT="0" marL="0" marR="0" marB="0">
                    <a:lnL>
                      <a:noFill/>
                    </a:lnL>
                    <a:lnR>
                      <a:noFill/>
                    </a:lnR>
                    <a:lnT>
                      <a:noFill/>
                    </a:lnT>
                    <a:lnB>
                      <a:noFill/>
                    </a:lnB>
                  </a:tcPr>
                </a:tc>
                <a:tc>
                  <a:txBody>
                    <a:bodyPr/>
                    <a:lstStyle/>
                    <a:p>
                      <a:pPr algn="ctr"/>
                      <a:r>
                        <a:rPr lang="en-US" sz="1200">
                          <a:solidFill>
                            <a:srgbClr val="FF0000"/>
                          </a:solidFill>
                        </a:rPr>
                        <a:t>4746.00</a:t>
                      </a:r>
                    </a:p>
                  </a:txBody>
                  <a:tcPr marT="0" marL="0" marR="0" marB="0">
                    <a:lnL>
                      <a:noFill/>
                    </a:lnL>
                    <a:lnR>
                      <a:noFill/>
                    </a:lnR>
                    <a:lnT>
                      <a:noFill/>
                    </a:lnT>
                    <a:lnB>
                      <a:noFill/>
                    </a:lnB>
                  </a:tcPr>
                </a:tc>
                <a:tc>
                  <a:txBody>
                    <a:bodyPr/>
                    <a:lstStyle/>
                    <a:p>
                      <a:pPr algn="ctr"/>
                      <a:r>
                        <a:rPr lang="en-US" sz="1200" b="true">
                          <a:solidFill>
                            <a:srgbClr val="000000"/>
                          </a:solidFill>
                        </a:rPr>
                        <a:t>3833.23</a:t>
                      </a:r>
                    </a:p>
                  </a:txBody>
                  <a:tcPr marT="0" marL="0" marR="0" marB="0">
                    <a:lnL>
                      <a:noFill/>
                    </a:lnL>
                    <a:lnR>
                      <a:noFill/>
                    </a:lnR>
                    <a:lnT>
                      <a:noFill/>
                    </a:lnT>
                    <a:lnB>
                      <a:noFill/>
                    </a:lnB>
                  </a:tcPr>
                </a:tc>
                <a:tc>
                  <a:txBody>
                    <a:bodyPr/>
                    <a:lstStyle/>
                    <a:p>
                      <a:pPr algn="ctr"/>
                      <a:r>
                        <a:rPr lang="en-US" sz="1200">
                          <a:solidFill>
                            <a:srgbClr val="000000"/>
                          </a:solidFill>
                        </a:rPr>
                        <a:t>3858.37</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reason</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Summary for reason</a:t>
                      </a:r>
                    </a:p>
                  </a:txBody>
                  <a:tcPr marT="0" marL="6350" marR="0" marB="0">
                    <a:lnL>
                      <a:noFill/>
                    </a:lnL>
                    <a:lnR>
                      <a:noFill/>
                    </a:lnR>
                    <a:lnT>
                      <a:noFill/>
                    </a:lnT>
                    <a:lnB>
                      <a:noFill/>
                    </a:lnB>
                  </a:tcPr>
                </a:tc>
                <a:tc>
                  <a:txBody>
                    <a:bodyPr/>
                    <a:lstStyle/>
                    <a:p>
                      <a:pPr algn="ctr"/>
                      <a:r>
                        <a:rPr lang="en-US" sz="1200">
                          <a:solidFill>
                            <a:srgbClr val="000000"/>
                          </a:solidFill>
                        </a:rPr>
                        <a:t>north Moravia</a:t>
                      </a:r>
                    </a:p>
                  </a:txBody>
                  <a:tcPr marT="0" marL="0" marR="0" marB="0">
                    <a:lnL>
                      <a:noFill/>
                    </a:lnL>
                    <a:lnR>
                      <a:noFill/>
                    </a:lnR>
                    <a:lnT>
                      <a:noFill/>
                    </a:lnT>
                    <a:lnB>
                      <a:noFill/>
                    </a:lnB>
                  </a:tcPr>
                </a:tc>
              </a:tr>
              <a:tr h="254000">
                <a:tc>
                  <a:txBody>
                    <a:bodyPr/>
                    <a:lstStyle/>
                    <a:p>
                      <a:pPr algn="r"/>
                      <a:r>
                        <a:rPr lang="en-US" sz="1200" b="true">
                          <a:solidFill>
                            <a:srgbClr val="000000"/>
                          </a:solidFill>
                        </a:rPr>
                        <a:t>Household Payment</a:t>
                      </a:r>
                    </a:p>
                  </a:txBody>
                  <a:tcPr marT="0" marL="6350" marR="0" marB="0">
                    <a:lnL>
                      <a:noFill/>
                    </a:lnL>
                    <a:lnR>
                      <a:noFill/>
                    </a:lnR>
                    <a:lnT>
                      <a:noFill/>
                    </a:lnT>
                    <a:lnB>
                      <a:noFill/>
                    </a:lnB>
                  </a:tcPr>
                </a:tc>
                <a:tc>
                  <a:txBody>
                    <a:bodyPr/>
                    <a:lstStyle/>
                    <a:p>
                      <a:pPr algn="ctr"/>
                      <a:r>
                        <a:rPr lang="en-US" sz="1200" b="true">
                          <a:solidFill>
                            <a:srgbClr val="000000"/>
                          </a:solidFill>
                        </a:rPr>
                        <a:t>3833.23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r"/>
                      <a:r>
                        <a:rPr lang="en-US" sz="1200" i="true">
                          <a:solidFill>
                            <a:srgbClr val="000000"/>
                          </a:solidFill>
                        </a:rPr>
                        <a:t>north Moravia</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Household Payment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Bruntal</a:t>
                      </a:r>
                    </a:p>
                  </a:txBody>
                  <a:tcPr marT="0" marL="6350" marR="0" marB="0">
                    <a:lnL>
                      <a:noFill/>
                    </a:lnL>
                    <a:lnR>
                      <a:noFill/>
                    </a:lnR>
                    <a:lnT>
                      <a:noFill/>
                    </a:lnT>
                    <a:lnB>
                      <a:noFill/>
                    </a:lnB>
                  </a:tcPr>
                </a:tc>
                <a:tc>
                  <a:txBody>
                    <a:bodyPr/>
                    <a:lstStyle/>
                    <a:p>
                      <a:pPr algn="ctr"/>
                      <a:r>
                        <a:rPr lang="en-US" sz="1200">
                          <a:solidFill>
                            <a:srgbClr val="000000"/>
                          </a:solidFill>
                        </a:rPr>
                        <a:t>3837.61 (33)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Frydek - Mistek</a:t>
                      </a:r>
                    </a:p>
                  </a:txBody>
                  <a:tcPr marT="0" marL="6350" marR="0" marB="0">
                    <a:lnL>
                      <a:noFill/>
                    </a:lnL>
                    <a:lnR>
                      <a:noFill/>
                    </a:lnR>
                    <a:lnT>
                      <a:noFill/>
                    </a:lnT>
                    <a:lnB>
                      <a:noFill/>
                    </a:lnB>
                  </a:tcPr>
                </a:tc>
                <a:tc>
                  <a:txBody>
                    <a:bodyPr/>
                    <a:lstStyle/>
                    <a:p>
                      <a:pPr algn="ctr"/>
                      <a:r>
                        <a:rPr lang="en-US" sz="1200">
                          <a:solidFill>
                            <a:srgbClr val="FF0000"/>
                          </a:solidFill>
                        </a:rPr>
                        <a:t>4745.79 (70)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Jesenik</a:t>
                      </a:r>
                    </a:p>
                  </a:txBody>
                  <a:tcPr marT="0" marL="6350" marR="0" marB="0">
                    <a:lnL>
                      <a:noFill/>
                    </a:lnL>
                    <a:lnR>
                      <a:noFill/>
                    </a:lnR>
                    <a:lnT>
                      <a:noFill/>
                    </a:lnT>
                    <a:lnB>
                      <a:noFill/>
                    </a:lnB>
                  </a:tcPr>
                </a:tc>
                <a:tc>
                  <a:txBody>
                    <a:bodyPr/>
                    <a:lstStyle/>
                    <a:p>
                      <a:pPr algn="ctr"/>
                      <a:r>
                        <a:rPr lang="en-US" sz="1200">
                          <a:solidFill>
                            <a:srgbClr val="000000"/>
                          </a:solidFill>
                        </a:rPr>
                        <a:t>4598.56 (32)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Karvina</a:t>
                      </a:r>
                    </a:p>
                  </a:txBody>
                  <a:tcPr marT="0" marL="6350" marR="0" marB="0">
                    <a:lnL>
                      <a:noFill/>
                    </a:lnL>
                    <a:lnR>
                      <a:noFill/>
                    </a:lnR>
                    <a:lnT>
                      <a:noFill/>
                    </a:lnT>
                    <a:lnB>
                      <a:noFill/>
                    </a:lnB>
                  </a:tcPr>
                </a:tc>
                <a:tc>
                  <a:txBody>
                    <a:bodyPr/>
                    <a:lstStyle/>
                    <a:p>
                      <a:pPr algn="ctr"/>
                      <a:r>
                        <a:rPr lang="en-US" sz="1200">
                          <a:solidFill>
                            <a:srgbClr val="0000FF"/>
                          </a:solidFill>
                        </a:rPr>
                        <a:t>3576.52 (120)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Novy Jicin</a:t>
                      </a:r>
                    </a:p>
                  </a:txBody>
                  <a:tcPr marT="0" marL="6350" marR="0" marB="0">
                    <a:lnL>
                      <a:noFill/>
                    </a:lnL>
                    <a:lnR>
                      <a:noFill/>
                    </a:lnR>
                    <a:lnT>
                      <a:noFill/>
                    </a:lnT>
                    <a:lnB>
                      <a:noFill/>
                    </a:lnB>
                  </a:tcPr>
                </a:tc>
                <a:tc>
                  <a:txBody>
                    <a:bodyPr/>
                    <a:lstStyle/>
                    <a:p>
                      <a:pPr algn="ctr"/>
                      <a:r>
                        <a:rPr lang="en-US" sz="1200">
                          <a:solidFill>
                            <a:srgbClr val="000000"/>
                          </a:solidFill>
                        </a:rPr>
                        <a:t>4231.21 (33)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Olomouc</a:t>
                      </a:r>
                    </a:p>
                  </a:txBody>
                  <a:tcPr marT="0" marL="6350" marR="0" marB="0">
                    <a:lnL>
                      <a:noFill/>
                    </a:lnL>
                    <a:lnR>
                      <a:noFill/>
                    </a:lnR>
                    <a:lnT>
                      <a:noFill/>
                    </a:lnT>
                    <a:lnB>
                      <a:noFill/>
                    </a:lnB>
                  </a:tcPr>
                </a:tc>
                <a:tc>
                  <a:txBody>
                    <a:bodyPr/>
                    <a:lstStyle/>
                    <a:p>
                      <a:pPr algn="ctr"/>
                      <a:r>
                        <a:rPr lang="en-US" sz="1200">
                          <a:solidFill>
                            <a:srgbClr val="000000"/>
                          </a:solidFill>
                        </a:rPr>
                        <a:t>3691.81 (68)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Opava</a:t>
                      </a:r>
                    </a:p>
                  </a:txBody>
                  <a:tcPr marT="0" marL="6350" marR="0" marB="0">
                    <a:lnL>
                      <a:noFill/>
                    </a:lnL>
                    <a:lnR>
                      <a:noFill/>
                    </a:lnR>
                    <a:lnT>
                      <a:noFill/>
                    </a:lnT>
                    <a:lnB>
                      <a:noFill/>
                    </a:lnB>
                  </a:tcPr>
                </a:tc>
                <a:tc>
                  <a:txBody>
                    <a:bodyPr/>
                    <a:lstStyle/>
                    <a:p>
                      <a:pPr algn="ctr"/>
                      <a:r>
                        <a:rPr lang="en-US" sz="1200">
                          <a:solidFill>
                            <a:srgbClr val="0000FF"/>
                          </a:solidFill>
                        </a:rPr>
                        <a:t>3638.80 (46)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Ostrava - mesto</a:t>
                      </a:r>
                    </a:p>
                  </a:txBody>
                  <a:tcPr marT="0" marL="6350" marR="0" marB="0">
                    <a:lnL>
                      <a:noFill/>
                    </a:lnL>
                    <a:lnR>
                      <a:noFill/>
                    </a:lnR>
                    <a:lnT>
                      <a:noFill/>
                    </a:lnT>
                    <a:lnB>
                      <a:noFill/>
                    </a:lnB>
                  </a:tcPr>
                </a:tc>
                <a:tc>
                  <a:txBody>
                    <a:bodyPr/>
                    <a:lstStyle/>
                    <a:p>
                      <a:pPr algn="ctr"/>
                      <a:r>
                        <a:rPr lang="en-US" sz="1200">
                          <a:solidFill>
                            <a:srgbClr val="000000"/>
                          </a:solidFill>
                        </a:rPr>
                        <a:t>4003.48 (97)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Prerov</a:t>
                      </a:r>
                    </a:p>
                  </a:txBody>
                  <a:tcPr marT="0" marL="6350" marR="0" marB="0">
                    <a:lnL>
                      <a:noFill/>
                    </a:lnL>
                    <a:lnR>
                      <a:noFill/>
                    </a:lnR>
                    <a:lnT>
                      <a:noFill/>
                    </a:lnT>
                    <a:lnB>
                      <a:noFill/>
                    </a:lnB>
                  </a:tcPr>
                </a:tc>
                <a:tc>
                  <a:txBody>
                    <a:bodyPr/>
                    <a:lstStyle/>
                    <a:p>
                      <a:pPr algn="ctr"/>
                      <a:r>
                        <a:rPr lang="en-US" sz="1200">
                          <a:solidFill>
                            <a:srgbClr val="FF0000"/>
                          </a:solidFill>
                        </a:rPr>
                        <a:t>4746.00 (42)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Sumperk</a:t>
                      </a:r>
                    </a:p>
                  </a:txBody>
                  <a:tcPr marT="0" marL="6350" marR="0" marB="0">
                    <a:lnL>
                      <a:noFill/>
                    </a:lnL>
                    <a:lnR>
                      <a:noFill/>
                    </a:lnR>
                    <a:lnT>
                      <a:noFill/>
                    </a:lnT>
                    <a:lnB>
                      <a:noFill/>
                    </a:lnB>
                  </a:tcPr>
                </a:tc>
                <a:tc>
                  <a:txBody>
                    <a:bodyPr/>
                    <a:lstStyle/>
                    <a:p>
                      <a:pPr algn="ctr"/>
                      <a:r>
                        <a:rPr lang="en-US" sz="1200">
                          <a:solidFill>
                            <a:srgbClr val="000000"/>
                          </a:solidFill>
                        </a:rPr>
                        <a:t>3833.23 (47)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Vsetin</a:t>
                      </a:r>
                    </a:p>
                  </a:txBody>
                  <a:tcPr marT="0" marL="6350" marR="0" marB="0">
                    <a:lnL>
                      <a:noFill/>
                    </a:lnL>
                    <a:lnR>
                      <a:noFill/>
                    </a:lnR>
                    <a:lnT>
                      <a:noFill/>
                    </a:lnT>
                    <a:lnB>
                      <a:noFill/>
                    </a:lnB>
                  </a:tcPr>
                </a:tc>
                <a:tc>
                  <a:txBody>
                    <a:bodyPr/>
                    <a:lstStyle/>
                    <a:p>
                      <a:pPr algn="ctr"/>
                      <a:r>
                        <a:rPr lang="en-US" sz="1200">
                          <a:solidFill>
                            <a:srgbClr val="000000"/>
                          </a:solidFill>
                        </a:rPr>
                        <a:t>3858.37 (35)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has 0 of the 0 highest values.</a:t>
            </a:r>
          </a:p>
          <a:p>
            <a:pPr lvl="1"/>
            <a:r>
              <a:rPr lang="en-US" b="false" sz="1400"/>
              <a:t>Column north Moravia has 0 of the 0 highest values.</a:t>
            </a:r>
          </a:p>
          <a:p>
            <a:pPr lvl="1"/>
            <a:r>
              <a:rPr lang="en-US" b="false" sz="1400"/>
              <a:t>Column has 0 of the 0 lowest values.</a:t>
            </a:r>
          </a:p>
          <a:p>
            <a:pPr lvl="1"/>
            <a:r>
              <a:rPr lang="en-US" b="false" sz="1400"/>
              <a:t>Column north Moravia has 0 of the 0 lowest values.</a:t>
            </a:r>
          </a:p>
          <a:p>
            <a:pPr lvl="0"/>
            <a:r>
              <a:rPr lang="en-US" b="false" sz="1400"/>
              <a:t>First, we tried to put the original result in context, by comparing its defining values with similar ones.</a:t>
            </a:r>
          </a:p>
          <a:p>
            <a:pPr lvl="1"/>
            <a:r>
              <a:rPr lang="en-US" b="false" sz="1400"/>
              <a:t>When we compared Sumperk to its siblings, grouped by account and reason, we observed the following:</a:t>
            </a:r>
          </a:p>
          <a:p>
            <a:pPr lvl="2"/>
            <a:r>
              <a:rPr lang="en-US" b="false" sz="1400"/>
              <a:t>In 1 out of 1 cases Sumperk has lower value than Bruntal.</a:t>
            </a:r>
          </a:p>
          <a:p>
            <a:pPr lvl="2"/>
            <a:r>
              <a:rPr lang="en-US" b="false" sz="1400"/>
              <a:t>In 1 out of 1 cases Sumperk has lower value than Frydek - Mistek.</a:t>
            </a:r>
          </a:p>
          <a:p>
            <a:pPr lvl="2"/>
            <a:r>
              <a:rPr lang="en-US" b="false" sz="1400"/>
              <a:t>In 1 out of 1 cases Sumperk has lower value than Jesenik.</a:t>
            </a:r>
          </a:p>
          <a:p>
            <a:pPr lvl="2"/>
            <a:r>
              <a:rPr lang="en-US" b="false" sz="1400"/>
              <a:t>In 1 out of 1 cases Sumperk has higher value than Karvina.</a:t>
            </a:r>
          </a:p>
          <a:p>
            <a:pPr lvl="2"/>
            <a:r>
              <a:rPr lang="en-US" b="false" sz="1400"/>
              <a:t>In 1 out of 1 cases Sumperk has lower value than Novy Jicin.</a:t>
            </a:r>
          </a:p>
          <a:p>
            <a:pPr lvl="2"/>
            <a:r>
              <a:rPr lang="en-US" b="false" sz="1400"/>
              <a:t>In 1 out of 1 cases Sumperk has higher value than Olomouc.</a:t>
            </a:r>
          </a:p>
          <a:p>
            <a:pPr lvl="2"/>
            <a:r>
              <a:rPr lang="en-US" b="false" sz="1400"/>
              <a:t>In 1 out of 1 cases Sumperk has higher value than Opava.</a:t>
            </a:r>
          </a:p>
          <a:p>
            <a:pPr lvl="2"/>
            <a:r>
              <a:rPr lang="en-US" b="false" sz="1400"/>
              <a:t>In 1 out of 1 cases Sumperk has lower value than Ostrava - mesto.</a:t>
            </a:r>
          </a:p>
          <a:p>
            <a:pPr lvl="2"/>
            <a:r>
              <a:rPr lang="en-US" b="false" sz="1400"/>
              <a:t>In 1 out of 1 cases Sumperk has lower value than Prerov.</a:t>
            </a:r>
          </a:p>
          <a:p>
            <a:pPr lvl="2"/>
            <a:r>
              <a:rPr lang="en-US" b="false" sz="1400"/>
              <a:t>In 1 out of 1 cases Sumperk has lower value than Vsetin.</a:t>
            </a:r>
          </a:p>
          <a:p>
            <a:pPr lvl="0"/>
            <a:r>
              <a:rPr lang="en-US" b="false" sz="1400"/>
              <a:t>Then we analyzed the results by drilling down one level in the hierarchy.</a:t>
            </a:r>
          </a:p>
          <a:p>
            <a:pPr lvl="1"/>
            <a:r>
              <a:rPr lang="en-US" b="false" sz="1400"/>
              <a:t>When we drilled down account, we observed the following facts:</a:t>
            </a:r>
          </a:p>
          <a:p>
            <a:pPr lvl="2"/>
            <a:r>
              <a:rPr lang="en-US" b="false" sz="1400"/>
              <a:t>Column Household Payment has 2 of the 2 highest values.</a:t>
            </a:r>
          </a:p>
          <a:p>
            <a:pPr lvl="2"/>
            <a:r>
              <a:rPr lang="en-US" b="false" sz="1400"/>
              <a:t>Column Household Payment has 2 of the 2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