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docProps\app.xml><?xml version="1.0" encoding="utf-8"?>
<Properties xmlns="http://schemas.openxmlformats.org/officeDocument/2006/extended-properties" xmlns:vt="http://schemas.openxmlformats.org/officeDocument/2006/docPropsVTypes">
  <TotalTime>0</TotalTime>
  <Words>3</Words>
  <Application>Microsoft Office PowerPoint</Application>
  <PresentationFormat>On-screen Show (4:3)</PresentationFormat>
  <Paragraphs>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creator>Asterix</dc:creator>
  <lastModifiedBy>Asterix</lastModifiedBy>
  <dcterms:modified xsi:type="dcterms:W3CDTF">2012-11-21T16:37:59Z</dcterms:modified>
  <revision>3</revision>
  <dc:title>PowerPoint Presentation</dc:title>
</coreProperties>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4.xml"/>
  <Relationship Id="rId11" Type="http://schemas.openxmlformats.org/officeDocument/2006/relationships/slide" Target="slides/slide5.xml"/>
  <Relationship Id="rId12" Type="http://schemas.openxmlformats.org/officeDocument/2006/relationships/slide" Target="slides/slide6.xml"/>
  <Relationship Id="rId13" Type="http://schemas.openxmlformats.org/officeDocument/2006/relationships/slide" Target="slides/slide7.xml"/>
  <Relationship Id="rId14" Type="http://schemas.openxmlformats.org/officeDocument/2006/relationships/slide" Target="slides/slide8.xml"/>
  <Relationship Id="rId15" Type="http://schemas.openxmlformats.org/officeDocument/2006/relationships/slide" Target="slides/slide9.xml"/>
  <Relationship Id="rId16" Type="http://schemas.openxmlformats.org/officeDocument/2006/relationships/slide" Target="slides/slide10.xml"/>
  <Relationship Id="rId3" Type="http://schemas.openxmlformats.org/officeDocument/2006/relationships/notesMaster" Target="notesMasters/notesMaster1.xml"/>
  <Relationship Id="rId4" Type="http://schemas.openxmlformats.org/officeDocument/2006/relationships/presProps" Target="presProps.xml"/>
  <Relationship Id="rId5" Type="http://schemas.openxmlformats.org/officeDocument/2006/relationships/viewProps" Target="viewProps.xml"/>
  <Relationship Id="rId6" Type="http://schemas.openxmlformats.org/officeDocument/2006/relationships/theme" Target="theme/theme1.xml"/>
  <Relationship Id="rId7" Type="http://schemas.openxmlformats.org/officeDocument/2006/relationships/tableStyles" Target="tableStyles.xml"/>
  <Relationship Id="rId8" Type="http://schemas.openxmlformats.org/officeDocument/2006/relationships/slide" Target="slides/slide2.xml"/>
  <Relationship Id="rId9" Type="http://schemas.openxmlformats.org/officeDocument/2006/relationships/slide" Target="slides/slide3.xml"/>
</Relationships>

</file>

<file path=ppt\notesMasters\_rels\notesMaster1.xml.rels><?xml version="1.0" encoding="UTF-8"?>

<Relationships xmlns="http://schemas.openxmlformats.org/package/2006/relationships">
  <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F8BF4-F46E-47D4-8403-C880060200F8}" type="datetimeFigureOut">
              <a:rPr lang="en-US" smtClean="0"/>
              <a:t>11/21/2012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159E77-4725-4CB7-9EC4-5EC2DD79573E}" type="slidenum">
              <a:rPr lang="en-US" smtClean="0"/>
              <a:t>‹#›</a:t>
            </a:fld>
            <a:endParaRPr lang="en-US"/>
          </a:p>
        </p:txBody>
      </p:sp>
    </p:spTree>
    <p:extLst>
      <p:ext uri="{BB962C8B-B14F-4D97-AF65-F5344CB8AC3E}">
        <p14:creationId xmlns:p14="http://schemas.microsoft.com/office/powerpoint/2010/main" val="2555898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
	<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
	<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
	<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
	<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
	<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
	<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
	<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
	<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Hello World</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summarize our findings.
Concerning the original query, some interesting findings include:
Column Some-college has 2 of the 3 lowest values.
Row Self-emp has 3 of the 3 highest values.
Row Gov has 2 of the 3 lowest values.
Row Private has 1 of the 3 lowest values.
First, we tried to put the original result in context, by comparing its defining values with similar ones.
When we compared Post-Secondary to its siblings, grouped by education and work, we observed the following:
In 3 out of 3 cases Post-Secondary has higher value than Without-Post-Secondary.
When we compared With-Pay to its siblings, grouped by education and work, we observed the following:
In 1 out of 4 cases With-Pay has a higher value than Without-pay.
In 1 out of 4 cases With-Pay has a lower value than Without-pay.
In 2 out of 4 cases Without-pay has null value.
Then we analyzed the results by drilling down one level in the hierarchy.
When we drilled down work, we observed the following facts:
Column Assoc has 2 of the 6 highest values.
Column Post-grad has 2 of the 6 highest values.
Column Some-college has 4 of the 6 lowest values.
When we drilled down education, we observed the following facts:
Column Private has 2 of the 5 highest values.
Column Self-emp has 2 of the 5 highest values.
Column Private has 3 of the 5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a report on the Avg of hours_per_week when education is fixed to 'Post-Secondary' and work is fixed to 'With-Pay'. We will start by answering the original query and we complement the result with contextualization and detailed analyses.</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Here, you can see the answer of the original query. You have specified education to be equal to 'Post-Secondary', and work to be equal to 'With-Pay'. We report on Avg of hours_per_week grouped by education at level 2, and work at level 1 .
You can observe the results in this table. We highlight the largest values with red and the lowest values with blue color. 
Column Some-college has 2 of the 3 lowest values.
Row Self-emp has 3 of the 3 highest values.
Row Gov has 2 of the 3 lowest values.
Row Private has 1 of the 3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 Putting results in context
In this series of slides we put the original result in context, by comparing the behavior of its defining values with the behavior of values that are similar to them.</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'Post-Secondary' for education at level 3 with its sibling values. We highlight the reference cells with bold, the highest value with red and the lowest value with blue color. We calculate the Avg of hours_per_week while fixing education at level 4 to be equal to ''ALL'', and work at level 2 to be equal to ''With-Pay''.
Compared to its sibling we observe that in 3 out of 3 cases Post-Secondary has higher value than Without-Post-Secondary.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'With-Pay' for work at level 2 with its sibling values. We highlight the reference cells with bold, the highest value with red and the lowest value with blue color. We calculate the Avg of hours_per_week while fixing education at level 3 to be equal to ''Post-Secondary'', and work at level 3 to be equal to ''ALL''.
Compared to its sibling we observe that in 1 out of 4 cases With-Pay has a higher value than Without-pay.
In 1 out of 4 cases With-Pay has a lower value than Without-pay.
In 2 out of 4 cases Without-pay has null value.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II: Explaining results
In this series of slides we will present a detailed analysis of the values involved in the result of the original query. To this end, we drill-down the hierarchy of grouping levels of the result to one level of aggregation lower, whenever this is possible.</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expand dimension work by drilling down from level 1 to level 0. For each cell we show both the Avg of hours_per_week and the number of tuples that correspond to it in parentheses. We highlight the 6 lowest values in blue and the 6 largest in red color.
Some interesting findings include:
Column Assoc has 2 of the 6 highest values.
Column Post-grad has 2 of the 6 highest values.
Column Some-college has 4 of the 6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expand dimension education by drilling down from level 2 to level 1. For each cell we show both the Avg of hours_per_week and the number of tuples that correspond to it in parentheses. We highlight the 5 lowest values in blue and the 5 largest in red color.
Some interesting findings include:
Column Private has 2 of the 5 highest values.
Column Self-emp has 2 of the 5 highest values.
Column Private has 3 of the 5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8"/>
    <p:sldId id="258" r:id="rId9"/>
    <p:sldId id="259" r:id="rId10"/>
    <p:sldId id="260"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2.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3.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4.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5.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6.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8.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527630"/>
      </p:ext>
    </p:extLst>
  </p:cSld>
  <p:clrMapOvr>
    <a:masterClrMapping/>
  </p:clrMapOvr>
</p:sld>
</file>

<file path=ppt\slides\slide10.xml><?xml version="1.0" encoding="utf-8"?>
<p:sld xmlns:p="http://schemas.openxmlformats.org/presentationml/2006/main" xmlns:a="http://schemas.openxmlformats.org/drawingml/2006/main" show="1">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a:t>Summary</a:t>
            </a:r>
          </a:p>
        </p:txBody>
      </p:sp>
      <p:sp xmlns:p="http://schemas.openxmlformats.org/presentationml/2006/main" xmlns:a="http://schemas.openxmlformats.org/drawingml/2006/main" xmlns:r="http://schemas.openxmlformats.org/officeDocument/2006/relationships">
        <p:nvSpPr>
          <p:cNvPr id="3" name="Content Placeholder 2"/>
          <p:cNvSpPr>
            <a:spLocks noGrp="1"/>
          </p:cNvSpPr>
          <p:nvPr>
            <p:ph idx="1"/>
          </p:nvPr>
        </p:nvSpPr>
        <p:spPr/>
        <p:txBody>
          <a:bodyPr/>
          <a:lstStyle/>
          <a:p>
            <a:pPr lvl="0"/>
            <a:r>
              <a:rPr lang="en-US" b="false" sz="1400"/>
              <a:t>Concerning the original query, some interesting findings include:</a:t>
            </a:r>
          </a:p>
          <a:p>
            <a:pPr lvl="1"/>
            <a:r>
              <a:rPr lang="en-US" b="false" sz="1400"/>
              <a:t>Column Some-college has 2 of the 3 lowest values.</a:t>
            </a:r>
          </a:p>
          <a:p>
            <a:pPr lvl="1"/>
            <a:r>
              <a:rPr lang="en-US" b="false" sz="1400"/>
              <a:t>Row Self-emp has 3 of the 3 highest values.</a:t>
            </a:r>
          </a:p>
          <a:p>
            <a:pPr lvl="1"/>
            <a:r>
              <a:rPr lang="en-US" b="false" sz="1400"/>
              <a:t>Row Gov has 2 of the 3 lowest values.</a:t>
            </a:r>
          </a:p>
          <a:p>
            <a:pPr lvl="1"/>
            <a:r>
              <a:rPr lang="en-US" b="false" sz="1400"/>
              <a:t>Row Private has 1 of the 3 lowest values.</a:t>
            </a:r>
          </a:p>
          <a:p>
            <a:pPr lvl="0"/>
            <a:r>
              <a:rPr lang="en-US" b="false" sz="1400"/>
              <a:t>First, we tried to put the original result in context, by comparing its defining values with similar ones.</a:t>
            </a:r>
          </a:p>
          <a:p>
            <a:pPr lvl="1"/>
            <a:r>
              <a:rPr lang="en-US" b="false" sz="1400"/>
              <a:t>When we compared Post-Secondary to its siblings, grouped by education and work, we observed the following:</a:t>
            </a:r>
          </a:p>
          <a:p>
            <a:pPr lvl="2"/>
            <a:r>
              <a:rPr lang="en-US" b="false" sz="1400"/>
              <a:t>In 3 out of 3 cases Post-Secondary has higher value than Without-Post-Secondary.</a:t>
            </a:r>
          </a:p>
          <a:p>
            <a:pPr lvl="1"/>
            <a:r>
              <a:rPr lang="en-US" b="false" sz="1400"/>
              <a:t>When we compared With-Pay to its siblings, grouped by education and work, we observed the following:</a:t>
            </a:r>
          </a:p>
          <a:p>
            <a:pPr lvl="2"/>
            <a:r>
              <a:rPr lang="en-US" b="false" sz="1400"/>
              <a:t>In 1 out of 4 cases With-Pay has a higher value than Without-pay.</a:t>
            </a:r>
          </a:p>
          <a:p>
            <a:pPr lvl="2"/>
            <a:r>
              <a:rPr lang="en-US" b="false" sz="1400"/>
              <a:t>In 1 out of 4 cases With-Pay has a lower value than Without-pay.</a:t>
            </a:r>
          </a:p>
          <a:p>
            <a:pPr lvl="2"/>
            <a:r>
              <a:rPr lang="en-US" b="false" sz="1400"/>
              <a:t>In 2 out of 4 cases Without-pay has null value.</a:t>
            </a:r>
          </a:p>
          <a:p>
            <a:pPr lvl="0"/>
            <a:r>
              <a:rPr lang="en-US" b="false" sz="1400"/>
              <a:t>Then we analyzed the results by drilling down one level in the hierarchy.</a:t>
            </a:r>
          </a:p>
          <a:p>
            <a:pPr lvl="1"/>
            <a:r>
              <a:rPr lang="en-US" b="false" sz="1400"/>
              <a:t>When we drilled down work, we observed the following facts:</a:t>
            </a:r>
          </a:p>
          <a:p>
            <a:pPr lvl="2"/>
            <a:r>
              <a:rPr lang="en-US" b="false" sz="1400"/>
              <a:t>Column Assoc has 2 of the 6 highest values.</a:t>
            </a:r>
          </a:p>
          <a:p>
            <a:pPr lvl="2"/>
            <a:r>
              <a:rPr lang="en-US" b="false" sz="1400"/>
              <a:t>Column Post-grad has 2 of the 6 highest values.</a:t>
            </a:r>
          </a:p>
          <a:p>
            <a:pPr lvl="2"/>
            <a:r>
              <a:rPr lang="en-US" b="false" sz="1400"/>
              <a:t>Column Some-college has 4 of the 6 lowest values.</a:t>
            </a:r>
          </a:p>
          <a:p>
            <a:pPr lvl="1"/>
            <a:r>
              <a:rPr lang="en-US" b="false" sz="1400"/>
              <a:t>When we drilled down education, we observed the following facts:</a:t>
            </a:r>
          </a:p>
          <a:p>
            <a:pPr lvl="2"/>
            <a:r>
              <a:rPr lang="en-US" b="false" sz="1400"/>
              <a:t>Column Private has 2 of the 5 highest values.</a:t>
            </a:r>
          </a:p>
          <a:p>
            <a:pPr lvl="2"/>
            <a:r>
              <a:rPr lang="en-US" b="false" sz="1400"/>
              <a:t>Column Self-emp has 2 of the 5 highest values.</a:t>
            </a:r>
          </a:p>
          <a:p>
            <a:pPr lvl="2"/>
            <a:r>
              <a:rPr lang="en-US" b="false" sz="1400"/>
              <a:t>Column Private has 3 of the 5 lowest values.</a:t>
            </a:r>
          </a:p>
        </p:txBody>
      </p:sp>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2.xml><?xml version="1.0" encoding="utf-8"?>
<p:sld xmlns:p="http://schemas.openxmlformats.org/presentationml/2006/main" xmlns:a="http://schemas.openxmlformats.org/drawingml/2006/main" show="1">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pPr algn="l"/>
            <a:r>
              <a:rPr lang="en-US"/>
              <a:t>CineCube Report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This is a report on the Avg of hours_per_week when education is fixed to 'Post-Secondary' and work is fixed to 'With-Pay'. We will start by answering the original query and we complement the result with contextualization and detailed analyses.</a:t>
            </a:r>
          </a:p>
        </p:txBody>
      </p:sp>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3.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Answer to the original question</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a:solidFill>
                            <a:srgbClr val="0000FF"/>
                          </a:solidFill>
                        </a:rPr>
                        <a:t>40.73</a:t>
                      </a:r>
                    </a:p>
                  </a:txBody>
                  <a:tcPr marT="0" marL="0" marR="0" marB="0">
                    <a:lnL>
                      <a:noFill/>
                    </a:lnL>
                    <a:lnR>
                      <a:noFill/>
                    </a:lnR>
                    <a:lnT>
                      <a:noFill/>
                    </a:lnT>
                    <a:lnB>
                      <a:noFill/>
                    </a:lnB>
                  </a:tcPr>
                </a:tc>
                <a:tc>
                  <a:txBody>
                    <a:bodyPr/>
                    <a:lstStyle/>
                    <a:p>
                      <a:pPr algn="ctr"/>
                      <a:r>
                        <a:rPr lang="en-US" sz="1200">
                          <a:solidFill>
                            <a:srgbClr val="000000"/>
                          </a:solidFill>
                        </a:rPr>
                        <a:t>43.58</a:t>
                      </a:r>
                    </a:p>
                  </a:txBody>
                  <a:tcPr marT="0" marL="0" marR="0" marB="0">
                    <a:lnL>
                      <a:noFill/>
                    </a:lnL>
                    <a:lnR>
                      <a:noFill/>
                    </a:lnR>
                    <a:lnT>
                      <a:noFill/>
                    </a:lnT>
                    <a:lnB>
                      <a:noFill/>
                    </a:lnB>
                  </a:tcPr>
                </a:tc>
                <a:tc>
                  <a:txBody>
                    <a:bodyPr/>
                    <a:lstStyle/>
                    <a:p>
                      <a:pPr algn="ctr"/>
                      <a:r>
                        <a:rPr lang="en-US" sz="1200">
                          <a:solidFill>
                            <a:srgbClr val="0000FF"/>
                          </a:solidFill>
                        </a:rPr>
                        <a:t>38.38</a:t>
                      </a:r>
                    </a:p>
                  </a:txBody>
                  <a:tcPr marT="0" marL="0" marR="0" marB="0">
                    <a:lnL>
                      <a:noFill/>
                    </a:lnL>
                    <a:lnR>
                      <a:noFill/>
                    </a:lnR>
                    <a:lnT>
                      <a:noFill/>
                    </a:lnT>
                    <a:lnB>
                      <a:noFill/>
                    </a:lnB>
                  </a:tcPr>
                </a:tc>
                <a:tc>
                  <a:txBody>
                    <a:bodyPr/>
                    <a:lstStyle/>
                    <a:p>
                      <a:pPr algn="ctr"/>
                      <a:r>
                        <a:rPr lang="en-US" sz="1200">
                          <a:solidFill>
                            <a:srgbClr val="000000"/>
                          </a:solidFill>
                        </a:rPr>
                        <a:t>42.14</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a:solidFill>
                            <a:srgbClr val="000000"/>
                          </a:solidFill>
                        </a:rPr>
                        <a:t>41.06</a:t>
                      </a:r>
                    </a:p>
                  </a:txBody>
                  <a:tcPr marT="0" marL="0" marR="0" marB="0">
                    <a:lnL>
                      <a:noFill/>
                    </a:lnL>
                    <a:lnR>
                      <a:noFill/>
                    </a:lnR>
                    <a:lnT>
                      <a:noFill/>
                    </a:lnT>
                    <a:lnB>
                      <a:noFill/>
                    </a:lnB>
                  </a:tcPr>
                </a:tc>
                <a:tc>
                  <a:txBody>
                    <a:bodyPr/>
                    <a:lstStyle/>
                    <a:p>
                      <a:pPr algn="ctr"/>
                      <a:r>
                        <a:rPr lang="en-US" sz="1200">
                          <a:solidFill>
                            <a:srgbClr val="000000"/>
                          </a:solidFill>
                        </a:rPr>
                        <a:t>45.19</a:t>
                      </a:r>
                    </a:p>
                  </a:txBody>
                  <a:tcPr marT="0" marL="0" marR="0" marB="0">
                    <a:lnL>
                      <a:noFill/>
                    </a:lnL>
                    <a:lnR>
                      <a:noFill/>
                    </a:lnR>
                    <a:lnT>
                      <a:noFill/>
                    </a:lnT>
                    <a:lnB>
                      <a:noFill/>
                    </a:lnB>
                  </a:tcPr>
                </a:tc>
                <a:tc>
                  <a:txBody>
                    <a:bodyPr/>
                    <a:lstStyle/>
                    <a:p>
                      <a:pPr algn="ctr"/>
                      <a:r>
                        <a:rPr lang="en-US" sz="1200">
                          <a:solidFill>
                            <a:srgbClr val="0000FF"/>
                          </a:solidFill>
                        </a:rPr>
                        <a:t>38.73</a:t>
                      </a:r>
                    </a:p>
                  </a:txBody>
                  <a:tcPr marT="0" marL="0" marR="0" marB="0">
                    <a:lnL>
                      <a:noFill/>
                    </a:lnL>
                    <a:lnR>
                      <a:noFill/>
                    </a:lnR>
                    <a:lnT>
                      <a:noFill/>
                    </a:lnT>
                    <a:lnB>
                      <a:noFill/>
                    </a:lnB>
                  </a:tcPr>
                </a:tc>
                <a:tc>
                  <a:txBody>
                    <a:bodyPr/>
                    <a:lstStyle/>
                    <a:p>
                      <a:pPr algn="ctr"/>
                      <a:r>
                        <a:rPr lang="en-US" sz="1200">
                          <a:solidFill>
                            <a:srgbClr val="000000"/>
                          </a:solidFill>
                        </a:rPr>
                        <a:t>43.06</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a:solidFill>
                            <a:srgbClr val="FF0000"/>
                          </a:solidFill>
                        </a:rPr>
                        <a:t>46.68</a:t>
                      </a:r>
                    </a:p>
                  </a:txBody>
                  <a:tcPr marT="0" marL="0" marR="0" marB="0">
                    <a:lnL>
                      <a:noFill/>
                    </a:lnL>
                    <a:lnR>
                      <a:noFill/>
                    </a:lnR>
                    <a:lnT>
                      <a:noFill/>
                    </a:lnT>
                    <a:lnB>
                      <a:noFill/>
                    </a:lnB>
                  </a:tcPr>
                </a:tc>
                <a:tc>
                  <a:txBody>
                    <a:bodyPr/>
                    <a:lstStyle/>
                    <a:p>
                      <a:pPr algn="ctr"/>
                      <a:r>
                        <a:rPr lang="en-US" sz="1200">
                          <a:solidFill>
                            <a:srgbClr val="FF0000"/>
                          </a:solidFill>
                        </a:rPr>
                        <a:t>47.24</a:t>
                      </a:r>
                    </a:p>
                  </a:txBody>
                  <a:tcPr marT="0" marL="0" marR="0" marB="0">
                    <a:lnL>
                      <a:noFill/>
                    </a:lnL>
                    <a:lnR>
                      <a:noFill/>
                    </a:lnR>
                    <a:lnT>
                      <a:noFill/>
                    </a:lnT>
                    <a:lnB>
                      <a:noFill/>
                    </a:lnB>
                  </a:tcPr>
                </a:tc>
                <a:tc>
                  <a:txBody>
                    <a:bodyPr/>
                    <a:lstStyle/>
                    <a:p>
                      <a:pPr algn="ctr"/>
                      <a:r>
                        <a:rPr lang="en-US" sz="1200">
                          <a:solidFill>
                            <a:srgbClr val="000000"/>
                          </a:solidFill>
                        </a:rPr>
                        <a:t>45.70</a:t>
                      </a:r>
                    </a:p>
                  </a:txBody>
                  <a:tcPr marT="0" marL="0" marR="0" marB="0">
                    <a:lnL>
                      <a:noFill/>
                    </a:lnL>
                    <a:lnR>
                      <a:noFill/>
                    </a:lnR>
                    <a:lnT>
                      <a:noFill/>
                    </a:lnT>
                    <a:lnB>
                      <a:noFill/>
                    </a:lnB>
                  </a:tcPr>
                </a:tc>
                <a:tc>
                  <a:txBody>
                    <a:bodyPr/>
                    <a:lstStyle/>
                    <a:p>
                      <a:pPr algn="ctr"/>
                      <a:r>
                        <a:rPr lang="en-US" sz="1200">
                          <a:solidFill>
                            <a:srgbClr val="FF0000"/>
                          </a:solidFill>
                        </a:rPr>
                        <a:t>46.61</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4.xml><?xml version="1.0" encoding="utf-8"?>
<p:sld xmlns:p="http://schemas.openxmlformats.org/presentationml/2006/main" xmlns:a="http://schemas.openxmlformats.org/drawingml/2006/main" show="1">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 Putting results in context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put the original result in context, by comparing the behavior of its defining values with the behavior of values that are similar to them.</a:t>
            </a:r>
          </a:p>
        </p:txBody>
      </p:sp>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5.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education</a:t>
            </a:r>
          </a:p>
        </p:txBody>
      </p:sp>
      <p:graphicFrame>
        <p:nvGraphicFramePr>
          <p:cNvPr name="Table 2" id="3"/>
          <p:cNvGraphicFramePr>
            <a:graphicFrameLocks noGrp="true"/>
          </p:cNvGraphicFramePr>
          <p:nvPr/>
        </p:nvGraphicFramePr>
        <p:xfrm>
          <a:off x="2667000" y="1270000"/>
          <a:ext cx="1270000" cy="1270000"/>
        </p:xfrm>
        <a:graphic>
          <a:graphicData uri="http://schemas.openxmlformats.org/drawingml/2006/table">
            <a:tbl>
              <a:tblPr/>
              <a:tblGrid>
                <a:gridCol w="1270000"/>
                <a:gridCol w="1270000"/>
                <a:gridCol w="1270000"/>
              </a:tblGrid>
              <a:tr h="254000">
                <a:tc>
                  <a:txBody>
                    <a:bodyPr/>
                    <a:lstStyle/>
                    <a:p>
                      <a:pPr algn="ctr"/>
                      <a:r>
                        <a:rPr lang="en-US" sz="1200">
                          <a:solidFill>
                            <a:srgbClr val="000000"/>
                          </a:solidFill>
                        </a:rPr>
                        <a:t>Summary for education</a:t>
                      </a:r>
                    </a:p>
                  </a:txBody>
                  <a:tcPr marT="0" marL="6350" marR="0" marB="0">
                    <a:lnL>
                      <a:noFill/>
                    </a:lnL>
                    <a:lnR>
                      <a:noFill/>
                    </a:lnR>
                    <a:lnT>
                      <a:noFill/>
                    </a:lnT>
                    <a:lnB>
                      <a:noFill/>
                    </a:lnB>
                  </a:tcPr>
                </a:tc>
                <a:tc>
                  <a:txBody>
                    <a:bodyPr/>
                    <a:lstStyle/>
                    <a:p>
                      <a:pPr algn="ctr"/>
                      <a:r>
                        <a:rPr lang="en-US" sz="1200" b="true">
                          <a:solidFill>
                            <a:srgbClr val="000000"/>
                          </a:solidFill>
                        </a:rPr>
                        <a:t>Post-Secondary</a:t>
                      </a:r>
                    </a:p>
                  </a:txBody>
                  <a:tcPr marT="0" marL="0" marR="0" marB="0">
                    <a:lnL>
                      <a:noFill/>
                    </a:lnL>
                    <a:lnR>
                      <a:noFill/>
                    </a:lnR>
                    <a:lnT>
                      <a:noFill/>
                    </a:lnT>
                    <a:lnB>
                      <a:noFill/>
                    </a:lnB>
                  </a:tcPr>
                </a:tc>
                <a:tc>
                  <a:txBody>
                    <a:bodyPr/>
                    <a:lstStyle/>
                    <a:p>
                      <a:pPr algn="ctr"/>
                      <a:r>
                        <a:rPr lang="en-US" sz="1200">
                          <a:solidFill>
                            <a:srgbClr val="000000"/>
                          </a:solidFill>
                        </a:rPr>
                        <a:t>Without-Post-Secondary</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b="true">
                          <a:solidFill>
                            <a:srgbClr val="000000"/>
                          </a:solidFill>
                        </a:rPr>
                        <a:t>41.12</a:t>
                      </a:r>
                    </a:p>
                  </a:txBody>
                  <a:tcPr marT="0" marL="0" marR="0" marB="0">
                    <a:lnL>
                      <a:noFill/>
                    </a:lnL>
                    <a:lnR>
                      <a:noFill/>
                    </a:lnR>
                    <a:lnT>
                      <a:noFill/>
                    </a:lnT>
                    <a:lnB>
                      <a:noFill/>
                    </a:lnB>
                  </a:tcPr>
                </a:tc>
                <a:tc>
                  <a:txBody>
                    <a:bodyPr/>
                    <a:lstStyle/>
                    <a:p>
                      <a:pPr algn="ctr"/>
                      <a:r>
                        <a:rPr lang="en-US" sz="1200">
                          <a:solidFill>
                            <a:srgbClr val="0000FF"/>
                          </a:solidFill>
                        </a:rPr>
                        <a:t>38.97</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b="true">
                          <a:solidFill>
                            <a:srgbClr val="000000"/>
                          </a:solidFill>
                        </a:rPr>
                        <a:t>41.06</a:t>
                      </a:r>
                    </a:p>
                  </a:txBody>
                  <a:tcPr marT="0" marL="0" marR="0" marB="0">
                    <a:lnL>
                      <a:noFill/>
                    </a:lnL>
                    <a:lnR>
                      <a:noFill/>
                    </a:lnR>
                    <a:lnT>
                      <a:noFill/>
                    </a:lnT>
                    <a:lnB>
                      <a:noFill/>
                    </a:lnB>
                  </a:tcPr>
                </a:tc>
                <a:tc>
                  <a:txBody>
                    <a:bodyPr/>
                    <a:lstStyle/>
                    <a:p>
                      <a:pPr algn="ctr"/>
                      <a:r>
                        <a:rPr lang="en-US" sz="1200">
                          <a:solidFill>
                            <a:srgbClr val="000000"/>
                          </a:solidFill>
                        </a:rPr>
                        <a:t>39.40</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b="true">
                          <a:solidFill>
                            <a:srgbClr val="FF0000"/>
                          </a:solidFill>
                        </a:rPr>
                        <a:t>46.39</a:t>
                      </a:r>
                    </a:p>
                  </a:txBody>
                  <a:tcPr marT="0" marL="0" marR="0" marB="0">
                    <a:lnL>
                      <a:noFill/>
                    </a:lnL>
                    <a:lnR>
                      <a:noFill/>
                    </a:lnR>
                    <a:lnT>
                      <a:noFill/>
                    </a:lnT>
                    <a:lnB>
                      <a:noFill/>
                    </a:lnB>
                  </a:tcPr>
                </a:tc>
                <a:tc>
                  <a:txBody>
                    <a:bodyPr/>
                    <a:lstStyle/>
                    <a:p>
                      <a:pPr algn="ctr"/>
                      <a:r>
                        <a:rPr lang="en-US" sz="1200">
                          <a:solidFill>
                            <a:srgbClr val="000000"/>
                          </a:solidFill>
                        </a:rPr>
                        <a:t>44.84</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6.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work</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work</a:t>
                      </a:r>
                    </a:p>
                  </a:txBody>
                  <a:tcPr marT="0" marL="6350" marR="0" marB="0">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b="true">
                          <a:solidFill>
                            <a:srgbClr val="000000"/>
                          </a:solidFill>
                        </a:rPr>
                        <a:t>With-Pay</a:t>
                      </a:r>
                    </a:p>
                  </a:txBody>
                  <a:tcPr marT="0" marL="6350" marR="0" marB="0">
                    <a:lnL>
                      <a:noFill/>
                    </a:lnL>
                    <a:lnR>
                      <a:noFill/>
                    </a:lnR>
                    <a:lnT>
                      <a:noFill/>
                    </a:lnT>
                    <a:lnB>
                      <a:noFill/>
                    </a:lnB>
                  </a:tcPr>
                </a:tc>
                <a:tc>
                  <a:txBody>
                    <a:bodyPr/>
                    <a:lstStyle/>
                    <a:p>
                      <a:pPr algn="ctr"/>
                      <a:r>
                        <a:rPr lang="en-US" sz="1200" b="true">
                          <a:solidFill>
                            <a:srgbClr val="000000"/>
                          </a:solidFill>
                        </a:rPr>
                        <a:t>41.62</a:t>
                      </a:r>
                    </a:p>
                  </a:txBody>
                  <a:tcPr marT="0" marL="0" marR="0" marB="0">
                    <a:lnL>
                      <a:noFill/>
                    </a:lnL>
                    <a:lnR>
                      <a:noFill/>
                    </a:lnR>
                    <a:lnT>
                      <a:noFill/>
                    </a:lnT>
                    <a:lnB>
                      <a:noFill/>
                    </a:lnB>
                  </a:tcPr>
                </a:tc>
                <a:tc>
                  <a:txBody>
                    <a:bodyPr/>
                    <a:lstStyle/>
                    <a:p>
                      <a:pPr algn="ctr"/>
                      <a:r>
                        <a:rPr lang="en-US" sz="1200" b="true">
                          <a:solidFill>
                            <a:srgbClr val="000000"/>
                          </a:solidFill>
                        </a:rPr>
                        <a:t>44.91</a:t>
                      </a:r>
                    </a:p>
                  </a:txBody>
                  <a:tcPr marT="0" marL="0" marR="0" marB="0">
                    <a:lnL>
                      <a:noFill/>
                    </a:lnL>
                    <a:lnR>
                      <a:noFill/>
                    </a:lnR>
                    <a:lnT>
                      <a:noFill/>
                    </a:lnT>
                    <a:lnB>
                      <a:noFill/>
                    </a:lnB>
                  </a:tcPr>
                </a:tc>
                <a:tc>
                  <a:txBody>
                    <a:bodyPr/>
                    <a:lstStyle/>
                    <a:p>
                      <a:pPr algn="ctr"/>
                      <a:r>
                        <a:rPr lang="en-US" sz="1200" b="true">
                          <a:solidFill>
                            <a:srgbClr val="000000"/>
                          </a:solidFill>
                        </a:rPr>
                        <a:t>39.41</a:t>
                      </a:r>
                    </a:p>
                  </a:txBody>
                  <a:tcPr marT="0" marL="0" marR="0" marB="0">
                    <a:lnL>
                      <a:noFill/>
                    </a:lnL>
                    <a:lnR>
                      <a:noFill/>
                    </a:lnR>
                    <a:lnT>
                      <a:noFill/>
                    </a:lnT>
                    <a:lnB>
                      <a:noFill/>
                    </a:lnB>
                  </a:tcPr>
                </a:tc>
                <a:tc>
                  <a:txBody>
                    <a:bodyPr/>
                    <a:lstStyle/>
                    <a:p>
                      <a:pPr algn="ctr"/>
                      <a:r>
                        <a:rPr lang="en-US" sz="1200" b="true">
                          <a:solidFill>
                            <a:srgbClr val="000000"/>
                          </a:solidFill>
                        </a:rPr>
                        <a:t>43.44</a:t>
                      </a:r>
                    </a:p>
                  </a:txBody>
                  <a:tcPr marT="0" marL="0" marR="0" marB="0">
                    <a:lnL>
                      <a:noFill/>
                    </a:lnL>
                    <a:lnR>
                      <a:noFill/>
                    </a:lnR>
                    <a:lnT>
                      <a:noFill/>
                    </a:lnT>
                    <a:lnB>
                      <a:noFill/>
                    </a:lnB>
                  </a:tcPr>
                </a:tc>
              </a:tr>
              <a:tr h="254000">
                <a:tc>
                  <a:txBody>
                    <a:bodyPr/>
                    <a:lstStyle/>
                    <a:p>
                      <a:pPr algn="r"/>
                      <a:r>
                        <a:rPr lang="en-US" sz="1200">
                          <a:solidFill>
                            <a:srgbClr val="000000"/>
                          </a:solidFill>
                        </a:rPr>
                        <a:t>Without-pay</a:t>
                      </a:r>
                    </a:p>
                  </a:txBody>
                  <a:tcPr marT="0" marL="6350" marR="0" marB="0">
                    <a:lnL>
                      <a:noFill/>
                    </a:lnL>
                    <a:lnR>
                      <a:noFill/>
                    </a:lnR>
                    <a:lnT>
                      <a:noFill/>
                    </a:lnT>
                    <a:lnB>
                      <a:noFill/>
                    </a:lnB>
                  </a:tcPr>
                </a:tc>
                <a:tc>
                  <a:txBody>
                    <a:bodyPr/>
                    <a:lstStyle/>
                    <a:p>
                      <a:pPr algn="ctr"/>
                      <a:r>
                        <a:rPr lang="en-US" sz="1200">
                          <a:solidFill>
                            <a:srgbClr val="FF0000"/>
                          </a:solidFill>
                        </a:rPr>
                        <a:t>50.00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35.33</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7.xml><?xml version="1.0" encoding="utf-8"?>
<p:sld xmlns:p="http://schemas.openxmlformats.org/presentationml/2006/main" xmlns:a="http://schemas.openxmlformats.org/drawingml/2006/main" show="1">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II: Explaining results</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will present a detailed analysis of the values involved in the result of the original query. To this end, we drill-down the hierarchy of grouping levels of the result to one level of aggregation lower, whenever this is possible.</a:t>
            </a:r>
          </a:p>
        </p:txBody>
      </p:sp>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8.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Drilling down the Rows of the Original Result</a:t>
            </a:r>
          </a:p>
        </p:txBody>
      </p:sp>
      <p:graphicFrame>
        <p:nvGraphicFramePr>
          <p:cNvPr name="Table 2" id="3"/>
          <p:cNvGraphicFramePr>
            <a:graphicFrameLocks noGrp="true"/>
          </p:cNvGraphicFramePr>
          <p:nvPr/>
        </p:nvGraphicFramePr>
        <p:xfrm>
          <a:off x="762000" y="1270000"/>
          <a:ext cx="1270000" cy="1270000"/>
        </p:xfrm>
        <a:graphic>
          <a:graphicData uri="http://schemas.openxmlformats.org/drawingml/2006/table">
            <a:tbl>
              <a:tblPr/>
              <a:tblGrid>
                <a:gridCol w="1270000"/>
                <a:gridCol w="1270000"/>
                <a:gridCol w="1270000"/>
                <a:gridCol w="1270000"/>
                <a:gridCol w="1270000"/>
                <a:gridCol w="1270000"/>
              </a:tblGrid>
              <a:tr h="254000">
                <a:tc>
                  <a:txBody>
                    <a:bodyPr/>
                    <a:lstStyle/>
                    <a:p>
                      <a:pPr algn="r"/>
                      <a:r>
                        <a:rPr lang="en-US" sz="1200" i="true">
                          <a:solidFill>
                            <a:srgbClr val="000000"/>
                          </a:solidFill>
                        </a:rPr>
                        <a:t>Gov</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Federal-gov</a:t>
                      </a:r>
                    </a:p>
                  </a:txBody>
                  <a:tcPr marT="0" marL="6350" marR="0" marB="0">
                    <a:lnL>
                      <a:noFill/>
                    </a:lnL>
                    <a:lnR>
                      <a:noFill/>
                    </a:lnR>
                    <a:lnT>
                      <a:noFill/>
                    </a:lnT>
                    <a:lnB>
                      <a:noFill/>
                    </a:lnB>
                  </a:tcPr>
                </a:tc>
                <a:tc>
                  <a:txBody>
                    <a:bodyPr/>
                    <a:lstStyle/>
                    <a:p>
                      <a:pPr algn="ctr"/>
                      <a:r>
                        <a:rPr lang="en-US" sz="1200">
                          <a:solidFill>
                            <a:srgbClr val="000000"/>
                          </a:solidFill>
                        </a:rPr>
                        <a:t>41.15 (93)</a:t>
                      </a:r>
                    </a:p>
                  </a:txBody>
                  <a:tcPr marT="0" marL="0" marR="0" marB="0">
                    <a:lnL>
                      <a:noFill/>
                    </a:lnL>
                    <a:lnR>
                      <a:noFill/>
                    </a:lnR>
                    <a:lnT>
                      <a:noFill/>
                    </a:lnT>
                    <a:lnB>
                      <a:noFill/>
                    </a:lnB>
                  </a:tcPr>
                </a:tc>
                <a:tc>
                  <a:txBody>
                    <a:bodyPr/>
                    <a:lstStyle/>
                    <a:p>
                      <a:pPr algn="ctr"/>
                      <a:r>
                        <a:rPr lang="en-US" sz="1200">
                          <a:solidFill>
                            <a:srgbClr val="000000"/>
                          </a:solidFill>
                        </a:rPr>
                        <a:t>43.86 (80)</a:t>
                      </a:r>
                    </a:p>
                  </a:txBody>
                  <a:tcPr marT="0" marL="0" marR="0" marB="0">
                    <a:lnL>
                      <a:noFill/>
                    </a:lnL>
                    <a:lnR>
                      <a:noFill/>
                    </a:lnR>
                    <a:lnT>
                      <a:noFill/>
                    </a:lnT>
                    <a:lnB>
                      <a:noFill/>
                    </a:lnB>
                  </a:tcPr>
                </a:tc>
                <a:tc>
                  <a:txBody>
                    <a:bodyPr/>
                    <a:lstStyle/>
                    <a:p>
                      <a:pPr algn="ctr"/>
                      <a:r>
                        <a:rPr lang="en-US" sz="1200">
                          <a:solidFill>
                            <a:srgbClr val="0000FF"/>
                          </a:solidFill>
                        </a:rPr>
                        <a:t>40.31 (251)</a:t>
                      </a:r>
                    </a:p>
                  </a:txBody>
                  <a:tcPr marT="0" marL="0" marR="0" marB="0">
                    <a:lnL>
                      <a:noFill/>
                    </a:lnL>
                    <a:lnR>
                      <a:noFill/>
                    </a:lnR>
                    <a:lnT>
                      <a:noFill/>
                    </a:lnT>
                    <a:lnB>
                      <a:noFill/>
                    </a:lnB>
                  </a:tcPr>
                </a:tc>
                <a:tc>
                  <a:txBody>
                    <a:bodyPr/>
                    <a:lstStyle/>
                    <a:p>
                      <a:pPr algn="ctr"/>
                      <a:r>
                        <a:rPr lang="en-US" sz="1200">
                          <a:solidFill>
                            <a:srgbClr val="000000"/>
                          </a:solidFill>
                        </a:rPr>
                        <a:t>43.38 (233)</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Local-gov</a:t>
                      </a:r>
                    </a:p>
                  </a:txBody>
                  <a:tcPr marT="0" marL="6350" marR="0" marB="0">
                    <a:lnL>
                      <a:noFill/>
                    </a:lnL>
                    <a:lnR>
                      <a:noFill/>
                    </a:lnR>
                    <a:lnT>
                      <a:noFill/>
                    </a:lnT>
                    <a:lnB>
                      <a:noFill/>
                    </a:lnB>
                  </a:tcPr>
                </a:tc>
                <a:tc>
                  <a:txBody>
                    <a:bodyPr/>
                    <a:lstStyle/>
                    <a:p>
                      <a:pPr algn="ctr"/>
                      <a:r>
                        <a:rPr lang="en-US" sz="1200">
                          <a:solidFill>
                            <a:srgbClr val="000000"/>
                          </a:solidFill>
                        </a:rPr>
                        <a:t>41.33 (171)</a:t>
                      </a:r>
                    </a:p>
                  </a:txBody>
                  <a:tcPr marT="0" marL="0" marR="0" marB="0">
                    <a:lnL>
                      <a:noFill/>
                    </a:lnL>
                    <a:lnR>
                      <a:noFill/>
                    </a:lnR>
                    <a:lnT>
                      <a:noFill/>
                    </a:lnT>
                    <a:lnB>
                      <a:noFill/>
                    </a:lnB>
                  </a:tcPr>
                </a:tc>
                <a:tc>
                  <a:txBody>
                    <a:bodyPr/>
                    <a:lstStyle/>
                    <a:p>
                      <a:pPr algn="ctr"/>
                      <a:r>
                        <a:rPr lang="en-US" sz="1200">
                          <a:solidFill>
                            <a:srgbClr val="000000"/>
                          </a:solidFill>
                        </a:rPr>
                        <a:t>43.96 (362)</a:t>
                      </a:r>
                    </a:p>
                  </a:txBody>
                  <a:tcPr marT="0" marL="0" marR="0" marB="0">
                    <a:lnL>
                      <a:noFill/>
                    </a:lnL>
                    <a:lnR>
                      <a:noFill/>
                    </a:lnR>
                    <a:lnT>
                      <a:noFill/>
                    </a:lnT>
                    <a:lnB>
                      <a:noFill/>
                    </a:lnB>
                  </a:tcPr>
                </a:tc>
                <a:tc>
                  <a:txBody>
                    <a:bodyPr/>
                    <a:lstStyle/>
                    <a:p>
                      <a:pPr algn="ctr"/>
                      <a:r>
                        <a:rPr lang="en-US" sz="1200">
                          <a:solidFill>
                            <a:srgbClr val="0000FF"/>
                          </a:solidFill>
                        </a:rPr>
                        <a:t>40.14 (385)</a:t>
                      </a:r>
                    </a:p>
                  </a:txBody>
                  <a:tcPr marT="0" marL="0" marR="0" marB="0">
                    <a:lnL>
                      <a:noFill/>
                    </a:lnL>
                    <a:lnR>
                      <a:noFill/>
                    </a:lnR>
                    <a:lnT>
                      <a:noFill/>
                    </a:lnT>
                    <a:lnB>
                      <a:noFill/>
                    </a:lnB>
                  </a:tcPr>
                </a:tc>
                <a:tc>
                  <a:txBody>
                    <a:bodyPr/>
                    <a:lstStyle/>
                    <a:p>
                      <a:pPr algn="ctr"/>
                      <a:r>
                        <a:rPr lang="en-US" sz="1200">
                          <a:solidFill>
                            <a:srgbClr val="000000"/>
                          </a:solidFill>
                        </a:rPr>
                        <a:t>42.34 (499)</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State-gov</a:t>
                      </a:r>
                    </a:p>
                  </a:txBody>
                  <a:tcPr marT="0" marL="6350" marR="0" marB="0">
                    <a:lnL>
                      <a:noFill/>
                    </a:lnL>
                    <a:lnR>
                      <a:noFill/>
                    </a:lnR>
                    <a:lnT>
                      <a:noFill/>
                    </a:lnT>
                    <a:lnB>
                      <a:noFill/>
                    </a:lnB>
                  </a:tcPr>
                </a:tc>
                <a:tc>
                  <a:txBody>
                    <a:bodyPr/>
                    <a:lstStyle/>
                    <a:p>
                      <a:pPr algn="ctr"/>
                      <a:r>
                        <a:rPr lang="en-US" sz="1200">
                          <a:solidFill>
                            <a:srgbClr val="0000FF"/>
                          </a:solidFill>
                        </a:rPr>
                        <a:t>39.09 (87)</a:t>
                      </a:r>
                    </a:p>
                  </a:txBody>
                  <a:tcPr marT="0" marL="0" marR="0" marB="0">
                    <a:lnL>
                      <a:noFill/>
                    </a:lnL>
                    <a:lnR>
                      <a:noFill/>
                    </a:lnR>
                    <a:lnT>
                      <a:noFill/>
                    </a:lnT>
                    <a:lnB>
                      <a:noFill/>
                    </a:lnB>
                  </a:tcPr>
                </a:tc>
                <a:tc>
                  <a:txBody>
                    <a:bodyPr/>
                    <a:lstStyle/>
                    <a:p>
                      <a:pPr algn="ctr"/>
                      <a:r>
                        <a:rPr lang="en-US" sz="1200">
                          <a:solidFill>
                            <a:srgbClr val="000000"/>
                          </a:solidFill>
                        </a:rPr>
                        <a:t>42.93 (249)</a:t>
                      </a:r>
                    </a:p>
                  </a:txBody>
                  <a:tcPr marT="0" marL="0" marR="0" marB="0">
                    <a:lnL>
                      <a:noFill/>
                    </a:lnL>
                    <a:lnR>
                      <a:noFill/>
                    </a:lnR>
                    <a:lnT>
                      <a:noFill/>
                    </a:lnT>
                    <a:lnB>
                      <a:noFill/>
                    </a:lnB>
                  </a:tcPr>
                </a:tc>
                <a:tc>
                  <a:txBody>
                    <a:bodyPr/>
                    <a:lstStyle/>
                    <a:p>
                      <a:pPr algn="ctr"/>
                      <a:r>
                        <a:rPr lang="en-US" sz="1200">
                          <a:solidFill>
                            <a:srgbClr val="0000FF"/>
                          </a:solidFill>
                        </a:rPr>
                        <a:t>34.73 (319)</a:t>
                      </a:r>
                    </a:p>
                  </a:txBody>
                  <a:tcPr marT="0" marL="0" marR="0" marB="0">
                    <a:lnL>
                      <a:noFill/>
                    </a:lnL>
                    <a:lnR>
                      <a:noFill/>
                    </a:lnR>
                    <a:lnT>
                      <a:noFill/>
                    </a:lnT>
                    <a:lnB>
                      <a:noFill/>
                    </a:lnB>
                  </a:tcPr>
                </a:tc>
                <a:tc>
                  <a:txBody>
                    <a:bodyPr/>
                    <a:lstStyle/>
                    <a:p>
                      <a:pPr algn="ctr"/>
                      <a:r>
                        <a:rPr lang="en-US" sz="1200">
                          <a:solidFill>
                            <a:srgbClr val="0000FF"/>
                          </a:solidFill>
                        </a:rPr>
                        <a:t>40.82 (297)</a:t>
                      </a:r>
                    </a:p>
                  </a:txBody>
                  <a:tcPr marT="0" marL="0" marR="0" marB="0">
                    <a:lnL>
                      <a:noFill/>
                    </a:lnL>
                    <a:lnR>
                      <a:noFill/>
                    </a:lnR>
                    <a:lnT>
                      <a:noFill/>
                    </a:lnT>
                    <a:lnB>
                      <a:noFill/>
                    </a:lnB>
                  </a:tcPr>
                </a:tc>
              </a:tr>
              <a:tr h="254000">
                <a:tc>
                  <a:txBody>
                    <a:bodyPr/>
                    <a:lstStyle/>
                    <a:p>
                      <a:pPr algn="r"/>
                      <a:r>
                        <a:rPr lang="en-US" sz="1200" i="true">
                          <a:solidFill>
                            <a:srgbClr val="000000"/>
                          </a:solidFill>
                        </a:rPr>
                        <a:t>Private</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a:solidFill>
                            <a:srgbClr val="000000"/>
                          </a:solidFill>
                        </a:rPr>
                        <a:t>41.06 (1713)</a:t>
                      </a:r>
                    </a:p>
                  </a:txBody>
                  <a:tcPr marT="0" marL="0" marR="0" marB="0">
                    <a:lnL>
                      <a:noFill/>
                    </a:lnL>
                    <a:lnR>
                      <a:noFill/>
                    </a:lnR>
                    <a:lnT>
                      <a:noFill/>
                    </a:lnT>
                    <a:lnB>
                      <a:noFill/>
                    </a:lnB>
                  </a:tcPr>
                </a:tc>
                <a:tc>
                  <a:txBody>
                    <a:bodyPr/>
                    <a:lstStyle/>
                    <a:p>
                      <a:pPr algn="ctr"/>
                      <a:r>
                        <a:rPr lang="en-US" sz="1200">
                          <a:solidFill>
                            <a:srgbClr val="FF0000"/>
                          </a:solidFill>
                        </a:rPr>
                        <a:t>45.19 (1035)</a:t>
                      </a:r>
                    </a:p>
                  </a:txBody>
                  <a:tcPr marT="0" marL="0" marR="0" marB="0">
                    <a:lnL>
                      <a:noFill/>
                    </a:lnL>
                    <a:lnR>
                      <a:noFill/>
                    </a:lnR>
                    <a:lnT>
                      <a:noFill/>
                    </a:lnT>
                    <a:lnB>
                      <a:noFill/>
                    </a:lnB>
                  </a:tcPr>
                </a:tc>
                <a:tc>
                  <a:txBody>
                    <a:bodyPr/>
                    <a:lstStyle/>
                    <a:p>
                      <a:pPr algn="ctr"/>
                      <a:r>
                        <a:rPr lang="en-US" sz="1200">
                          <a:solidFill>
                            <a:srgbClr val="0000FF"/>
                          </a:solidFill>
                        </a:rPr>
                        <a:t>38.73 (5016)</a:t>
                      </a:r>
                    </a:p>
                  </a:txBody>
                  <a:tcPr marT="0" marL="0" marR="0" marB="0">
                    <a:lnL>
                      <a:noFill/>
                    </a:lnL>
                    <a:lnR>
                      <a:noFill/>
                    </a:lnR>
                    <a:lnT>
                      <a:noFill/>
                    </a:lnT>
                    <a:lnB>
                      <a:noFill/>
                    </a:lnB>
                  </a:tcPr>
                </a:tc>
                <a:tc>
                  <a:txBody>
                    <a:bodyPr/>
                    <a:lstStyle/>
                    <a:p>
                      <a:pPr algn="ctr"/>
                      <a:r>
                        <a:rPr lang="en-US" sz="1200">
                          <a:solidFill>
                            <a:srgbClr val="000000"/>
                          </a:solidFill>
                        </a:rPr>
                        <a:t>43.06 (3702)</a:t>
                      </a:r>
                    </a:p>
                  </a:txBody>
                  <a:tcPr marT="0" marL="0" marR="0" marB="0">
                    <a:lnL>
                      <a:noFill/>
                    </a:lnL>
                    <a:lnR>
                      <a:noFill/>
                    </a:lnR>
                    <a:lnT>
                      <a:noFill/>
                    </a:lnT>
                    <a:lnB>
                      <a:noFill/>
                    </a:lnB>
                  </a:tcPr>
                </a:tc>
              </a:tr>
              <a:tr h="254000">
                <a:tc>
                  <a:txBody>
                    <a:bodyPr/>
                    <a:lstStyle/>
                    <a:p>
                      <a:pPr algn="r"/>
                      <a:r>
                        <a:rPr lang="en-US" sz="1200" i="true">
                          <a:solidFill>
                            <a:srgbClr val="000000"/>
                          </a:solidFill>
                        </a:rPr>
                        <a:t>Self-emp</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Self-emp-inc</a:t>
                      </a:r>
                    </a:p>
                  </a:txBody>
                  <a:tcPr marT="0" marL="6350" marR="0" marB="0">
                    <a:lnL>
                      <a:noFill/>
                    </a:lnL>
                    <a:lnR>
                      <a:noFill/>
                    </a:lnR>
                    <a:lnT>
                      <a:noFill/>
                    </a:lnT>
                    <a:lnB>
                      <a:noFill/>
                    </a:lnB>
                  </a:tcPr>
                </a:tc>
                <a:tc>
                  <a:txBody>
                    <a:bodyPr/>
                    <a:lstStyle/>
                    <a:p>
                      <a:pPr algn="ctr"/>
                      <a:r>
                        <a:rPr lang="en-US" sz="1200">
                          <a:solidFill>
                            <a:srgbClr val="FF0000"/>
                          </a:solidFill>
                        </a:rPr>
                        <a:t>48.68 (72)</a:t>
                      </a:r>
                    </a:p>
                  </a:txBody>
                  <a:tcPr marT="0" marL="0" marR="0" marB="0">
                    <a:lnL>
                      <a:noFill/>
                    </a:lnL>
                    <a:lnR>
                      <a:noFill/>
                    </a:lnR>
                    <a:lnT>
                      <a:noFill/>
                    </a:lnT>
                    <a:lnB>
                      <a:noFill/>
                    </a:lnB>
                  </a:tcPr>
                </a:tc>
                <a:tc>
                  <a:txBody>
                    <a:bodyPr/>
                    <a:lstStyle/>
                    <a:p>
                      <a:pPr algn="ctr"/>
                      <a:r>
                        <a:rPr lang="en-US" sz="1200">
                          <a:solidFill>
                            <a:srgbClr val="FF0000"/>
                          </a:solidFill>
                        </a:rPr>
                        <a:t>53.05 (110)</a:t>
                      </a:r>
                    </a:p>
                  </a:txBody>
                  <a:tcPr marT="0" marL="0" marR="0" marB="0">
                    <a:lnL>
                      <a:noFill/>
                    </a:lnL>
                    <a:lnR>
                      <a:noFill/>
                    </a:lnR>
                    <a:lnT>
                      <a:noFill/>
                    </a:lnT>
                    <a:lnB>
                      <a:noFill/>
                    </a:lnB>
                  </a:tcPr>
                </a:tc>
                <a:tc>
                  <a:txBody>
                    <a:bodyPr/>
                    <a:lstStyle/>
                    <a:p>
                      <a:pPr algn="ctr"/>
                      <a:r>
                        <a:rPr lang="en-US" sz="1200">
                          <a:solidFill>
                            <a:srgbClr val="FF0000"/>
                          </a:solidFill>
                        </a:rPr>
                        <a:t>49.31 (223)</a:t>
                      </a:r>
                    </a:p>
                  </a:txBody>
                  <a:tcPr marT="0" marL="0" marR="0" marB="0">
                    <a:lnL>
                      <a:noFill/>
                    </a:lnL>
                    <a:lnR>
                      <a:noFill/>
                    </a:lnR>
                    <a:lnT>
                      <a:noFill/>
                    </a:lnT>
                    <a:lnB>
                      <a:noFill/>
                    </a:lnB>
                  </a:tcPr>
                </a:tc>
                <a:tc>
                  <a:txBody>
                    <a:bodyPr/>
                    <a:lstStyle/>
                    <a:p>
                      <a:pPr algn="ctr"/>
                      <a:r>
                        <a:rPr lang="en-US" sz="1200">
                          <a:solidFill>
                            <a:srgbClr val="FF0000"/>
                          </a:solidFill>
                        </a:rPr>
                        <a:t>49.91 (338)</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Self-emp-not-inc</a:t>
                      </a:r>
                    </a:p>
                  </a:txBody>
                  <a:tcPr marT="0" marL="6350" marR="0" marB="0">
                    <a:lnL>
                      <a:noFill/>
                    </a:lnL>
                    <a:lnR>
                      <a:noFill/>
                    </a:lnR>
                    <a:lnT>
                      <a:noFill/>
                    </a:lnT>
                    <a:lnB>
                      <a:noFill/>
                    </a:lnB>
                  </a:tcPr>
                </a:tc>
                <a:tc>
                  <a:txBody>
                    <a:bodyPr/>
                    <a:lstStyle/>
                    <a:p>
                      <a:pPr algn="ctr"/>
                      <a:r>
                        <a:rPr lang="en-US" sz="1200">
                          <a:solidFill>
                            <a:srgbClr val="FF0000"/>
                          </a:solidFill>
                        </a:rPr>
                        <a:t>45.88 (178)</a:t>
                      </a:r>
                    </a:p>
                  </a:txBody>
                  <a:tcPr marT="0" marL="0" marR="0" marB="0">
                    <a:lnL>
                      <a:noFill/>
                    </a:lnL>
                    <a:lnR>
                      <a:noFill/>
                    </a:lnR>
                    <a:lnT>
                      <a:noFill/>
                    </a:lnT>
                    <a:lnB>
                      <a:noFill/>
                    </a:lnB>
                  </a:tcPr>
                </a:tc>
                <a:tc>
                  <a:txBody>
                    <a:bodyPr/>
                    <a:lstStyle/>
                    <a:p>
                      <a:pPr algn="ctr"/>
                      <a:r>
                        <a:rPr lang="en-US" sz="1200">
                          <a:solidFill>
                            <a:srgbClr val="000000"/>
                          </a:solidFill>
                        </a:rPr>
                        <a:t>43.39 (166)</a:t>
                      </a:r>
                    </a:p>
                  </a:txBody>
                  <a:tcPr marT="0" marL="0" marR="0" marB="0">
                    <a:lnL>
                      <a:noFill/>
                    </a:lnL>
                    <a:lnR>
                      <a:noFill/>
                    </a:lnR>
                    <a:lnT>
                      <a:noFill/>
                    </a:lnT>
                    <a:lnB>
                      <a:noFill/>
                    </a:lnB>
                  </a:tcPr>
                </a:tc>
                <a:tc>
                  <a:txBody>
                    <a:bodyPr/>
                    <a:lstStyle/>
                    <a:p>
                      <a:pPr algn="ctr"/>
                      <a:r>
                        <a:rPr lang="en-US" sz="1200">
                          <a:solidFill>
                            <a:srgbClr val="000000"/>
                          </a:solidFill>
                        </a:rPr>
                        <a:t>44.03 (481)</a:t>
                      </a:r>
                    </a:p>
                  </a:txBody>
                  <a:tcPr marT="0" marL="0" marR="0" marB="0">
                    <a:lnL>
                      <a:noFill/>
                    </a:lnL>
                    <a:lnR>
                      <a:noFill/>
                    </a:lnR>
                    <a:lnT>
                      <a:noFill/>
                    </a:lnT>
                    <a:lnB>
                      <a:noFill/>
                    </a:lnB>
                  </a:tcPr>
                </a:tc>
                <a:tc>
                  <a:txBody>
                    <a:bodyPr/>
                    <a:lstStyle/>
                    <a:p>
                      <a:pPr algn="ctr"/>
                      <a:r>
                        <a:rPr lang="en-US" sz="1200">
                          <a:solidFill>
                            <a:srgbClr val="000000"/>
                          </a:solidFill>
                        </a:rPr>
                        <a:t>44.44 (517)</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9.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Drilling down the Columns of the Original Result</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r"/>
                      <a:r>
                        <a:rPr lang="en-US" sz="1200" i="true">
                          <a:solidFill>
                            <a:srgbClr val="000000"/>
                          </a:solidFill>
                        </a:rPr>
                        <a:t>Assoc</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Gov</a:t>
                      </a:r>
                    </a:p>
                  </a:txBody>
                  <a:tcPr marT="0" marL="0" marR="0" marB="0">
                    <a:lnL>
                      <a:noFill/>
                    </a:lnL>
                    <a:lnR>
                      <a:noFill/>
                    </a:lnR>
                    <a:lnT>
                      <a:noFill/>
                    </a:lnT>
                    <a:lnB>
                      <a:noFill/>
                    </a:lnB>
                  </a:tcPr>
                </a:tc>
                <a:tc>
                  <a:txBody>
                    <a:bodyPr/>
                    <a:lstStyle/>
                    <a:p>
                      <a:pPr algn="ctr"/>
                      <a:r>
                        <a:rPr lang="en-US" sz="1200">
                          <a:solidFill>
                            <a:srgbClr val="000000"/>
                          </a:solidFill>
                        </a:rPr>
                        <a:t>Private</a:t>
                      </a:r>
                    </a:p>
                  </a:txBody>
                  <a:tcPr marT="0" marL="0" marR="0" marB="0">
                    <a:lnL>
                      <a:noFill/>
                    </a:lnL>
                    <a:lnR>
                      <a:noFill/>
                    </a:lnR>
                    <a:lnT>
                      <a:noFill/>
                    </a:lnT>
                    <a:lnB>
                      <a:noFill/>
                    </a:lnB>
                  </a:tcPr>
                </a:tc>
                <a:tc>
                  <a:txBody>
                    <a:bodyPr/>
                    <a:lstStyle/>
                    <a:p>
                      <a:pPr algn="ctr"/>
                      <a:r>
                        <a:rPr lang="en-US" sz="1200">
                          <a:solidFill>
                            <a:srgbClr val="000000"/>
                          </a:solidFill>
                        </a:rPr>
                        <a:t>Self-emp</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Assoc-acdm</a:t>
                      </a:r>
                    </a:p>
                  </a:txBody>
                  <a:tcPr marT="0" marL="6350" marR="0" marB="0">
                    <a:lnL>
                      <a:noFill/>
                    </a:lnL>
                    <a:lnR>
                      <a:noFill/>
                    </a:lnR>
                    <a:lnT>
                      <a:noFill/>
                    </a:lnT>
                    <a:lnB>
                      <a:noFill/>
                    </a:lnB>
                  </a:tcPr>
                </a:tc>
                <a:tc>
                  <a:txBody>
                    <a:bodyPr/>
                    <a:lstStyle/>
                    <a:p>
                      <a:pPr algn="ctr"/>
                      <a:r>
                        <a:rPr lang="en-US" sz="1200">
                          <a:solidFill>
                            <a:srgbClr val="0000FF"/>
                          </a:solidFill>
                        </a:rPr>
                        <a:t>39.91 (182)</a:t>
                      </a:r>
                    </a:p>
                  </a:txBody>
                  <a:tcPr marT="0" marL="0" marR="0" marB="0">
                    <a:lnL>
                      <a:noFill/>
                    </a:lnL>
                    <a:lnR>
                      <a:noFill/>
                    </a:lnR>
                    <a:lnT>
                      <a:noFill/>
                    </a:lnT>
                    <a:lnB>
                      <a:noFill/>
                    </a:lnB>
                  </a:tcPr>
                </a:tc>
                <a:tc>
                  <a:txBody>
                    <a:bodyPr/>
                    <a:lstStyle/>
                    <a:p>
                      <a:pPr algn="ctr"/>
                      <a:r>
                        <a:rPr lang="en-US" sz="1200">
                          <a:solidFill>
                            <a:srgbClr val="0000FF"/>
                          </a:solidFill>
                        </a:rPr>
                        <a:t>40.87 (720)</a:t>
                      </a:r>
                    </a:p>
                  </a:txBody>
                  <a:tcPr marT="0" marL="0" marR="0" marB="0">
                    <a:lnL>
                      <a:noFill/>
                    </a:lnL>
                    <a:lnR>
                      <a:noFill/>
                    </a:lnR>
                    <a:lnT>
                      <a:noFill/>
                    </a:lnT>
                    <a:lnB>
                      <a:noFill/>
                    </a:lnB>
                  </a:tcPr>
                </a:tc>
                <a:tc>
                  <a:txBody>
                    <a:bodyPr/>
                    <a:lstStyle/>
                    <a:p>
                      <a:pPr algn="ctr"/>
                      <a:r>
                        <a:rPr lang="en-US" sz="1200">
                          <a:solidFill>
                            <a:srgbClr val="000000"/>
                          </a:solidFill>
                        </a:rPr>
                        <a:t>45.49 (105)</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Assoc-voc</a:t>
                      </a:r>
                    </a:p>
                  </a:txBody>
                  <a:tcPr marT="0" marL="6350" marR="0" marB="0">
                    <a:lnL>
                      <a:noFill/>
                    </a:lnL>
                    <a:lnR>
                      <a:noFill/>
                    </a:lnR>
                    <a:lnT>
                      <a:noFill/>
                    </a:lnT>
                    <a:lnB>
                      <a:noFill/>
                    </a:lnB>
                  </a:tcPr>
                </a:tc>
                <a:tc>
                  <a:txBody>
                    <a:bodyPr/>
                    <a:lstStyle/>
                    <a:p>
                      <a:pPr algn="ctr"/>
                      <a:r>
                        <a:rPr lang="en-US" sz="1200">
                          <a:solidFill>
                            <a:srgbClr val="000000"/>
                          </a:solidFill>
                        </a:rPr>
                        <a:t>41.61 (169)</a:t>
                      </a:r>
                    </a:p>
                  </a:txBody>
                  <a:tcPr marT="0" marL="0" marR="0" marB="0">
                    <a:lnL>
                      <a:noFill/>
                    </a:lnL>
                    <a:lnR>
                      <a:noFill/>
                    </a:lnR>
                    <a:lnT>
                      <a:noFill/>
                    </a:lnT>
                    <a:lnB>
                      <a:noFill/>
                    </a:lnB>
                  </a:tcPr>
                </a:tc>
                <a:tc>
                  <a:txBody>
                    <a:bodyPr/>
                    <a:lstStyle/>
                    <a:p>
                      <a:pPr algn="ctr"/>
                      <a:r>
                        <a:rPr lang="en-US" sz="1200">
                          <a:solidFill>
                            <a:srgbClr val="0000FF"/>
                          </a:solidFill>
                        </a:rPr>
                        <a:t>41.20 (993)</a:t>
                      </a:r>
                    </a:p>
                  </a:txBody>
                  <a:tcPr marT="0" marL="0" marR="0" marB="0">
                    <a:lnL>
                      <a:noFill/>
                    </a:lnL>
                    <a:lnR>
                      <a:noFill/>
                    </a:lnR>
                    <a:lnT>
                      <a:noFill/>
                    </a:lnT>
                    <a:lnB>
                      <a:noFill/>
                    </a:lnB>
                  </a:tcPr>
                </a:tc>
                <a:tc>
                  <a:txBody>
                    <a:bodyPr/>
                    <a:lstStyle/>
                    <a:p>
                      <a:pPr algn="ctr"/>
                      <a:r>
                        <a:rPr lang="en-US" sz="1200">
                          <a:solidFill>
                            <a:srgbClr val="FF0000"/>
                          </a:solidFill>
                        </a:rPr>
                        <a:t>47.55 (145)</a:t>
                      </a:r>
                    </a:p>
                  </a:txBody>
                  <a:tcPr marT="0" marL="0" marR="0" marB="0">
                    <a:lnL>
                      <a:noFill/>
                    </a:lnL>
                    <a:lnR>
                      <a:noFill/>
                    </a:lnR>
                    <a:lnT>
                      <a:noFill/>
                    </a:lnT>
                    <a:lnB>
                      <a:noFill/>
                    </a:lnB>
                  </a:tcPr>
                </a:tc>
              </a:tr>
              <a:tr h="254000">
                <a:tc>
                  <a:txBody>
                    <a:bodyPr/>
                    <a:lstStyle/>
                    <a:p>
                      <a:pPr algn="r"/>
                      <a:r>
                        <a:rPr lang="en-US" sz="1200" i="true">
                          <a:solidFill>
                            <a:srgbClr val="000000"/>
                          </a:solidFill>
                        </a:rPr>
                        <a:t>Post-grad</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Doctorate</a:t>
                      </a:r>
                    </a:p>
                  </a:txBody>
                  <a:tcPr marT="0" marL="6350" marR="0" marB="0">
                    <a:lnL>
                      <a:noFill/>
                    </a:lnL>
                    <a:lnR>
                      <a:noFill/>
                    </a:lnR>
                    <a:lnT>
                      <a:noFill/>
                    </a:lnT>
                    <a:lnB>
                      <a:noFill/>
                    </a:lnB>
                  </a:tcPr>
                </a:tc>
                <a:tc>
                  <a:txBody>
                    <a:bodyPr/>
                    <a:lstStyle/>
                    <a:p>
                      <a:pPr algn="ctr"/>
                      <a:r>
                        <a:rPr lang="en-US" sz="1200">
                          <a:solidFill>
                            <a:srgbClr val="000000"/>
                          </a:solidFill>
                        </a:rPr>
                        <a:t>46.53 (124)</a:t>
                      </a:r>
                    </a:p>
                  </a:txBody>
                  <a:tcPr marT="0" marL="0" marR="0" marB="0">
                    <a:lnL>
                      <a:noFill/>
                    </a:lnL>
                    <a:lnR>
                      <a:noFill/>
                    </a:lnR>
                    <a:lnT>
                      <a:noFill/>
                    </a:lnT>
                    <a:lnB>
                      <a:noFill/>
                    </a:lnB>
                  </a:tcPr>
                </a:tc>
                <a:tc>
                  <a:txBody>
                    <a:bodyPr/>
                    <a:lstStyle/>
                    <a:p>
                      <a:pPr algn="ctr"/>
                      <a:r>
                        <a:rPr lang="en-US" sz="1200">
                          <a:solidFill>
                            <a:srgbClr val="FF0000"/>
                          </a:solidFill>
                        </a:rPr>
                        <a:t>49.05 (172)</a:t>
                      </a:r>
                    </a:p>
                  </a:txBody>
                  <a:tcPr marT="0" marL="0" marR="0" marB="0">
                    <a:lnL>
                      <a:noFill/>
                    </a:lnL>
                    <a:lnR>
                      <a:noFill/>
                    </a:lnR>
                    <a:lnT>
                      <a:noFill/>
                    </a:lnT>
                    <a:lnB>
                      <a:noFill/>
                    </a:lnB>
                  </a:tcPr>
                </a:tc>
                <a:tc>
                  <a:txBody>
                    <a:bodyPr/>
                    <a:lstStyle/>
                    <a:p>
                      <a:pPr algn="ctr"/>
                      <a:r>
                        <a:rPr lang="en-US" sz="1200">
                          <a:solidFill>
                            <a:srgbClr val="000000"/>
                          </a:solidFill>
                        </a:rPr>
                        <a:t>47.22 (79)</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Masters</a:t>
                      </a:r>
                    </a:p>
                  </a:txBody>
                  <a:tcPr marT="0" marL="6350" marR="0" marB="0">
                    <a:lnL>
                      <a:noFill/>
                    </a:lnL>
                    <a:lnR>
                      <a:noFill/>
                    </a:lnR>
                    <a:lnT>
                      <a:noFill/>
                    </a:lnT>
                    <a:lnB>
                      <a:noFill/>
                    </a:lnB>
                  </a:tcPr>
                </a:tc>
                <a:tc>
                  <a:txBody>
                    <a:bodyPr/>
                    <a:lstStyle/>
                    <a:p>
                      <a:pPr algn="ctr"/>
                      <a:r>
                        <a:rPr lang="en-US" sz="1200">
                          <a:solidFill>
                            <a:srgbClr val="000000"/>
                          </a:solidFill>
                        </a:rPr>
                        <a:t>42.93 (567)</a:t>
                      </a:r>
                    </a:p>
                  </a:txBody>
                  <a:tcPr marT="0" marL="0" marR="0" marB="0">
                    <a:lnL>
                      <a:noFill/>
                    </a:lnL>
                    <a:lnR>
                      <a:noFill/>
                    </a:lnR>
                    <a:lnT>
                      <a:noFill/>
                    </a:lnT>
                    <a:lnB>
                      <a:noFill/>
                    </a:lnB>
                  </a:tcPr>
                </a:tc>
                <a:tc>
                  <a:txBody>
                    <a:bodyPr/>
                    <a:lstStyle/>
                    <a:p>
                      <a:pPr algn="ctr"/>
                      <a:r>
                        <a:rPr lang="en-US" sz="1200">
                          <a:solidFill>
                            <a:srgbClr val="000000"/>
                          </a:solidFill>
                        </a:rPr>
                        <a:t>44.42 (863)</a:t>
                      </a:r>
                    </a:p>
                  </a:txBody>
                  <a:tcPr marT="0" marL="0" marR="0" marB="0">
                    <a:lnL>
                      <a:noFill/>
                    </a:lnL>
                    <a:lnR>
                      <a:noFill/>
                    </a:lnR>
                    <a:lnT>
                      <a:noFill/>
                    </a:lnT>
                    <a:lnB>
                      <a:noFill/>
                    </a:lnB>
                  </a:tcPr>
                </a:tc>
                <a:tc>
                  <a:txBody>
                    <a:bodyPr/>
                    <a:lstStyle/>
                    <a:p>
                      <a:pPr algn="ctr"/>
                      <a:r>
                        <a:rPr lang="en-US" sz="1200">
                          <a:solidFill>
                            <a:srgbClr val="000000"/>
                          </a:solidFill>
                        </a:rPr>
                        <a:t>47.25 (197)</a:t>
                      </a:r>
                    </a:p>
                  </a:txBody>
                  <a:tcPr marT="0" marL="0" marR="0" marB="0">
                    <a:lnL>
                      <a:noFill/>
                    </a:lnL>
                    <a:lnR>
                      <a:noFill/>
                    </a:lnR>
                    <a:lnT>
                      <a:noFill/>
                    </a:lnT>
                    <a:lnB>
                      <a:noFill/>
                    </a:lnB>
                  </a:tcPr>
                </a:tc>
              </a:tr>
              <a:tr h="254000">
                <a:tc>
                  <a:txBody>
                    <a:bodyPr/>
                    <a:lstStyle/>
                    <a:p>
                      <a:pPr algn="r"/>
                      <a:r>
                        <a:rPr lang="en-US" sz="1200" i="true">
                          <a:solidFill>
                            <a:srgbClr val="000000"/>
                          </a:solidFill>
                        </a:rPr>
                        <a:t>Some-college</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Some-college</a:t>
                      </a:r>
                    </a:p>
                  </a:txBody>
                  <a:tcPr marT="0" marL="6350" marR="0" marB="0">
                    <a:lnL>
                      <a:noFill/>
                    </a:lnL>
                    <a:lnR>
                      <a:noFill/>
                    </a:lnR>
                    <a:lnT>
                      <a:noFill/>
                    </a:lnT>
                    <a:lnB>
                      <a:noFill/>
                    </a:lnB>
                  </a:tcPr>
                </a:tc>
                <a:tc>
                  <a:txBody>
                    <a:bodyPr/>
                    <a:lstStyle/>
                    <a:p>
                      <a:pPr algn="ctr"/>
                      <a:r>
                        <a:rPr lang="en-US" sz="1200">
                          <a:solidFill>
                            <a:srgbClr val="0000FF"/>
                          </a:solidFill>
                        </a:rPr>
                        <a:t>38.38 (955)</a:t>
                      </a:r>
                    </a:p>
                  </a:txBody>
                  <a:tcPr marT="0" marL="0" marR="0" marB="0">
                    <a:lnL>
                      <a:noFill/>
                    </a:lnL>
                    <a:lnR>
                      <a:noFill/>
                    </a:lnR>
                    <a:lnT>
                      <a:noFill/>
                    </a:lnT>
                    <a:lnB>
                      <a:noFill/>
                    </a:lnB>
                  </a:tcPr>
                </a:tc>
                <a:tc>
                  <a:txBody>
                    <a:bodyPr/>
                    <a:lstStyle/>
                    <a:p>
                      <a:pPr algn="ctr"/>
                      <a:r>
                        <a:rPr lang="en-US" sz="1200">
                          <a:solidFill>
                            <a:srgbClr val="0000FF"/>
                          </a:solidFill>
                        </a:rPr>
                        <a:t>38.73 (5016)</a:t>
                      </a:r>
                    </a:p>
                  </a:txBody>
                  <a:tcPr marT="0" marL="0" marR="0" marB="0">
                    <a:lnL>
                      <a:noFill/>
                    </a:lnL>
                    <a:lnR>
                      <a:noFill/>
                    </a:lnR>
                    <a:lnT>
                      <a:noFill/>
                    </a:lnT>
                    <a:lnB>
                      <a:noFill/>
                    </a:lnB>
                  </a:tcPr>
                </a:tc>
                <a:tc>
                  <a:txBody>
                    <a:bodyPr/>
                    <a:lstStyle/>
                    <a:p>
                      <a:pPr algn="ctr"/>
                      <a:r>
                        <a:rPr lang="en-US" sz="1200">
                          <a:solidFill>
                            <a:srgbClr val="000000"/>
                          </a:solidFill>
                        </a:rPr>
                        <a:t>45.70 (704)</a:t>
                      </a:r>
                    </a:p>
                  </a:txBody>
                  <a:tcPr marT="0" marL="0" marR="0" marB="0">
                    <a:lnL>
                      <a:noFill/>
                    </a:lnL>
                    <a:lnR>
                      <a:noFill/>
                    </a:lnR>
                    <a:lnT>
                      <a:noFill/>
                    </a:lnT>
                    <a:lnB>
                      <a:noFill/>
                    </a:lnB>
                  </a:tcPr>
                </a:tc>
              </a:tr>
              <a:tr h="254000">
                <a:tc>
                  <a:txBody>
                    <a:bodyPr/>
                    <a:lstStyle/>
                    <a:p>
                      <a:pPr algn="r"/>
                      <a:r>
                        <a:rPr lang="en-US" sz="1200" i="true">
                          <a:solidFill>
                            <a:srgbClr val="000000"/>
                          </a:solidFill>
                        </a:rPr>
                        <a:t>University</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Bachelors</a:t>
                      </a:r>
                    </a:p>
                  </a:txBody>
                  <a:tcPr marT="0" marL="6350" marR="0" marB="0">
                    <a:lnL>
                      <a:noFill/>
                    </a:lnL>
                    <a:lnR>
                      <a:noFill/>
                    </a:lnR>
                    <a:lnT>
                      <a:noFill/>
                    </a:lnT>
                    <a:lnB>
                      <a:noFill/>
                    </a:lnB>
                  </a:tcPr>
                </a:tc>
                <a:tc>
                  <a:txBody>
                    <a:bodyPr/>
                    <a:lstStyle/>
                    <a:p>
                      <a:pPr algn="ctr"/>
                      <a:r>
                        <a:rPr lang="en-US" sz="1200">
                          <a:solidFill>
                            <a:srgbClr val="000000"/>
                          </a:solidFill>
                        </a:rPr>
                        <a:t>41.56 (943)</a:t>
                      </a:r>
                    </a:p>
                  </a:txBody>
                  <a:tcPr marT="0" marL="0" marR="0" marB="0">
                    <a:lnL>
                      <a:noFill/>
                    </a:lnL>
                    <a:lnR>
                      <a:noFill/>
                    </a:lnR>
                    <a:lnT>
                      <a:noFill/>
                    </a:lnT>
                    <a:lnB>
                      <a:noFill/>
                    </a:lnB>
                  </a:tcPr>
                </a:tc>
                <a:tc>
                  <a:txBody>
                    <a:bodyPr/>
                    <a:lstStyle/>
                    <a:p>
                      <a:pPr algn="ctr"/>
                      <a:r>
                        <a:rPr lang="en-US" sz="1200">
                          <a:solidFill>
                            <a:srgbClr val="000000"/>
                          </a:solidFill>
                        </a:rPr>
                        <a:t>42.71 (3455)</a:t>
                      </a:r>
                    </a:p>
                  </a:txBody>
                  <a:tcPr marT="0" marL="0" marR="0" marB="0">
                    <a:lnL>
                      <a:noFill/>
                    </a:lnL>
                    <a:lnR>
                      <a:noFill/>
                    </a:lnR>
                    <a:lnT>
                      <a:noFill/>
                    </a:lnT>
                    <a:lnB>
                      <a:noFill/>
                    </a:lnB>
                  </a:tcPr>
                </a:tc>
                <a:tc>
                  <a:txBody>
                    <a:bodyPr/>
                    <a:lstStyle/>
                    <a:p>
                      <a:pPr algn="ctr"/>
                      <a:r>
                        <a:rPr lang="en-US" sz="1200">
                          <a:solidFill>
                            <a:srgbClr val="000000"/>
                          </a:solidFill>
                        </a:rPr>
                        <a:t>46.23 (646)</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Prof-school</a:t>
                      </a:r>
                    </a:p>
                  </a:txBody>
                  <a:tcPr marT="0" marL="6350" marR="0" marB="0">
                    <a:lnL>
                      <a:noFill/>
                    </a:lnL>
                    <a:lnR>
                      <a:noFill/>
                    </a:lnR>
                    <a:lnT>
                      <a:noFill/>
                    </a:lnT>
                    <a:lnB>
                      <a:noFill/>
                    </a:lnB>
                  </a:tcPr>
                </a:tc>
                <a:tc>
                  <a:txBody>
                    <a:bodyPr/>
                    <a:lstStyle/>
                    <a:p>
                      <a:pPr algn="ctr"/>
                      <a:r>
                        <a:rPr lang="en-US" sz="1200">
                          <a:solidFill>
                            <a:srgbClr val="FF0000"/>
                          </a:solidFill>
                        </a:rPr>
                        <a:t>48.40 (86)</a:t>
                      </a:r>
                    </a:p>
                  </a:txBody>
                  <a:tcPr marT="0" marL="0" marR="0" marB="0">
                    <a:lnL>
                      <a:noFill/>
                    </a:lnL>
                    <a:lnR>
                      <a:noFill/>
                    </a:lnR>
                    <a:lnT>
                      <a:noFill/>
                    </a:lnT>
                    <a:lnB>
                      <a:noFill/>
                    </a:lnB>
                  </a:tcPr>
                </a:tc>
                <a:tc>
                  <a:txBody>
                    <a:bodyPr/>
                    <a:lstStyle/>
                    <a:p>
                      <a:pPr algn="ctr"/>
                      <a:r>
                        <a:rPr lang="en-US" sz="1200">
                          <a:solidFill>
                            <a:srgbClr val="FF0000"/>
                          </a:solidFill>
                        </a:rPr>
                        <a:t>47.96 (247)</a:t>
                      </a:r>
                    </a:p>
                  </a:txBody>
                  <a:tcPr marT="0" marL="0" marR="0" marB="0">
                    <a:lnL>
                      <a:noFill/>
                    </a:lnL>
                    <a:lnR>
                      <a:noFill/>
                    </a:lnR>
                    <a:lnT>
                      <a:noFill/>
                    </a:lnT>
                    <a:lnB>
                      <a:noFill/>
                    </a:lnB>
                  </a:tcPr>
                </a:tc>
                <a:tc>
                  <a:txBody>
                    <a:bodyPr/>
                    <a:lstStyle/>
                    <a:p>
                      <a:pPr algn="ctr"/>
                      <a:r>
                        <a:rPr lang="en-US" sz="1200">
                          <a:solidFill>
                            <a:srgbClr val="FF0000"/>
                          </a:solidFill>
                        </a:rPr>
                        <a:t>47.78 (209)</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tableStyles.xml><?xml version="1.0" encoding="utf-8"?>
<a:tblStyleLst xmlns:a="http://schemas.openxmlformats.org/drawingml/2006/main" def="{5C22544A-7EE6-4342-B048-85BDC9FD1C3A}"/>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34" y="-90"/>
      </p:cViewPr>
      <p:guideLst>
        <p:guide orient="horz" pos="2160"/>
        <p:guide pos="2880"/>
      </p:guideLst>
    </p:cSldViewPr>
  </p:slideViewPr>
  <p:notesTextViewPr>
    <p:cViewPr>
      <p:scale>
        <a:sx n="100" d="100"/>
        <a:sy n="100" d="100"/>
      </p:scale>
      <p:origin x="0" y="0"/>
    </p:cViewPr>
  </p:notesTextViewPr>
  <p:gridSpacing cx="76200" cy="76200"/>
</p:viewPr>
</file>