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05" d="100"/>
          <a:sy n="105" d="100"/>
        </p:scale>
        <p:origin x="798"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customXml" Target="../customXml/item1.xml"/><Relationship Id="rId22" Type="http://schemas.openxmlformats.org/officeDocument/2006/relationships/customXmlProps" Target="../customXml/itemProps1.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5" name=""/>
        <p:cNvGrpSpPr/>
        <p:nvPr/>
      </p:nvGrpSpPr>
      <p:grpSpPr>
        <a:xfrm>
          <a:off x="0" y="0"/>
          <a:ext cx="0" cy="0"/>
          <a:chOff x="0" y="0"/>
          <a:chExt cx="0" cy="0"/>
        </a:xfrm>
      </p:grpSpPr>
      <p:sp>
        <p:nvSpPr>
          <p:cNvPr id="104867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14-07-2023</a:t>
            </a:fld>
            <a:endParaRPr lang="en-IN"/>
          </a:p>
        </p:txBody>
      </p:sp>
      <p:sp>
        <p:nvSpPr>
          <p:cNvPr id="104867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7/14/2023</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0" name=""/>
        <p:cNvGrpSpPr/>
        <p:nvPr/>
      </p:nvGrpSpPr>
      <p:grpSpPr>
        <a:xfrm>
          <a:off x="0" y="0"/>
          <a:ext cx="0" cy="0"/>
          <a:chOff x="0" y="0"/>
          <a:chExt cx="0" cy="0"/>
        </a:xfrm>
      </p:grpSpPr>
      <p:sp>
        <p:nvSpPr>
          <p:cNvPr id="1048644" name="Title 1"/>
          <p:cNvSpPr>
            <a:spLocks noGrp="1"/>
          </p:cNvSpPr>
          <p:nvPr>
            <p:ph type="title"/>
          </p:nvPr>
        </p:nvSpPr>
        <p:spPr>
          <a:xfrm>
            <a:off x="581192" y="702156"/>
            <a:ext cx="11029616" cy="1013800"/>
          </a:xfrm>
        </p:spPr>
        <p:txBody>
          <a:bodyPr/>
          <a:p>
            <a:r>
              <a:rPr lang="en-US"/>
              <a:t>Click to edit Master title style</a:t>
            </a:r>
          </a:p>
        </p:txBody>
      </p:sp>
      <p:sp>
        <p:nvSpPr>
          <p:cNvPr id="1048645"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3"/>
          <p:cNvSpPr>
            <a:spLocks noGrp="1"/>
          </p:cNvSpPr>
          <p:nvPr>
            <p:ph type="dt" sz="half" idx="10"/>
          </p:nvPr>
        </p:nvSpPr>
        <p:spPr/>
        <p:txBody>
          <a:bodyPr/>
          <a:p>
            <a:fld id="{2CED4963-E985-44C4-B8C4-FDD613B7C2F8}" type="datetime1">
              <a:rPr lang="en-US" smtClean="0"/>
              <a:t>7/14/2023</a:t>
            </a:fld>
            <a:endParaRPr lang="en-US"/>
          </a:p>
        </p:txBody>
      </p:sp>
      <p:sp>
        <p:nvSpPr>
          <p:cNvPr id="1048647" name="Footer Placeholder 4"/>
          <p:cNvSpPr>
            <a:spLocks noGrp="1"/>
          </p:cNvSpPr>
          <p:nvPr>
            <p:ph type="ftr" sz="quarter" idx="11"/>
          </p:nvPr>
        </p:nvSpPr>
        <p:spPr>
          <a:xfrm>
            <a:off x="581192" y="6423914"/>
            <a:ext cx="6917210" cy="365125"/>
          </a:xfrm>
          <a:prstGeom prst="rect"/>
        </p:spPr>
        <p:txBody>
          <a:bodyPr/>
          <a:p>
            <a:endParaRPr lang="en-US"/>
          </a:p>
        </p:txBody>
      </p:sp>
      <p:sp>
        <p:nvSpPr>
          <p:cNvPr id="1048648"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8" name=""/>
        <p:cNvGrpSpPr/>
        <p:nvPr/>
      </p:nvGrpSpPr>
      <p:grpSpPr>
        <a:xfrm>
          <a:off x="0" y="0"/>
          <a:ext cx="0" cy="0"/>
          <a:chOff x="0" y="0"/>
          <a:chExt cx="0" cy="0"/>
        </a:xfrm>
      </p:grpSpPr>
      <p:sp>
        <p:nvSpPr>
          <p:cNvPr id="1048629"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0"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1"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2"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3"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5" name="Date Placeholder 10"/>
          <p:cNvSpPr>
            <a:spLocks noGrp="1"/>
          </p:cNvSpPr>
          <p:nvPr>
            <p:ph type="dt" sz="half" idx="10"/>
          </p:nvPr>
        </p:nvSpPr>
        <p:spPr/>
        <p:txBody>
          <a:bodyPr/>
          <a:p>
            <a:fld id="{ED291B17-9318-49DB-B28B-6E5994AE9581}" type="datetime1">
              <a:rPr lang="en-US" smtClean="0"/>
              <a:t>7/14/2023</a:t>
            </a:fld>
            <a:endParaRPr lang="en-US"/>
          </a:p>
        </p:txBody>
      </p:sp>
      <p:sp>
        <p:nvSpPr>
          <p:cNvPr id="1048636"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1" name=""/>
        <p:cNvGrpSpPr/>
        <p:nvPr/>
      </p:nvGrpSpPr>
      <p:grpSpPr>
        <a:xfrm>
          <a:off x="0" y="0"/>
          <a:ext cx="0" cy="0"/>
          <a:chOff x="0" y="0"/>
          <a:chExt cx="0" cy="0"/>
        </a:xfrm>
      </p:grpSpPr>
      <p:sp>
        <p:nvSpPr>
          <p:cNvPr id="1048595" name="Title 1"/>
          <p:cNvSpPr>
            <a:spLocks noGrp="1"/>
          </p:cNvSpPr>
          <p:nvPr>
            <p:ph type="title"/>
          </p:nvPr>
        </p:nvSpPr>
        <p:spPr>
          <a:xfrm>
            <a:off x="581192" y="702156"/>
            <a:ext cx="11029616" cy="1188720"/>
          </a:xfrm>
        </p:spPr>
        <p:txBody>
          <a:bodyPr/>
          <a:p>
            <a:r>
              <a:rPr lang="en-US"/>
              <a:t>Click to edit Master title style</a:t>
            </a:r>
          </a:p>
        </p:txBody>
      </p:sp>
      <p:sp>
        <p:nvSpPr>
          <p:cNvPr id="1048596" name="Content Placeholder 2"/>
          <p:cNvSpPr>
            <a:spLocks noGrp="1"/>
          </p:cNvSpPr>
          <p:nvPr>
            <p:ph idx="1"/>
          </p:nvPr>
        </p:nvSpPr>
        <p:spPr>
          <a:xfrm>
            <a:off x="581192" y="2340864"/>
            <a:ext cx="11029615" cy="3634486"/>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7" name="Date Placeholder 7"/>
          <p:cNvSpPr>
            <a:spLocks noGrp="1"/>
          </p:cNvSpPr>
          <p:nvPr>
            <p:ph type="dt" sz="half" idx="10"/>
          </p:nvPr>
        </p:nvSpPr>
        <p:spPr/>
        <p:txBody>
          <a:bodyPr/>
          <a:p>
            <a:fld id="{78DD82B9-B8EE-4375-B6FF-88FA6ABB15D9}" type="datetime1">
              <a:rPr lang="en-US" smtClean="0"/>
              <a:t>7/14/2023</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1" name=""/>
        <p:cNvGrpSpPr/>
        <p:nvPr/>
      </p:nvGrpSpPr>
      <p:grpSpPr>
        <a:xfrm>
          <a:off x="0" y="0"/>
          <a:ext cx="0" cy="0"/>
          <a:chOff x="0" y="0"/>
          <a:chExt cx="0" cy="0"/>
        </a:xfrm>
      </p:grpSpPr>
      <p:sp>
        <p:nvSpPr>
          <p:cNvPr id="1048649"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0"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1"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2" name="Date Placeholder 6"/>
          <p:cNvSpPr>
            <a:spLocks noGrp="1"/>
          </p:cNvSpPr>
          <p:nvPr>
            <p:ph type="dt" sz="half" idx="10"/>
          </p:nvPr>
        </p:nvSpPr>
        <p:spPr/>
        <p:txBody>
          <a:bodyPr/>
          <a:p>
            <a:fld id="{B2497495-0637-405E-AE64-5CC7506D51F5}" type="datetime1">
              <a:rPr lang="en-US" smtClean="0"/>
              <a:t>7/14/2023</a:t>
            </a:fld>
            <a:endParaRPr lang="en-US"/>
          </a:p>
        </p:txBody>
      </p:sp>
      <p:sp>
        <p:nvSpPr>
          <p:cNvPr id="1048653" name="Footer Placeholder 8"/>
          <p:cNvSpPr>
            <a:spLocks noGrp="1"/>
          </p:cNvSpPr>
          <p:nvPr>
            <p:ph type="ftr" sz="quarter" idx="11"/>
          </p:nvPr>
        </p:nvSpPr>
        <p:spPr>
          <a:xfrm>
            <a:off x="581192" y="6423914"/>
            <a:ext cx="6917210" cy="365125"/>
          </a:xfrm>
          <a:prstGeom prst="rect"/>
        </p:spPr>
        <p:txBody>
          <a:bodyPr/>
          <a:p>
            <a:endParaRPr lang="en-US"/>
          </a:p>
        </p:txBody>
      </p:sp>
      <p:sp>
        <p:nvSpPr>
          <p:cNvPr id="1048654"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2" name=""/>
        <p:cNvGrpSpPr/>
        <p:nvPr/>
      </p:nvGrpSpPr>
      <p:grpSpPr>
        <a:xfrm>
          <a:off x="0" y="0"/>
          <a:ext cx="0" cy="0"/>
          <a:chOff x="0" y="0"/>
          <a:chExt cx="0" cy="0"/>
        </a:xfrm>
      </p:grpSpPr>
      <p:sp>
        <p:nvSpPr>
          <p:cNvPr id="1048655" name="Title 1"/>
          <p:cNvSpPr>
            <a:spLocks noGrp="1"/>
          </p:cNvSpPr>
          <p:nvPr>
            <p:ph type="title"/>
          </p:nvPr>
        </p:nvSpPr>
        <p:spPr>
          <a:xfrm>
            <a:off x="581193" y="729658"/>
            <a:ext cx="11029616" cy="988332"/>
          </a:xfrm>
        </p:spPr>
        <p:txBody>
          <a:bodyPr/>
          <a:p>
            <a:r>
              <a:rPr lang="en-US"/>
              <a:t>Click to edit Master title style</a:t>
            </a:r>
          </a:p>
        </p:txBody>
      </p:sp>
      <p:sp>
        <p:nvSpPr>
          <p:cNvPr id="1048656" name="Content Placeholder 2"/>
          <p:cNvSpPr>
            <a:spLocks noGrp="1"/>
          </p:cNvSpPr>
          <p:nvPr>
            <p:ph sz="half" idx="1"/>
          </p:nvPr>
        </p:nvSpPr>
        <p:spPr>
          <a:xfrm>
            <a:off x="581193" y="2228003"/>
            <a:ext cx="5194767" cy="363304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Content Placeholder 3"/>
          <p:cNvSpPr>
            <a:spLocks noGrp="1"/>
          </p:cNvSpPr>
          <p:nvPr>
            <p:ph sz="half" idx="2"/>
          </p:nvPr>
        </p:nvSpPr>
        <p:spPr>
          <a:xfrm>
            <a:off x="6416039" y="2228003"/>
            <a:ext cx="5194769" cy="363304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Date Placeholder 4"/>
          <p:cNvSpPr>
            <a:spLocks noGrp="1"/>
          </p:cNvSpPr>
          <p:nvPr>
            <p:ph type="dt" sz="half" idx="10"/>
          </p:nvPr>
        </p:nvSpPr>
        <p:spPr/>
        <p:txBody>
          <a:bodyPr/>
          <a:p>
            <a:fld id="{7BFFD690-9426-415D-8B65-26881E07B2D4}" type="datetime1">
              <a:rPr lang="en-US" smtClean="0"/>
              <a:t>7/14/2023</a:t>
            </a:fld>
            <a:endParaRPr lang="en-US"/>
          </a:p>
        </p:txBody>
      </p:sp>
      <p:sp>
        <p:nvSpPr>
          <p:cNvPr id="1048659" name="Footer Placeholder 5"/>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3" name=""/>
        <p:cNvGrpSpPr/>
        <p:nvPr/>
      </p:nvGrpSpPr>
      <p:grpSpPr>
        <a:xfrm>
          <a:off x="0" y="0"/>
          <a:ext cx="0" cy="0"/>
          <a:chOff x="0" y="0"/>
          <a:chExt cx="0" cy="0"/>
        </a:xfrm>
      </p:grpSpPr>
      <p:sp>
        <p:nvSpPr>
          <p:cNvPr id="1048661" name="Title 1"/>
          <p:cNvSpPr>
            <a:spLocks noGrp="1"/>
          </p:cNvSpPr>
          <p:nvPr>
            <p:ph type="title"/>
          </p:nvPr>
        </p:nvSpPr>
        <p:spPr>
          <a:xfrm>
            <a:off x="581193" y="729658"/>
            <a:ext cx="11029616" cy="988332"/>
          </a:xfrm>
        </p:spPr>
        <p:txBody>
          <a:bodyPr/>
          <a:p>
            <a:r>
              <a:rPr lang="en-US"/>
              <a:t>Click to edit Master title style</a:t>
            </a:r>
          </a:p>
        </p:txBody>
      </p:sp>
      <p:sp>
        <p:nvSpPr>
          <p:cNvPr id="1048662"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3"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5"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Date Placeholder 6"/>
          <p:cNvSpPr>
            <a:spLocks noGrp="1"/>
          </p:cNvSpPr>
          <p:nvPr>
            <p:ph type="dt" sz="half" idx="10"/>
          </p:nvPr>
        </p:nvSpPr>
        <p:spPr/>
        <p:txBody>
          <a:bodyPr/>
          <a:p>
            <a:fld id="{04C4989A-474C-40DE-95B9-011C28B71673}" type="datetime1">
              <a:rPr lang="en-US" smtClean="0"/>
              <a:t>7/14/2023</a:t>
            </a:fld>
            <a:endParaRPr lang="en-US"/>
          </a:p>
        </p:txBody>
      </p:sp>
      <p:sp>
        <p:nvSpPr>
          <p:cNvPr id="1048667" name="Footer Placeholder 7"/>
          <p:cNvSpPr>
            <a:spLocks noGrp="1"/>
          </p:cNvSpPr>
          <p:nvPr>
            <p:ph type="ftr" sz="quarter" idx="11"/>
          </p:nvPr>
        </p:nvSpPr>
        <p:spPr>
          <a:xfrm>
            <a:off x="581192" y="6423914"/>
            <a:ext cx="6917210" cy="365125"/>
          </a:xfrm>
          <a:prstGeom prst="rect"/>
        </p:spPr>
        <p:txBody>
          <a:bodyPr/>
          <a:p>
            <a:endParaRPr lang="en-US"/>
          </a:p>
        </p:txBody>
      </p:sp>
      <p:sp>
        <p:nvSpPr>
          <p:cNvPr id="1048668"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5" name="Title 1"/>
          <p:cNvSpPr>
            <a:spLocks noGrp="1"/>
          </p:cNvSpPr>
          <p:nvPr>
            <p:ph type="title"/>
          </p:nvPr>
        </p:nvSpPr>
        <p:spPr>
          <a:xfrm>
            <a:off x="575894" y="729658"/>
            <a:ext cx="11029616" cy="988332"/>
          </a:xfrm>
        </p:spPr>
        <p:txBody>
          <a:bodyPr/>
          <a:p>
            <a:r>
              <a:rPr lang="en-US"/>
              <a:t>Click to edit Master title style</a:t>
            </a:r>
          </a:p>
        </p:txBody>
      </p:sp>
      <p:sp>
        <p:nvSpPr>
          <p:cNvPr id="1048626" name="Date Placeholder 2"/>
          <p:cNvSpPr>
            <a:spLocks noGrp="1"/>
          </p:cNvSpPr>
          <p:nvPr>
            <p:ph type="dt" sz="half" idx="10"/>
          </p:nvPr>
        </p:nvSpPr>
        <p:spPr/>
        <p:txBody>
          <a:bodyPr/>
          <a:p>
            <a:fld id="{5DB4ED54-5B5E-4A04-93D3-5772E3CE3818}" type="datetime1">
              <a:rPr lang="en-US" smtClean="0"/>
              <a:t>7/14/2023</a:t>
            </a:fld>
            <a:endParaRPr lang="en-US"/>
          </a:p>
        </p:txBody>
      </p:sp>
      <p:sp>
        <p:nvSpPr>
          <p:cNvPr id="1048627" name="Footer Placeholder 3"/>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6" name=""/>
        <p:cNvGrpSpPr/>
        <p:nvPr/>
      </p:nvGrpSpPr>
      <p:grpSpPr>
        <a:xfrm>
          <a:off x="0" y="0"/>
          <a:ext cx="0" cy="0"/>
          <a:chOff x="0" y="0"/>
          <a:chExt cx="0" cy="0"/>
        </a:xfrm>
      </p:grpSpPr>
      <p:sp>
        <p:nvSpPr>
          <p:cNvPr id="1048606" name="Date Placeholder 1"/>
          <p:cNvSpPr>
            <a:spLocks noGrp="1"/>
          </p:cNvSpPr>
          <p:nvPr>
            <p:ph type="dt" sz="half" idx="10"/>
          </p:nvPr>
        </p:nvSpPr>
        <p:spPr/>
        <p:txBody>
          <a:bodyPr/>
          <a:p>
            <a:fld id="{4EDE50D6-574B-40AF-946F-D52A04ADE379}" type="datetime1">
              <a:rPr lang="en-US" smtClean="0"/>
              <a:t>7/14/2023</a:t>
            </a:fld>
            <a:endParaRPr lang="en-US"/>
          </a:p>
        </p:txBody>
      </p:sp>
      <p:sp>
        <p:nvSpPr>
          <p:cNvPr id="1048607" name="Footer Placeholder 2"/>
          <p:cNvSpPr>
            <a:spLocks noGrp="1"/>
          </p:cNvSpPr>
          <p:nvPr>
            <p:ph type="ftr" sz="quarter" idx="11"/>
          </p:nvPr>
        </p:nvSpPr>
        <p:spPr>
          <a:xfrm>
            <a:off x="581192" y="6423914"/>
            <a:ext cx="6917210" cy="365125"/>
          </a:xfrm>
          <a:prstGeom prst="rect"/>
        </p:spPr>
        <p:txBody>
          <a:bodyPr/>
          <a:p>
            <a:endParaRPr lang="en-US"/>
          </a:p>
        </p:txBody>
      </p:sp>
      <p:sp>
        <p:nvSpPr>
          <p:cNvPr id="1048608"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4" name=""/>
        <p:cNvGrpSpPr/>
        <p:nvPr/>
      </p:nvGrpSpPr>
      <p:grpSpPr>
        <a:xfrm>
          <a:off x="0" y="0"/>
          <a:ext cx="0" cy="0"/>
          <a:chOff x="0" y="0"/>
          <a:chExt cx="0" cy="0"/>
        </a:xfrm>
      </p:grpSpPr>
      <p:sp>
        <p:nvSpPr>
          <p:cNvPr id="1048669"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0"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1"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3" name="Date Placeholder 7"/>
          <p:cNvSpPr>
            <a:spLocks noGrp="1"/>
          </p:cNvSpPr>
          <p:nvPr>
            <p:ph type="dt" sz="half" idx="10"/>
          </p:nvPr>
        </p:nvSpPr>
        <p:spPr>
          <a:xfrm>
            <a:off x="7605951" y="6456916"/>
            <a:ext cx="2844799" cy="365125"/>
          </a:xfrm>
        </p:spPr>
        <p:txBody>
          <a:bodyPr/>
          <a:p>
            <a:fld id="{D82884F1-FFEA-405F-9602-3DCA865EDA4E}" type="datetime1">
              <a:rPr lang="en-US" smtClean="0"/>
              <a:t>7/14/2023</a:t>
            </a:fld>
            <a:endParaRPr lang="en-US"/>
          </a:p>
        </p:txBody>
      </p:sp>
      <p:sp>
        <p:nvSpPr>
          <p:cNvPr id="1048674" name="Footer Placeholder 9"/>
          <p:cNvSpPr>
            <a:spLocks noGrp="1"/>
          </p:cNvSpPr>
          <p:nvPr>
            <p:ph type="ftr" sz="quarter" idx="11"/>
          </p:nvPr>
        </p:nvSpPr>
        <p:spPr>
          <a:xfrm>
            <a:off x="581192" y="6452590"/>
            <a:ext cx="6917210" cy="365125"/>
          </a:xfrm>
          <a:prstGeom prst="rect"/>
        </p:spPr>
        <p:txBody>
          <a:bodyPr/>
          <a:p>
            <a:endParaRPr lang="en-US"/>
          </a:p>
        </p:txBody>
      </p:sp>
      <p:sp>
        <p:nvSpPr>
          <p:cNvPr id="1048675"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9" name=""/>
        <p:cNvGrpSpPr/>
        <p:nvPr/>
      </p:nvGrpSpPr>
      <p:grpSpPr>
        <a:xfrm>
          <a:off x="0" y="0"/>
          <a:ext cx="0" cy="0"/>
          <a:chOff x="0" y="0"/>
          <a:chExt cx="0" cy="0"/>
        </a:xfrm>
      </p:grpSpPr>
      <p:sp>
        <p:nvSpPr>
          <p:cNvPr id="1048638"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9"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0"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1" name="Date Placeholder 4"/>
          <p:cNvSpPr>
            <a:spLocks noGrp="1"/>
          </p:cNvSpPr>
          <p:nvPr>
            <p:ph type="dt" sz="half" idx="10"/>
          </p:nvPr>
        </p:nvSpPr>
        <p:spPr/>
        <p:txBody>
          <a:bodyPr/>
          <a:p>
            <a:fld id="{7E18DB4A-8810-4A10-AD5C-D5E2C667F5B3}" type="datetime1">
              <a:rPr lang="en-US" smtClean="0"/>
              <a:t>7/14/2023</a:t>
            </a:fld>
            <a:endParaRPr lang="en-US"/>
          </a:p>
        </p:txBody>
      </p:sp>
      <p:sp>
        <p:nvSpPr>
          <p:cNvPr id="1048642"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3"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1189554"/>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2336002"/>
            <a:ext cx="11029616" cy="3652047"/>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7/14/2023</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www.wikipedia.com/" TargetMode="External"/><Relationship Id="rId2" Type="http://schemas.openxmlformats.org/officeDocument/2006/relationships/hyperlink" Target="http://www.researchgate.com/" TargetMode="External"/><Relationship Id="rId3" Type="http://schemas.openxmlformats.org/officeDocument/2006/relationships/hyperlink" Target="http://www.academia.edu/" TargetMode="Externa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5" name=""/>
        <p:cNvGrpSpPr/>
        <p:nvPr/>
      </p:nvGrpSpPr>
      <p:grpSpPr>
        <a:xfrm>
          <a:off x="0" y="0"/>
          <a:ext cx="0" cy="0"/>
          <a:chOff x="0" y="0"/>
          <a:chExt cx="0" cy="0"/>
        </a:xfrm>
      </p:grpSpPr>
      <p:sp useBgFill="1">
        <p:nvSpPr>
          <p:cNvPr id="1048589" name="Rectangle 17"/>
          <p:cNvSpPr>
            <a:spLocks noChangeAspect="1" noMove="1" noResize="1" noRot="1" noGrp="1" noAdjustHandles="1" noEditPoints="1" noChangeArrowheads="1" noChangeShapeType="1" noTextEdit="1"/>
          </p:cNvSpPr>
          <p:nvPr/>
        </p:nvSpPr>
        <p:spPr>
          <a:xfrm>
            <a:off x="0" y="0"/>
            <a:ext cx="12192000"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0" name="Rectangle 19"/>
          <p:cNvSpPr>
            <a:spLocks noChangeAspect="1" noMove="1" noResize="1" noRot="1" noGrp="1" noAdjustHandles="1" noEditPoints="1" noChangeArrowheads="1" noChangeShapeType="1" noTextEdit="1"/>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1"/>
          <p:cNvSpPr>
            <a:spLocks noChangeAspect="1" noMove="1" noResize="1" noRot="1" noGrp="1" noAdjustHandles="1" noEditPoints="1" noChangeArrowheads="1" noChangeShapeType="1" noTextEdit="1"/>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3"/>
          <p:cNvSpPr>
            <a:spLocks noChangeAspect="1" noMove="1" noResize="1" noRot="1" noGrp="1" noAdjustHandles="1" noEditPoints="1" noChangeArrowheads="1" noChangeShapeType="1" noTextEdit="1"/>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93" name="TextBox 4"/>
          <p:cNvSpPr txBox="1"/>
          <p:nvPr/>
        </p:nvSpPr>
        <p:spPr>
          <a:xfrm>
            <a:off x="446533" y="2655093"/>
            <a:ext cx="9200387" cy="3444240"/>
          </a:xfrm>
          <a:prstGeom prst="rect"/>
          <a:noFill/>
        </p:spPr>
        <p:txBody>
          <a:bodyPr rtlCol="0" wrap="square">
            <a:spAutoFit/>
          </a:bodyPr>
          <a:p>
            <a:pPr algn="ctr"/>
            <a:r>
              <a:rPr dirty="0" sz="2000" i="1" lang="en-IN">
                <a:latin typeface="Times New Roman" panose="02020603050405020304" pitchFamily="18" charset="0"/>
                <a:cs typeface="Times New Roman" panose="02020603050405020304" pitchFamily="18" charset="0"/>
              </a:rPr>
              <a:t>Name:- </a:t>
            </a:r>
            <a:r>
              <a:rPr dirty="0" sz="2000" i="1" lang="en-US">
                <a:latin typeface="Times New Roman" panose="02020603050405020304" pitchFamily="18" charset="0"/>
                <a:cs typeface="Times New Roman" panose="02020603050405020304" pitchFamily="18" charset="0"/>
              </a:rPr>
              <a:t>D</a:t>
            </a:r>
            <a:r>
              <a:rPr dirty="0" sz="2000" i="1" lang="en-US">
                <a:latin typeface="Times New Roman" panose="02020603050405020304" pitchFamily="18" charset="0"/>
                <a:cs typeface="Times New Roman" panose="02020603050405020304" pitchFamily="18" charset="0"/>
              </a:rPr>
              <a:t>A</a:t>
            </a:r>
            <a:r>
              <a:rPr dirty="0" sz="2000" i="1" lang="en-US">
                <a:latin typeface="Times New Roman" panose="02020603050405020304" pitchFamily="18" charset="0"/>
                <a:cs typeface="Times New Roman" panose="02020603050405020304" pitchFamily="18" charset="0"/>
              </a:rPr>
              <a:t>K</a:t>
            </a:r>
            <a:r>
              <a:rPr dirty="0" sz="2000" i="1" lang="en-US">
                <a:latin typeface="Times New Roman" panose="02020603050405020304" pitchFamily="18" charset="0"/>
                <a:cs typeface="Times New Roman" panose="02020603050405020304" pitchFamily="18" charset="0"/>
              </a:rPr>
              <a:t>K</a:t>
            </a:r>
            <a:r>
              <a:rPr dirty="0" sz="2000" i="1" lang="en-US">
                <a:latin typeface="Times New Roman" panose="02020603050405020304" pitchFamily="18" charset="0"/>
                <a:cs typeface="Times New Roman" panose="02020603050405020304" pitchFamily="18" charset="0"/>
              </a:rPr>
              <a:t>A</a:t>
            </a:r>
            <a:r>
              <a:rPr dirty="0" sz="2000" i="1" lang="en-US">
                <a:latin typeface="Times New Roman" panose="02020603050405020304" pitchFamily="18" charset="0"/>
                <a:cs typeface="Times New Roman" panose="02020603050405020304" pitchFamily="18" charset="0"/>
              </a:rPr>
              <a:t> </a:t>
            </a:r>
            <a:r>
              <a:rPr dirty="0" sz="2000" i="1" lang="en-US">
                <a:latin typeface="Times New Roman" panose="02020603050405020304" pitchFamily="18" charset="0"/>
                <a:cs typeface="Times New Roman" panose="02020603050405020304" pitchFamily="18" charset="0"/>
              </a:rPr>
              <a:t>SANDYA </a:t>
            </a:r>
            <a:r>
              <a:rPr dirty="0" sz="2000" i="1" lang="en-US">
                <a:latin typeface="Times New Roman" panose="02020603050405020304" pitchFamily="18" charset="0"/>
                <a:cs typeface="Times New Roman" panose="02020603050405020304" pitchFamily="18" charset="0"/>
              </a:rPr>
              <a:t>R</a:t>
            </a:r>
            <a:r>
              <a:rPr dirty="0" sz="2000" i="1" lang="en-US">
                <a:latin typeface="Times New Roman" panose="02020603050405020304" pitchFamily="18" charset="0"/>
                <a:cs typeface="Times New Roman" panose="02020603050405020304" pitchFamily="18" charset="0"/>
              </a:rPr>
              <a:t>A</a:t>
            </a:r>
            <a:r>
              <a:rPr dirty="0" sz="2000" i="1" lang="en-US">
                <a:latin typeface="Times New Roman" panose="02020603050405020304" pitchFamily="18" charset="0"/>
                <a:cs typeface="Times New Roman" panose="02020603050405020304" pitchFamily="18" charset="0"/>
              </a:rPr>
              <a:t>N</a:t>
            </a:r>
            <a:r>
              <a:rPr dirty="0" sz="2000" i="1" lang="en-US">
                <a:latin typeface="Times New Roman" panose="02020603050405020304" pitchFamily="18" charset="0"/>
                <a:cs typeface="Times New Roman" panose="02020603050405020304" pitchFamily="18" charset="0"/>
              </a:rPr>
              <a:t>I</a:t>
            </a:r>
            <a:endParaRPr altLang="en-US" lang="zh-CN"/>
          </a:p>
          <a:p>
            <a:pPr algn="ctr"/>
            <a:r>
              <a:rPr dirty="0" sz="2000" i="1" lang="en-IN" err="1">
                <a:latin typeface="Times New Roman" panose="02020603050405020304" pitchFamily="18" charset="0"/>
                <a:cs typeface="Times New Roman" panose="02020603050405020304" pitchFamily="18" charset="0"/>
              </a:rPr>
              <a:t>Skill</a:t>
            </a:r>
            <a:r>
              <a:rPr dirty="0" sz="2000" i="1" lang="en-US" err="1">
                <a:latin typeface="Times New Roman" panose="02020603050405020304" pitchFamily="18" charset="0"/>
                <a:cs typeface="Times New Roman" panose="02020603050405020304" pitchFamily="18" charset="0"/>
              </a:rPr>
              <a:t>s</a:t>
            </a:r>
            <a:r>
              <a:rPr dirty="0" sz="2000" i="1" lang="en-IN" err="1">
                <a:latin typeface="Times New Roman" panose="02020603050405020304" pitchFamily="18" charset="0"/>
                <a:cs typeface="Times New Roman" panose="02020603050405020304" pitchFamily="18" charset="0"/>
              </a:rPr>
              <a:t>build</a:t>
            </a:r>
            <a:r>
              <a:rPr dirty="0" sz="2000" i="1" lang="en-IN">
                <a:latin typeface="Times New Roman" panose="02020603050405020304" pitchFamily="18" charset="0"/>
                <a:cs typeface="Times New Roman" panose="02020603050405020304" pitchFamily="18" charset="0"/>
              </a:rPr>
              <a:t> Email:- </a:t>
            </a:r>
            <a:r>
              <a:rPr dirty="0" sz="2000" i="1" lang="en-US">
                <a:solidFill>
                  <a:srgbClr val="92D050"/>
                </a:solidFill>
                <a:latin typeface="Times New Roman" panose="02020603050405020304" pitchFamily="18" charset="0"/>
                <a:cs typeface="Times New Roman" panose="02020603050405020304" pitchFamily="18" charset="0"/>
              </a:rPr>
              <a:t>d</a:t>
            </a:r>
            <a:r>
              <a:rPr dirty="0" sz="2000" i="1" lang="en-US">
                <a:solidFill>
                  <a:srgbClr val="92D050"/>
                </a:solidFill>
                <a:latin typeface="Times New Roman" panose="02020603050405020304" pitchFamily="18" charset="0"/>
                <a:cs typeface="Times New Roman" panose="02020603050405020304" pitchFamily="18" charset="0"/>
              </a:rPr>
              <a:t>a</a:t>
            </a:r>
            <a:r>
              <a:rPr dirty="0" sz="2000" i="1" lang="en-US">
                <a:solidFill>
                  <a:srgbClr val="92D050"/>
                </a:solidFill>
                <a:latin typeface="Times New Roman" panose="02020603050405020304" pitchFamily="18" charset="0"/>
                <a:cs typeface="Times New Roman" panose="02020603050405020304" pitchFamily="18" charset="0"/>
              </a:rPr>
              <a:t>k</a:t>
            </a:r>
            <a:r>
              <a:rPr dirty="0" sz="2000" i="1" lang="en-US">
                <a:solidFill>
                  <a:srgbClr val="92D050"/>
                </a:solidFill>
                <a:latin typeface="Times New Roman" panose="02020603050405020304" pitchFamily="18" charset="0"/>
                <a:cs typeface="Times New Roman" panose="02020603050405020304" pitchFamily="18" charset="0"/>
              </a:rPr>
              <a:t>k</a:t>
            </a:r>
            <a:r>
              <a:rPr dirty="0" sz="2000" i="1" lang="en-US">
                <a:solidFill>
                  <a:srgbClr val="92D050"/>
                </a:solidFill>
                <a:latin typeface="Times New Roman" panose="02020603050405020304" pitchFamily="18" charset="0"/>
                <a:cs typeface="Times New Roman" panose="02020603050405020304" pitchFamily="18" charset="0"/>
              </a:rPr>
              <a:t>a</a:t>
            </a:r>
            <a:r>
              <a:rPr dirty="0" sz="2000" i="1" lang="en-US">
                <a:solidFill>
                  <a:srgbClr val="92D050"/>
                </a:solidFill>
                <a:latin typeface="Times New Roman" panose="02020603050405020304" pitchFamily="18" charset="0"/>
                <a:cs typeface="Times New Roman" panose="02020603050405020304" pitchFamily="18" charset="0"/>
              </a:rPr>
              <a:t>s</a:t>
            </a:r>
            <a:r>
              <a:rPr dirty="0" sz="2000" i="1" lang="en-US">
                <a:solidFill>
                  <a:srgbClr val="92D050"/>
                </a:solidFill>
                <a:latin typeface="Times New Roman" panose="02020603050405020304" pitchFamily="18" charset="0"/>
                <a:cs typeface="Times New Roman" panose="02020603050405020304" pitchFamily="18" charset="0"/>
              </a:rPr>
              <a:t>andhya81@gmail.com</a:t>
            </a:r>
            <a:endParaRPr dirty="0" sz="2000" i="1" lang="en-IN">
              <a:solidFill>
                <a:srgbClr val="92D050"/>
              </a:solidFill>
              <a:latin typeface="Times New Roman" panose="02020603050405020304" pitchFamily="18" charset="0"/>
              <a:cs typeface="Times New Roman" panose="02020603050405020304" pitchFamily="18" charset="0"/>
            </a:endParaRPr>
          </a:p>
          <a:p>
            <a:pPr algn="ctr"/>
            <a:r>
              <a:rPr dirty="0" sz="2000" i="1" lang="en-IN">
                <a:latin typeface="Times New Roman" panose="02020603050405020304" pitchFamily="18" charset="0"/>
                <a:cs typeface="Times New Roman" panose="02020603050405020304" pitchFamily="18" charset="0"/>
              </a:rPr>
              <a:t>College:- </a:t>
            </a:r>
            <a:r>
              <a:rPr dirty="0" sz="2000" i="1" lang="en-US">
                <a:latin typeface="Times New Roman" panose="02020603050405020304" pitchFamily="18" charset="0"/>
                <a:cs typeface="Times New Roman" panose="02020603050405020304" pitchFamily="18" charset="0"/>
              </a:rPr>
              <a:t>M</a:t>
            </a:r>
            <a:r>
              <a:rPr dirty="0" sz="2000" i="1" lang="en-US">
                <a:latin typeface="Times New Roman" panose="02020603050405020304" pitchFamily="18" charset="0"/>
                <a:cs typeface="Times New Roman" panose="02020603050405020304" pitchFamily="18" charset="0"/>
              </a:rPr>
              <a:t>a</a:t>
            </a:r>
            <a:r>
              <a:rPr dirty="0" sz="2000" i="1" lang="en-US">
                <a:latin typeface="Times New Roman" panose="02020603050405020304" pitchFamily="18" charset="0"/>
                <a:cs typeface="Times New Roman" panose="02020603050405020304" pitchFamily="18" charset="0"/>
              </a:rPr>
              <a:t>d</a:t>
            </a:r>
            <a:r>
              <a:rPr dirty="0" sz="2000" i="1" lang="en-US">
                <a:latin typeface="Times New Roman" panose="02020603050405020304" pitchFamily="18" charset="0"/>
                <a:cs typeface="Times New Roman" panose="02020603050405020304" pitchFamily="18" charset="0"/>
              </a:rPr>
              <a:t>a</a:t>
            </a:r>
            <a:r>
              <a:rPr dirty="0" sz="2000" i="1" lang="en-US">
                <a:latin typeface="Times New Roman" panose="02020603050405020304" pitchFamily="18" charset="0"/>
                <a:cs typeface="Times New Roman" panose="02020603050405020304" pitchFamily="18" charset="0"/>
              </a:rPr>
              <a:t>n</a:t>
            </a:r>
            <a:r>
              <a:rPr dirty="0" sz="2000" i="1" lang="en-US">
                <a:latin typeface="Times New Roman" panose="02020603050405020304" pitchFamily="18" charset="0"/>
                <a:cs typeface="Times New Roman" panose="02020603050405020304" pitchFamily="18" charset="0"/>
              </a:rPr>
              <a:t>apalle </a:t>
            </a:r>
            <a:r>
              <a:rPr dirty="0" sz="2000" i="1" lang="en-US">
                <a:latin typeface="Times New Roman" panose="02020603050405020304" pitchFamily="18" charset="0"/>
                <a:cs typeface="Times New Roman" panose="02020603050405020304" pitchFamily="18" charset="0"/>
              </a:rPr>
              <a:t>I</a:t>
            </a:r>
            <a:r>
              <a:rPr dirty="0" sz="2000" i="1" lang="en-US">
                <a:latin typeface="Times New Roman" panose="02020603050405020304" pitchFamily="18" charset="0"/>
                <a:cs typeface="Times New Roman" panose="02020603050405020304" pitchFamily="18" charset="0"/>
              </a:rPr>
              <a:t>n</a:t>
            </a:r>
            <a:r>
              <a:rPr dirty="0" sz="2000" i="1" lang="en-US">
                <a:latin typeface="Times New Roman" panose="02020603050405020304" pitchFamily="18" charset="0"/>
                <a:cs typeface="Times New Roman" panose="02020603050405020304" pitchFamily="18" charset="0"/>
              </a:rPr>
              <a:t>s</a:t>
            </a:r>
            <a:r>
              <a:rPr dirty="0" sz="2000" i="1" lang="en-US">
                <a:latin typeface="Times New Roman" panose="02020603050405020304" pitchFamily="18" charset="0"/>
                <a:cs typeface="Times New Roman" panose="02020603050405020304" pitchFamily="18" charset="0"/>
              </a:rPr>
              <a:t>titute </a:t>
            </a:r>
            <a:r>
              <a:rPr dirty="0" sz="2000" i="1" lang="en-US">
                <a:latin typeface="Times New Roman" panose="02020603050405020304" pitchFamily="18" charset="0"/>
                <a:cs typeface="Times New Roman" panose="02020603050405020304" pitchFamily="18" charset="0"/>
              </a:rPr>
              <a:t>of </a:t>
            </a:r>
            <a:r>
              <a:rPr dirty="0" sz="2000" i="1" lang="en-US">
                <a:latin typeface="Times New Roman" panose="02020603050405020304" pitchFamily="18" charset="0"/>
                <a:cs typeface="Times New Roman" panose="02020603050405020304" pitchFamily="18" charset="0"/>
              </a:rPr>
              <a:t>Technology </a:t>
            </a:r>
            <a:r>
              <a:rPr dirty="0" sz="2000" i="1" lang="en-US">
                <a:latin typeface="Times New Roman" panose="02020603050405020304" pitchFamily="18" charset="0"/>
                <a:cs typeface="Times New Roman" panose="02020603050405020304" pitchFamily="18" charset="0"/>
              </a:rPr>
              <a:t>and </a:t>
            </a:r>
            <a:r>
              <a:rPr dirty="0" sz="2000" i="1" lang="en-US">
                <a:latin typeface="Times New Roman" panose="02020603050405020304" pitchFamily="18" charset="0"/>
                <a:cs typeface="Times New Roman" panose="02020603050405020304" pitchFamily="18" charset="0"/>
              </a:rPr>
              <a:t>Science</a:t>
            </a:r>
            <a:r>
              <a:rPr dirty="0" sz="2000" i="1" lang="en-US">
                <a:latin typeface="Times New Roman" panose="02020603050405020304" pitchFamily="18" charset="0"/>
                <a:cs typeface="Times New Roman" panose="02020603050405020304" pitchFamily="18" charset="0"/>
              </a:rPr>
              <a:t>,</a:t>
            </a:r>
            <a:r>
              <a:rPr dirty="0" sz="2000" i="1" lang="en-US">
                <a:latin typeface="Times New Roman" panose="02020603050405020304" pitchFamily="18" charset="0"/>
                <a:cs typeface="Times New Roman" panose="02020603050405020304" pitchFamily="18" charset="0"/>
              </a:rPr>
              <a:t>M</a:t>
            </a:r>
            <a:r>
              <a:rPr dirty="0" sz="2000" i="1" lang="en-US">
                <a:latin typeface="Times New Roman" panose="02020603050405020304" pitchFamily="18" charset="0"/>
                <a:cs typeface="Times New Roman" panose="02020603050405020304" pitchFamily="18" charset="0"/>
              </a:rPr>
              <a:t>a</a:t>
            </a:r>
            <a:r>
              <a:rPr dirty="0" sz="2000" i="1" lang="en-US">
                <a:latin typeface="Times New Roman" panose="02020603050405020304" pitchFamily="18" charset="0"/>
                <a:cs typeface="Times New Roman" panose="02020603050405020304" pitchFamily="18" charset="0"/>
              </a:rPr>
              <a:t>d</a:t>
            </a:r>
            <a:r>
              <a:rPr dirty="0" sz="2000" i="1" lang="en-US">
                <a:latin typeface="Times New Roman" panose="02020603050405020304" pitchFamily="18" charset="0"/>
                <a:cs typeface="Times New Roman" panose="02020603050405020304" pitchFamily="18" charset="0"/>
              </a:rPr>
              <a:t>a</a:t>
            </a:r>
            <a:r>
              <a:rPr dirty="0" sz="2000" i="1" lang="en-US">
                <a:latin typeface="Times New Roman" panose="02020603050405020304" pitchFamily="18" charset="0"/>
                <a:cs typeface="Times New Roman" panose="02020603050405020304" pitchFamily="18" charset="0"/>
              </a:rPr>
              <a:t>n</a:t>
            </a:r>
            <a:r>
              <a:rPr dirty="0" sz="2000" i="1" lang="en-US">
                <a:latin typeface="Times New Roman" panose="02020603050405020304" pitchFamily="18" charset="0"/>
                <a:cs typeface="Times New Roman" panose="02020603050405020304" pitchFamily="18" charset="0"/>
              </a:rPr>
              <a:t>a</a:t>
            </a:r>
            <a:r>
              <a:rPr dirty="0" sz="2000" i="1" lang="en-US">
                <a:latin typeface="Times New Roman" panose="02020603050405020304" pitchFamily="18" charset="0"/>
                <a:cs typeface="Times New Roman" panose="02020603050405020304" pitchFamily="18" charset="0"/>
              </a:rPr>
              <a:t>p</a:t>
            </a:r>
            <a:r>
              <a:rPr dirty="0" sz="2000" i="1" lang="en-US">
                <a:latin typeface="Times New Roman" panose="02020603050405020304" pitchFamily="18" charset="0"/>
                <a:cs typeface="Times New Roman" panose="02020603050405020304" pitchFamily="18" charset="0"/>
              </a:rPr>
              <a:t>a</a:t>
            </a:r>
            <a:r>
              <a:rPr dirty="0" sz="2000" i="1" lang="en-US">
                <a:latin typeface="Times New Roman" panose="02020603050405020304" pitchFamily="18" charset="0"/>
                <a:cs typeface="Times New Roman" panose="02020603050405020304" pitchFamily="18" charset="0"/>
              </a:rPr>
              <a:t>l</a:t>
            </a:r>
            <a:r>
              <a:rPr dirty="0" sz="2000" i="1" lang="en-US">
                <a:latin typeface="Times New Roman" panose="02020603050405020304" pitchFamily="18" charset="0"/>
                <a:cs typeface="Times New Roman" panose="02020603050405020304" pitchFamily="18" charset="0"/>
              </a:rPr>
              <a:t>l</a:t>
            </a:r>
            <a:r>
              <a:rPr dirty="0" sz="2000" i="1" lang="en-US">
                <a:latin typeface="Times New Roman" panose="02020603050405020304" pitchFamily="18" charset="0"/>
                <a:cs typeface="Times New Roman" panose="02020603050405020304" pitchFamily="18" charset="0"/>
              </a:rPr>
              <a:t>e</a:t>
            </a:r>
            <a:r>
              <a:rPr dirty="0" sz="2000" i="1" lang="en-US">
                <a:latin typeface="Times New Roman" panose="02020603050405020304" pitchFamily="18" charset="0"/>
                <a:cs typeface="Times New Roman" panose="02020603050405020304" pitchFamily="18" charset="0"/>
              </a:rPr>
              <a:t>,</a:t>
            </a:r>
            <a:r>
              <a:rPr dirty="0" sz="2000" i="1" lang="en-US">
                <a:latin typeface="Times New Roman" panose="02020603050405020304" pitchFamily="18" charset="0"/>
                <a:cs typeface="Times New Roman" panose="02020603050405020304" pitchFamily="18" charset="0"/>
              </a:rPr>
              <a:t> Andhra </a:t>
            </a:r>
            <a:r>
              <a:rPr dirty="0" sz="2000" i="1" lang="en-US">
                <a:latin typeface="Times New Roman" panose="02020603050405020304" pitchFamily="18" charset="0"/>
                <a:cs typeface="Times New Roman" panose="02020603050405020304" pitchFamily="18" charset="0"/>
              </a:rPr>
              <a:t>Pradesh </a:t>
            </a:r>
            <a:endParaRPr altLang="en-US" lang="zh-CN"/>
          </a:p>
          <a:p>
            <a:pPr algn="ctr"/>
            <a:r>
              <a:rPr b="1" dirty="0" sz="2000" i="1" lang="en-IN">
                <a:latin typeface="Times New Roman" panose="02020603050405020304" pitchFamily="18" charset="0"/>
                <a:cs typeface="Times New Roman" panose="02020603050405020304" pitchFamily="18" charset="0"/>
              </a:rPr>
              <a:t>Internship Domain:- Data Analytics (DA)</a:t>
            </a:r>
          </a:p>
          <a:p>
            <a:pPr algn="ctr"/>
            <a:r>
              <a:rPr dirty="0" sz="2000" i="1" lang="en-IN">
                <a:latin typeface="Times New Roman" panose="02020603050405020304" pitchFamily="18" charset="0"/>
                <a:cs typeface="Times New Roman" panose="02020603050405020304" pitchFamily="18" charset="0"/>
              </a:rPr>
              <a:t>Start Date:- 12/06/2023</a:t>
            </a:r>
          </a:p>
          <a:p>
            <a:pPr algn="ctr"/>
            <a:r>
              <a:rPr dirty="0" sz="2000" i="1" lang="en-IN">
                <a:latin typeface="Times New Roman" panose="02020603050405020304" pitchFamily="18" charset="0"/>
                <a:cs typeface="Times New Roman" panose="02020603050405020304" pitchFamily="18" charset="0"/>
              </a:rPr>
              <a:t>End Date:- 24/07/2023</a:t>
            </a:r>
          </a:p>
          <a:p>
            <a:pPr algn="ctr"/>
            <a:r>
              <a:rPr dirty="0" sz="2000" i="1" lang="en-IN">
                <a:latin typeface="Times New Roman" panose="02020603050405020304" pitchFamily="18" charset="0"/>
                <a:cs typeface="Times New Roman" panose="02020603050405020304" pitchFamily="18" charset="0"/>
              </a:rPr>
              <a:t>Internship ID:- </a:t>
            </a:r>
            <a:r>
              <a:rPr dirty="0" sz="2000" i="1" lang="en-US">
                <a:latin typeface="Times New Roman" panose="02020603050405020304" pitchFamily="18" charset="0"/>
                <a:cs typeface="Times New Roman" panose="02020603050405020304" pitchFamily="18" charset="0"/>
              </a:rPr>
              <a:t> INTERNSHIP_168198413964410a8b547b1</a:t>
            </a:r>
            <a:endParaRPr altLang="en-US" lang="zh-CN"/>
          </a:p>
          <a:p>
            <a:pPr algn="ctr"/>
            <a:r>
              <a:rPr dirty="0" sz="2000" i="1" lang="en-IN">
                <a:latin typeface="Times New Roman" panose="02020603050405020304" pitchFamily="18" charset="0"/>
                <a:cs typeface="Times New Roman" panose="02020603050405020304" pitchFamily="18" charset="0"/>
              </a:rPr>
              <a:t>AICTE Student ID:- </a:t>
            </a:r>
            <a:r>
              <a:rPr dirty="0" sz="2000" i="1" lang="en-US">
                <a:latin typeface="Times New Roman" panose="02020603050405020304" pitchFamily="18" charset="0"/>
                <a:cs typeface="Times New Roman" panose="02020603050405020304" pitchFamily="18" charset="0"/>
              </a:rPr>
              <a:t>STU644df01aaddf01682829338 </a:t>
            </a:r>
            <a:endParaRPr altLang="en-US" lang="zh-CN"/>
          </a:p>
          <a:p>
            <a:pPr algn="ctr"/>
            <a:endParaRPr dirty="0" sz="2000" i="1" lang="en-IN">
              <a:latin typeface="Times New Roman" panose="02020603050405020304" pitchFamily="18" charset="0"/>
              <a:cs typeface="Times New Roman" panose="02020603050405020304" pitchFamily="18" charset="0"/>
            </a:endParaRPr>
          </a:p>
          <a:p>
            <a:pPr algn="ctr"/>
            <a:endParaRPr dirty="0" sz="2000" i="1" lang="en-IN">
              <a:latin typeface="Times New Roman" panose="02020603050405020304" pitchFamily="18" charset="0"/>
              <a:cs typeface="Times New Roman" panose="02020603050405020304" pitchFamily="18" charset="0"/>
            </a:endParaRPr>
          </a:p>
        </p:txBody>
      </p:sp>
      <p:sp>
        <p:nvSpPr>
          <p:cNvPr id="1048594" name="TextBox 6"/>
          <p:cNvSpPr txBox="1"/>
          <p:nvPr/>
        </p:nvSpPr>
        <p:spPr>
          <a:xfrm>
            <a:off x="446533" y="914400"/>
            <a:ext cx="11298933" cy="707886"/>
          </a:xfrm>
          <a:prstGeom prst="rect"/>
          <a:noFill/>
        </p:spPr>
        <p:txBody>
          <a:bodyPr rtlCol="0" wrap="square">
            <a:spAutoFit/>
          </a:bodyPr>
          <a:p>
            <a:pPr algn="ctr"/>
            <a:r>
              <a:rPr b="1" dirty="0" sz="4000" lang="en-IN">
                <a:latin typeface="Times New Roman" panose="02020603050405020304" pitchFamily="18" charset="0"/>
                <a:cs typeface="Times New Roman" panose="02020603050405020304" pitchFamily="18" charset="0"/>
              </a:rPr>
              <a:t>STUDENT DETAILS</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5" name="TextBox 1"/>
          <p:cNvSpPr txBox="1"/>
          <p:nvPr/>
        </p:nvSpPr>
        <p:spPr>
          <a:xfrm>
            <a:off x="438912" y="896112"/>
            <a:ext cx="11311128" cy="3469640"/>
          </a:xfrm>
          <a:prstGeom prst="rect"/>
          <a:noFill/>
        </p:spPr>
        <p:txBody>
          <a:bodyPr rtlCol="0" wrap="square">
            <a:spAutoFit/>
          </a:bodyPr>
          <a:p>
            <a:pPr indent="-285750" marL="285750">
              <a:buFont typeface="Wingdings" panose="05000000000000000000" pitchFamily="2" charset="2"/>
              <a:buChar char="Ø"/>
            </a:pPr>
            <a:r>
              <a:rPr b="1" dirty="0" sz="1600" i="1" lang="en-US">
                <a:latin typeface="Times New Roman" panose="02020603050405020304" pitchFamily="18" charset="0"/>
                <a:cs typeface="Times New Roman" panose="02020603050405020304" pitchFamily="18" charset="0"/>
              </a:rPr>
              <a:t>Enhanced Decision-Making: </a:t>
            </a:r>
            <a:r>
              <a:rPr dirty="0" sz="1600" i="1" lang="en-US">
                <a:latin typeface="Times New Roman" panose="02020603050405020304" pitchFamily="18" charset="0"/>
                <a:cs typeface="Times New Roman" panose="02020603050405020304" pitchFamily="18" charset="0"/>
              </a:rPr>
              <a:t>Our project equips business analysts and stakeholders with a comprehensive understanding of the dataset, enabling them to make informed decisions. The insights gained can be used as a benchmark for future data-driven projects.</a:t>
            </a:r>
          </a:p>
          <a:p>
            <a:pPr indent="-285750" marL="285750">
              <a:buFont typeface="Wingdings" panose="05000000000000000000" pitchFamily="2" charset="2"/>
              <a:buChar char="Ø"/>
            </a:pPr>
            <a:endParaRPr dirty="0" sz="1600" i="1"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sz="1600" i="1" lang="en-US">
                <a:latin typeface="Times New Roman" panose="02020603050405020304" pitchFamily="18" charset="0"/>
                <a:cs typeface="Times New Roman" panose="02020603050405020304" pitchFamily="18" charset="0"/>
              </a:rPr>
              <a:t>Competitive Advantage: </a:t>
            </a:r>
            <a:r>
              <a:rPr dirty="0" sz="1600" i="1" lang="en-US">
                <a:latin typeface="Times New Roman" panose="02020603050405020304" pitchFamily="18" charset="0"/>
                <a:cs typeface="Times New Roman" panose="02020603050405020304" pitchFamily="18" charset="0"/>
              </a:rPr>
              <a:t>By leveraging data analytics techniques, Sample Superstore gains a competitive edge in the retail industry. The project's recommendations and insights help the company identify market trends, customer preferences, and potential growth opportunities.</a:t>
            </a:r>
          </a:p>
          <a:p>
            <a:pPr indent="-285750" marL="285750">
              <a:buFont typeface="Wingdings" panose="05000000000000000000" pitchFamily="2" charset="2"/>
              <a:buChar char="Ø"/>
            </a:pPr>
            <a:endParaRPr dirty="0" sz="1600" i="1"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sz="1600" i="1" lang="en-US">
                <a:latin typeface="Times New Roman" panose="02020603050405020304" pitchFamily="18" charset="0"/>
                <a:cs typeface="Times New Roman" panose="02020603050405020304" pitchFamily="18" charset="0"/>
              </a:rPr>
              <a:t>Streamlined Operations: </a:t>
            </a:r>
            <a:r>
              <a:rPr dirty="0" sz="1600" i="1" lang="en-US">
                <a:latin typeface="Times New Roman" panose="02020603050405020304" pitchFamily="18" charset="0"/>
                <a:cs typeface="Times New Roman" panose="02020603050405020304" pitchFamily="18" charset="0"/>
              </a:rPr>
              <a:t>The analysis provides valuable insights for the operations team, facilitating optimized inventory management, supply chain operations, and overall operational efficiency.</a:t>
            </a:r>
          </a:p>
          <a:p>
            <a:pPr indent="-285750" marL="285750">
              <a:buFont typeface="Wingdings" panose="05000000000000000000" pitchFamily="2" charset="2"/>
              <a:buChar char="Ø"/>
            </a:pPr>
            <a:endParaRPr dirty="0" sz="1600" i="1"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sz="1600" i="1" lang="en-US">
                <a:latin typeface="Times New Roman" panose="02020603050405020304" pitchFamily="18" charset="0"/>
                <a:cs typeface="Times New Roman" panose="02020603050405020304" pitchFamily="18" charset="0"/>
              </a:rPr>
              <a:t>Scalability and Adaptability: </a:t>
            </a:r>
            <a:r>
              <a:rPr dirty="0" sz="1600" i="1" lang="en-US">
                <a:latin typeface="Times New Roman" panose="02020603050405020304" pitchFamily="18" charset="0"/>
                <a:cs typeface="Times New Roman" panose="02020603050405020304" pitchFamily="18" charset="0"/>
              </a:rPr>
              <a:t>Our solution can be scaled and adapted to accommodate additional datasets, variables, and analysis requirements, allowing Sample Superstore to leverage data analytics for ongoing improvement and growth.</a:t>
            </a:r>
            <a:endParaRPr dirty="0" sz="1600" i="1" lang="en-IN">
              <a:latin typeface="Times New Roman" panose="02020603050405020304" pitchFamily="18" charset="0"/>
              <a:cs typeface="Times New Roman" panose="02020603050405020304" pitchFamily="18" charset="0"/>
            </a:endParaRPr>
          </a:p>
          <a:p>
            <a:endParaRPr dirty="0" sz="16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6" name="TextBox 3"/>
          <p:cNvSpPr txBox="1"/>
          <p:nvPr/>
        </p:nvSpPr>
        <p:spPr>
          <a:xfrm>
            <a:off x="454152" y="667512"/>
            <a:ext cx="11283696" cy="980439"/>
          </a:xfrm>
          <a:prstGeom prst="rect"/>
          <a:noFill/>
        </p:spPr>
        <p:txBody>
          <a:bodyPr rtlCol="0" wrap="square">
            <a:spAutoFit/>
          </a:bodyPr>
          <a:p>
            <a:pPr algn="ctr"/>
            <a:r>
              <a:rPr dirty="0" sz="3000" lang="en-US"/>
              <a:t>HOW DID YOU CUSTOMIZE THE PROJECT AND MAKE IT YOUR OWN</a:t>
            </a:r>
            <a:endParaRPr dirty="0" sz="3000" lang="en-IN"/>
          </a:p>
        </p:txBody>
      </p:sp>
      <p:sp>
        <p:nvSpPr>
          <p:cNvPr id="1048617" name="TextBox 4"/>
          <p:cNvSpPr txBox="1"/>
          <p:nvPr/>
        </p:nvSpPr>
        <p:spPr>
          <a:xfrm>
            <a:off x="454152" y="1417320"/>
            <a:ext cx="11283696" cy="5400040"/>
          </a:xfrm>
          <a:prstGeom prst="rect"/>
          <a:noFill/>
        </p:spPr>
        <p:txBody>
          <a:bodyPr rtlCol="0" wrap="square">
            <a:spAutoFit/>
          </a:bodyPr>
          <a:p>
            <a:r>
              <a:rPr b="1" dirty="0" sz="1600" i="1" lang="en-US">
                <a:latin typeface="Times New Roman" panose="02020603050405020304" pitchFamily="18" charset="0"/>
                <a:cs typeface="Times New Roman" panose="02020603050405020304" pitchFamily="18" charset="0"/>
              </a:rPr>
              <a:t>1. Personalized Project Objectives: </a:t>
            </a:r>
            <a:r>
              <a:rPr dirty="0" sz="1600" i="1" lang="en-US">
                <a:latin typeface="Times New Roman" panose="02020603050405020304" pitchFamily="18" charset="0"/>
                <a:cs typeface="Times New Roman" panose="02020603050405020304" pitchFamily="18" charset="0"/>
              </a:rPr>
              <a:t>I would review the initial project objectives and consider any additional goals or specific areas of focus that align with my expertise or interests. </a:t>
            </a:r>
          </a:p>
          <a:p>
            <a:pPr indent="-342900" marL="342900">
              <a:buAutoNum type="arabicPeriod"/>
            </a:pPr>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2. Tailored Analysis Techniques: </a:t>
            </a:r>
            <a:r>
              <a:rPr dirty="0" sz="1600" i="1" lang="en-US">
                <a:latin typeface="Times New Roman" panose="02020603050405020304" pitchFamily="18" charset="0"/>
                <a:cs typeface="Times New Roman" panose="02020603050405020304" pitchFamily="18" charset="0"/>
              </a:rPr>
              <a:t>While the project might include suggested analysis techniques, I would bring in my knowledge of advanced analytics methods or specialized statistical models that could provide deeper insights. This could involve incorporating predictive modeling, time series analysis, or sentiment analysis to enhance the project's value and generate more accurate predictions or actionable recommendations.</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3. Creative Data Visualization: </a:t>
            </a:r>
            <a:r>
              <a:rPr dirty="0" sz="1600" i="1" lang="en-US">
                <a:latin typeface="Times New Roman" panose="02020603050405020304" pitchFamily="18" charset="0"/>
                <a:cs typeface="Times New Roman" panose="02020603050405020304" pitchFamily="18" charset="0"/>
              </a:rPr>
              <a:t>To present the analysis findings in a visually appealing and easily understandable manner, I might explore creative data visualization techniques beyond the typical charts and graphs. This could involve using interactive dashboards, storytelling techniques, or infographics to engage stakeholders and convey the insights effectively.</a:t>
            </a:r>
          </a:p>
          <a:p>
            <a:endParaRPr b="1"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4. Domain-specific Insights: </a:t>
            </a:r>
            <a:r>
              <a:rPr dirty="0" sz="1600" i="1" lang="en-US">
                <a:latin typeface="Times New Roman" panose="02020603050405020304" pitchFamily="18" charset="0"/>
                <a:cs typeface="Times New Roman" panose="02020603050405020304" pitchFamily="18" charset="0"/>
              </a:rPr>
              <a:t>Drawing from my domain knowledge or prior experience, I would provide context-specific insights that go beyond the basic analysis</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5. Real-world Implementation Strategies: </a:t>
            </a:r>
            <a:r>
              <a:rPr dirty="0" sz="1600" i="1" lang="en-US">
                <a:latin typeface="Times New Roman" panose="02020603050405020304" pitchFamily="18" charset="0"/>
                <a:cs typeface="Times New Roman" panose="02020603050405020304" pitchFamily="18" charset="0"/>
              </a:rPr>
              <a:t>While recommendations are a crucial part of the project, I would ensure they are practical and actionable. This could involve providing specific implementation strategies, such as launching loyalty programs, optimizing pricing structures, or improving inventory management, to support the management team in implementing the recommended changes.</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6. Reflecting Personal Style: </a:t>
            </a:r>
            <a:r>
              <a:rPr dirty="0" sz="1600" i="1" lang="en-US">
                <a:latin typeface="Times New Roman" panose="02020603050405020304" pitchFamily="18" charset="0"/>
                <a:cs typeface="Times New Roman" panose="02020603050405020304" pitchFamily="18" charset="0"/>
              </a:rPr>
              <a:t>I would infuse my personal style into the project by using clear and concise language, incorporating effective storytelling techniques, and presenting the analysis results in a visually appealing and engaging format.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8" name="Title 1"/>
          <p:cNvSpPr>
            <a:spLocks noGrp="1"/>
          </p:cNvSpPr>
          <p:nvPr>
            <p:ph type="title"/>
          </p:nvPr>
        </p:nvSpPr>
        <p:spPr>
          <a:xfrm>
            <a:off x="581192" y="749844"/>
            <a:ext cx="11029616" cy="576036"/>
          </a:xfrm>
        </p:spPr>
        <p:txBody>
          <a:bodyPr anchor="ctr">
            <a:noAutofit/>
          </a:bodyPr>
          <a:p>
            <a:pPr algn="ctr"/>
            <a:r>
              <a:rPr dirty="0" sz="4000" lang="en-GB">
                <a:latin typeface="Times New Roman" panose="02020603050405020304" pitchFamily="18" charset="0"/>
                <a:cs typeface="Times New Roman" panose="02020603050405020304" pitchFamily="18" charset="0"/>
              </a:rPr>
              <a:t>MODELLING</a:t>
            </a:r>
            <a:endParaRPr dirty="0" sz="4000" lang="en-US">
              <a:latin typeface="Times New Roman" panose="02020603050405020304" pitchFamily="18" charset="0"/>
              <a:cs typeface="Times New Roman" panose="02020603050405020304" pitchFamily="18" charset="0"/>
            </a:endParaRPr>
          </a:p>
        </p:txBody>
      </p:sp>
      <p:sp>
        <p:nvSpPr>
          <p:cNvPr id="1048619" name="TextBox 3"/>
          <p:cNvSpPr txBox="1"/>
          <p:nvPr/>
        </p:nvSpPr>
        <p:spPr>
          <a:xfrm>
            <a:off x="514624" y="1563624"/>
            <a:ext cx="11162752" cy="4676140"/>
          </a:xfrm>
          <a:prstGeom prst="rect"/>
          <a:noFill/>
        </p:spPr>
        <p:txBody>
          <a:bodyPr rtlCol="0" wrap="square">
            <a:spAutoFit/>
          </a:bodyPr>
          <a:p>
            <a:r>
              <a:rPr b="1" dirty="0" sz="1600" i="1" lang="en-US">
                <a:latin typeface="Times New Roman" panose="02020603050405020304" pitchFamily="18" charset="0"/>
                <a:cs typeface="Times New Roman" panose="02020603050405020304" pitchFamily="18" charset="0"/>
              </a:rPr>
              <a:t>1. Customer Segmentation Modeling: </a:t>
            </a:r>
            <a:r>
              <a:rPr dirty="0" sz="1600" i="1" lang="en-US">
                <a:latin typeface="Times New Roman" panose="02020603050405020304" pitchFamily="18" charset="0"/>
                <a:cs typeface="Times New Roman" panose="02020603050405020304" pitchFamily="18" charset="0"/>
              </a:rPr>
              <a:t>Use clustering algorithms such as K-means, hierarchical clustering, or DBSCAN to segment customers based on their attributes, behavior, or purchasing patterns. This modeling technique helps identify distinct customer groups and understand their unique characteristics.</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2. Predictive Modeling: </a:t>
            </a:r>
            <a:r>
              <a:rPr dirty="0" sz="1600" i="1" lang="en-US">
                <a:latin typeface="Times New Roman" panose="02020603050405020304" pitchFamily="18" charset="0"/>
                <a:cs typeface="Times New Roman" panose="02020603050405020304" pitchFamily="18" charset="0"/>
              </a:rPr>
              <a:t>Build predictive models to forecast sales, demand, or customer behavior. Techniques such as regression analysis, time series analysis, or machine learning algorithms like linear regression, random forests, or gradient boosting can be applied to predict future outcomes based on historical data.</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3. Market Basket Analysis: </a:t>
            </a:r>
            <a:r>
              <a:rPr dirty="0" sz="1600" i="1" lang="en-US">
                <a:latin typeface="Times New Roman" panose="02020603050405020304" pitchFamily="18" charset="0"/>
                <a:cs typeface="Times New Roman" panose="02020603050405020304" pitchFamily="18" charset="0"/>
              </a:rPr>
              <a:t>Utilize association rule mining techniques like </a:t>
            </a:r>
            <a:r>
              <a:rPr dirty="0" sz="1600" i="1" lang="en-US" err="1">
                <a:latin typeface="Times New Roman" panose="02020603050405020304" pitchFamily="18" charset="0"/>
                <a:cs typeface="Times New Roman" panose="02020603050405020304" pitchFamily="18" charset="0"/>
              </a:rPr>
              <a:t>Apriori</a:t>
            </a:r>
            <a:r>
              <a:rPr dirty="0" sz="1600" i="1" lang="en-US">
                <a:latin typeface="Times New Roman" panose="02020603050405020304" pitchFamily="18" charset="0"/>
                <a:cs typeface="Times New Roman" panose="02020603050405020304" pitchFamily="18" charset="0"/>
              </a:rPr>
              <a:t> or FP-Growth to identify frequent item-sets and uncover relationships between products frequently purchased together. This modeling approach can help in cross-selling or product recommendation strategies.</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4. Churn Prediction Modeling: </a:t>
            </a:r>
            <a:r>
              <a:rPr dirty="0" sz="1600" i="1" lang="en-US">
                <a:latin typeface="Times New Roman" panose="02020603050405020304" pitchFamily="18" charset="0"/>
                <a:cs typeface="Times New Roman" panose="02020603050405020304" pitchFamily="18" charset="0"/>
              </a:rPr>
              <a:t>Develop models to predict customer churn or attrition. Employ classification algorithms like logistic regression, decision trees, or support vector machines to identify factors that contribute to customer churn and create targeted retention strategies.</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5. Recommendation Systems: </a:t>
            </a:r>
            <a:r>
              <a:rPr dirty="0" sz="1600" i="1" lang="en-US">
                <a:latin typeface="Times New Roman" panose="02020603050405020304" pitchFamily="18" charset="0"/>
                <a:cs typeface="Times New Roman" panose="02020603050405020304" pitchFamily="18" charset="0"/>
              </a:rPr>
              <a:t>Utilize collaborative filtering or content-based filtering techniques to develop recommendation systems that suggest relevant products to customers based on their preferences, purchase history, or similar customer behavior.</a:t>
            </a:r>
          </a:p>
          <a:p>
            <a:endParaRPr dirty="0" sz="1600" i="1"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0" name="TextBox 1"/>
          <p:cNvSpPr txBox="1"/>
          <p:nvPr/>
        </p:nvSpPr>
        <p:spPr>
          <a:xfrm>
            <a:off x="472440" y="640080"/>
            <a:ext cx="11247120" cy="2263141"/>
          </a:xfrm>
          <a:prstGeom prst="rect"/>
          <a:noFill/>
        </p:spPr>
        <p:txBody>
          <a:bodyPr rtlCol="0" wrap="square">
            <a:spAutoFit/>
          </a:bodyPr>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6. Sentiment Analysis: </a:t>
            </a:r>
            <a:r>
              <a:rPr dirty="0" sz="1600" i="1" lang="en-US">
                <a:latin typeface="Times New Roman" panose="02020603050405020304" pitchFamily="18" charset="0"/>
                <a:cs typeface="Times New Roman" panose="02020603050405020304" pitchFamily="18" charset="0"/>
              </a:rPr>
              <a:t>Apply natural language processing (NLP) techniques to analyze customer reviews, feedback, or social media data. Sentiment analysis models can be used to gauge customer sentiment, identify trends, and understand customer opinions about products or services.</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7. Optimization Modeling: </a:t>
            </a:r>
            <a:r>
              <a:rPr dirty="0" sz="1600" i="1" lang="en-US">
                <a:latin typeface="Times New Roman" panose="02020603050405020304" pitchFamily="18" charset="0"/>
                <a:cs typeface="Times New Roman" panose="02020603050405020304" pitchFamily="18" charset="0"/>
              </a:rPr>
              <a:t>Use mathematical optimization techniques like linear programming, integer programming, or network optimization to optimize inventory levels, pricing strategies, or supply chain operations. This modeling approach can help in maximizing profits or minimizing costs.</a:t>
            </a:r>
          </a:p>
          <a:p>
            <a:endParaRPr dirty="0" sz="16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Title 1"/>
          <p:cNvSpPr>
            <a:spLocks noGrp="1"/>
          </p:cNvSpPr>
          <p:nvPr>
            <p:ph type="title"/>
          </p:nvPr>
        </p:nvSpPr>
        <p:spPr>
          <a:xfrm>
            <a:off x="581192" y="630888"/>
            <a:ext cx="11029616" cy="429732"/>
          </a:xfrm>
        </p:spPr>
        <p:txBody>
          <a:bodyPr anchor="ctr">
            <a:normAutofit fontScale="90000"/>
          </a:bodyPr>
          <a:p>
            <a:pPr algn="ctr"/>
            <a:r>
              <a:rPr dirty="0" lang="en-GB">
                <a:latin typeface="Times New Roman" panose="02020603050405020304" pitchFamily="18" charset="0"/>
                <a:cs typeface="Times New Roman" panose="02020603050405020304" pitchFamily="18" charset="0"/>
              </a:rPr>
              <a:t>Results</a:t>
            </a:r>
            <a:endParaRPr dirty="0" sz="3000" lang="en-US">
              <a:latin typeface="Times New Roman" panose="02020603050405020304" pitchFamily="18" charset="0"/>
              <a:cs typeface="Times New Roman" panose="02020603050405020304" pitchFamily="18" charset="0"/>
            </a:endParaRPr>
          </a:p>
        </p:txBody>
      </p:sp>
      <p:sp>
        <p:nvSpPr>
          <p:cNvPr id="1048622" name="TextBox 3"/>
          <p:cNvSpPr txBox="1"/>
          <p:nvPr/>
        </p:nvSpPr>
        <p:spPr>
          <a:xfrm>
            <a:off x="581192" y="1179576"/>
            <a:ext cx="11029616" cy="4765040"/>
          </a:xfrm>
          <a:prstGeom prst="rect"/>
          <a:noFill/>
        </p:spPr>
        <p:txBody>
          <a:bodyPr rtlCol="0" wrap="square">
            <a:spAutoFit/>
          </a:bodyPr>
          <a:p>
            <a:r>
              <a:rPr b="1" dirty="0" sz="1400" i="1" lang="en-US">
                <a:latin typeface="Times New Roman" panose="02020603050405020304" pitchFamily="18" charset="0"/>
                <a:cs typeface="Times New Roman" panose="02020603050405020304" pitchFamily="18" charset="0"/>
              </a:rPr>
              <a:t>1. Customer Segmentation Results:</a:t>
            </a:r>
          </a:p>
          <a:p>
            <a:r>
              <a:rPr dirty="0" sz="1400" i="1" lang="en-US">
                <a:latin typeface="Times New Roman" panose="02020603050405020304" pitchFamily="18" charset="0"/>
                <a:cs typeface="Times New Roman" panose="02020603050405020304" pitchFamily="18" charset="0"/>
              </a:rPr>
              <a:t>   - Identified distinct customer segments based on demographics, purchasing behavior, or geographic location.</a:t>
            </a:r>
          </a:p>
          <a:p>
            <a:r>
              <a:rPr dirty="0" sz="1400" i="1" lang="en-US">
                <a:latin typeface="Times New Roman" panose="02020603050405020304" pitchFamily="18" charset="0"/>
                <a:cs typeface="Times New Roman" panose="02020603050405020304" pitchFamily="18" charset="0"/>
              </a:rPr>
              <a:t>   - Analyzed the characteristics and preferences of each segment, such as high-value customers, frequent purchasers, or price-sensitive customers.</a:t>
            </a:r>
          </a:p>
          <a:p>
            <a:endParaRPr dirty="0" sz="1400" i="1" lang="en-US">
              <a:latin typeface="Times New Roman" panose="02020603050405020304" pitchFamily="18" charset="0"/>
              <a:cs typeface="Times New Roman" panose="02020603050405020304" pitchFamily="18" charset="0"/>
            </a:endParaRPr>
          </a:p>
          <a:p>
            <a:r>
              <a:rPr b="1" dirty="0" sz="1400" i="1" lang="en-US">
                <a:latin typeface="Times New Roman" panose="02020603050405020304" pitchFamily="18" charset="0"/>
                <a:cs typeface="Times New Roman" panose="02020603050405020304" pitchFamily="18" charset="0"/>
              </a:rPr>
              <a:t>2. Sales Analysis Results:</a:t>
            </a:r>
          </a:p>
          <a:p>
            <a:r>
              <a:rPr dirty="0" sz="1400" i="1" lang="en-US">
                <a:latin typeface="Times New Roman" panose="02020603050405020304" pitchFamily="18" charset="0"/>
                <a:cs typeface="Times New Roman" panose="02020603050405020304" pitchFamily="18" charset="0"/>
              </a:rPr>
              <a:t>   - Identified sales trends over time (monthly, quarterly, yearly) and identified peak seasons or periods of high demand.</a:t>
            </a:r>
          </a:p>
          <a:p>
            <a:r>
              <a:rPr dirty="0" sz="1400" i="1" lang="en-US">
                <a:latin typeface="Times New Roman" panose="02020603050405020304" pitchFamily="18" charset="0"/>
                <a:cs typeface="Times New Roman" panose="02020603050405020304" pitchFamily="18" charset="0"/>
              </a:rPr>
              <a:t>   - Analyzed the performance of different product categories and identified top-selling and underperforming products.</a:t>
            </a:r>
          </a:p>
          <a:p>
            <a:r>
              <a:rPr dirty="0" sz="1400" i="1" lang="en-US">
                <a:latin typeface="Times New Roman" panose="02020603050405020304" pitchFamily="18" charset="0"/>
                <a:cs typeface="Times New Roman" panose="02020603050405020304" pitchFamily="18" charset="0"/>
              </a:rPr>
              <a:t>   - Explored correlations between sales and factors like region, customer segment, or product attributes.</a:t>
            </a:r>
          </a:p>
          <a:p>
            <a:endParaRPr dirty="0" sz="1400" i="1" lang="en-US">
              <a:latin typeface="Times New Roman" panose="02020603050405020304" pitchFamily="18" charset="0"/>
              <a:cs typeface="Times New Roman" panose="02020603050405020304" pitchFamily="18" charset="0"/>
            </a:endParaRPr>
          </a:p>
          <a:p>
            <a:r>
              <a:rPr b="1" dirty="0" sz="1400" i="1" lang="en-US">
                <a:latin typeface="Times New Roman" panose="02020603050405020304" pitchFamily="18" charset="0"/>
                <a:cs typeface="Times New Roman" panose="02020603050405020304" pitchFamily="18" charset="0"/>
              </a:rPr>
              <a:t>3. Profitability Analysis Results:</a:t>
            </a:r>
          </a:p>
          <a:p>
            <a:r>
              <a:rPr dirty="0" sz="1400" i="1" lang="en-US">
                <a:latin typeface="Times New Roman" panose="02020603050405020304" pitchFamily="18" charset="0"/>
                <a:cs typeface="Times New Roman" panose="02020603050405020304" pitchFamily="18" charset="0"/>
              </a:rPr>
              <a:t>   - Calculated profit margins for different products and product categories to identify the most profitable and least profitable items.</a:t>
            </a:r>
          </a:p>
          <a:p>
            <a:r>
              <a:rPr dirty="0" sz="1400" i="1" lang="en-US">
                <a:latin typeface="Times New Roman" panose="02020603050405020304" pitchFamily="18" charset="0"/>
                <a:cs typeface="Times New Roman" panose="02020603050405020304" pitchFamily="18" charset="0"/>
              </a:rPr>
              <a:t>   - Analyzed the impact of discounts, shipping costs, or other factors on profitability.</a:t>
            </a:r>
          </a:p>
          <a:p>
            <a:r>
              <a:rPr dirty="0" sz="1400" i="1" lang="en-US">
                <a:latin typeface="Times New Roman" panose="02020603050405020304" pitchFamily="18" charset="0"/>
                <a:cs typeface="Times New Roman" panose="02020603050405020304" pitchFamily="18" charset="0"/>
              </a:rPr>
              <a:t>   - Identified opportunities to optimize pricing strategies, reduce costs, or improve overall profitability.</a:t>
            </a:r>
          </a:p>
          <a:p>
            <a:endParaRPr dirty="0" sz="1400" i="1" lang="en-US">
              <a:latin typeface="Times New Roman" panose="02020603050405020304" pitchFamily="18" charset="0"/>
              <a:cs typeface="Times New Roman" panose="02020603050405020304" pitchFamily="18" charset="0"/>
            </a:endParaRPr>
          </a:p>
          <a:p>
            <a:r>
              <a:rPr b="1" dirty="0" sz="1400" i="1" lang="en-US">
                <a:latin typeface="Times New Roman" panose="02020603050405020304" pitchFamily="18" charset="0"/>
                <a:cs typeface="Times New Roman" panose="02020603050405020304" pitchFamily="18" charset="0"/>
              </a:rPr>
              <a:t>4. Customer Behavior Analysis Results:</a:t>
            </a:r>
          </a:p>
          <a:p>
            <a:r>
              <a:rPr dirty="0" sz="1400" i="1" lang="en-US">
                <a:latin typeface="Times New Roman" panose="02020603050405020304" pitchFamily="18" charset="0"/>
                <a:cs typeface="Times New Roman" panose="02020603050405020304" pitchFamily="18" charset="0"/>
              </a:rPr>
              <a:t>   - Analyzed customer purchasing patterns, such as frequency, recency, and monetary value, to understand customer loyalty and lifetime value.</a:t>
            </a:r>
          </a:p>
          <a:p>
            <a:r>
              <a:rPr dirty="0" sz="1400" i="1" lang="en-US">
                <a:latin typeface="Times New Roman" panose="02020603050405020304" pitchFamily="18" charset="0"/>
                <a:cs typeface="Times New Roman" panose="02020603050405020304" pitchFamily="18" charset="0"/>
              </a:rPr>
              <a:t>   - Identified factors influencing customer churn and developed strategies for customer retention.</a:t>
            </a:r>
          </a:p>
          <a:p>
            <a:r>
              <a:rPr dirty="0" sz="1400" i="1" lang="en-US">
                <a:latin typeface="Times New Roman" panose="02020603050405020304" pitchFamily="18" charset="0"/>
                <a:cs typeface="Times New Roman" panose="02020603050405020304" pitchFamily="18" charset="0"/>
              </a:rPr>
              <a:t>   - Explored cross-selling and upselling opportunities based on market basket analysis and product association.</a:t>
            </a:r>
          </a:p>
          <a:p>
            <a:endParaRPr dirty="0" sz="1400" i="1" lang="en-US">
              <a:latin typeface="Times New Roman" panose="02020603050405020304" pitchFamily="18" charset="0"/>
              <a:cs typeface="Times New Roman" panose="02020603050405020304" pitchFamily="18" charset="0"/>
            </a:endParaRPr>
          </a:p>
          <a:p>
            <a:r>
              <a:rPr b="1" dirty="0" sz="1400" i="1" lang="en-US">
                <a:latin typeface="Times New Roman" panose="02020603050405020304" pitchFamily="18" charset="0"/>
                <a:cs typeface="Times New Roman" panose="02020603050405020304" pitchFamily="18" charset="0"/>
              </a:rPr>
              <a:t>5. Recommendations and Insights:</a:t>
            </a:r>
          </a:p>
          <a:p>
            <a:r>
              <a:rPr dirty="0" sz="1400" i="1" lang="en-US">
                <a:latin typeface="Times New Roman" panose="02020603050405020304" pitchFamily="18" charset="0"/>
                <a:cs typeface="Times New Roman" panose="02020603050405020304" pitchFamily="18" charset="0"/>
              </a:rPr>
              <a:t>   - Provided actionable recommendations to improve sales, profitability, and customer satisfaction based on the analysis results.</a:t>
            </a:r>
          </a:p>
          <a:p>
            <a:r>
              <a:rPr dirty="0" sz="1400" i="1" lang="en-US">
                <a:latin typeface="Times New Roman" panose="02020603050405020304" pitchFamily="18" charset="0"/>
                <a:cs typeface="Times New Roman" panose="02020603050405020304" pitchFamily="18" charset="0"/>
              </a:rPr>
              <a:t>   - Proposed strategies for targeted marketing campaigns, product promotions, or customer retention initiatives.</a:t>
            </a:r>
          </a:p>
          <a:p>
            <a:r>
              <a:rPr dirty="0" sz="1400" i="1" lang="en-US">
                <a:latin typeface="Times New Roman" panose="02020603050405020304" pitchFamily="18" charset="0"/>
                <a:cs typeface="Times New Roman" panose="02020603050405020304" pitchFamily="18" charset="0"/>
              </a:rPr>
              <a:t>   - Highlighted potential areas for process optimization, inventory management, or supply chain efficiency improvements.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3" name="Title 1"/>
          <p:cNvSpPr>
            <a:spLocks noGrp="1"/>
          </p:cNvSpPr>
          <p:nvPr>
            <p:ph type="title"/>
          </p:nvPr>
        </p:nvSpPr>
        <p:spPr>
          <a:xfrm>
            <a:off x="581192" y="630972"/>
            <a:ext cx="11029616" cy="548604"/>
          </a:xfrm>
        </p:spPr>
        <p:txBody>
          <a:bodyPr anchor="ctr">
            <a:noAutofit/>
          </a:bodyPr>
          <a:p>
            <a:pPr algn="ctr"/>
            <a:r>
              <a:rPr dirty="0" sz="3200" lang="en-GB">
                <a:latin typeface="Times New Roman" panose="02020603050405020304" pitchFamily="18" charset="0"/>
                <a:cs typeface="Times New Roman" panose="02020603050405020304" pitchFamily="18" charset="0"/>
              </a:rPr>
              <a:t>links</a:t>
            </a:r>
            <a:endParaRPr dirty="0" sz="3200" lang="en-US">
              <a:latin typeface="Times New Roman" panose="02020603050405020304" pitchFamily="18" charset="0"/>
              <a:cs typeface="Times New Roman" panose="02020603050405020304" pitchFamily="18" charset="0"/>
            </a:endParaRPr>
          </a:p>
        </p:txBody>
      </p:sp>
      <p:sp>
        <p:nvSpPr>
          <p:cNvPr id="1048624" name="TextBox 3"/>
          <p:cNvSpPr txBox="1"/>
          <p:nvPr/>
        </p:nvSpPr>
        <p:spPr>
          <a:xfrm>
            <a:off x="581191" y="2082790"/>
            <a:ext cx="11146536" cy="1691640"/>
          </a:xfrm>
          <a:prstGeom prst="rect"/>
          <a:noFill/>
        </p:spPr>
        <p:txBody>
          <a:bodyPr rtlCol="0" wrap="square">
            <a:spAutoFit/>
          </a:bodyPr>
          <a:p>
            <a:r>
              <a:rPr b="1" dirty="0" i="1" lang="en-IN">
                <a:latin typeface="Times New Roman" panose="02020603050405020304" pitchFamily="18" charset="0"/>
                <a:cs typeface="Times New Roman" panose="02020603050405020304" pitchFamily="18" charset="0"/>
              </a:rPr>
              <a:t>Github Repo:-</a:t>
            </a:r>
            <a:r>
              <a:rPr b="1" dirty="0" i="1" lang="en-US">
                <a:latin typeface="Times New Roman" panose="02020603050405020304" pitchFamily="18" charset="0"/>
                <a:cs typeface="Times New Roman" panose="02020603050405020304" pitchFamily="18" charset="0"/>
              </a:rPr>
              <a:t> </a:t>
            </a:r>
            <a:endParaRPr dirty="0" lang="en-IN">
              <a:solidFill>
                <a:srgbClr val="92D050"/>
              </a:solidFill>
              <a:latin typeface="Times New Roman" panose="02020603050405020304" pitchFamily="18" charset="0"/>
              <a:cs typeface="Times New Roman" panose="02020603050405020304" pitchFamily="18" charset="0"/>
            </a:endParaRPr>
          </a:p>
          <a:p>
            <a:r>
              <a:rPr b="1" dirty="0" i="1" lang="en-US">
                <a:solidFill>
                  <a:srgbClr val="92D050"/>
                </a:solidFill>
                <a:latin typeface="Times New Roman" panose="02020603050405020304" pitchFamily="18" charset="0"/>
                <a:cs typeface="Times New Roman" panose="02020603050405020304" pitchFamily="18" charset="0"/>
              </a:rPr>
              <a:t> </a:t>
            </a:r>
            <a:r>
              <a:rPr b="1" dirty="0" i="1" lang="en-US">
                <a:solidFill>
                  <a:srgbClr val="92D050"/>
                </a:solidFill>
                <a:latin typeface="Times New Roman" panose="02020603050405020304" pitchFamily="18" charset="0"/>
                <a:cs typeface="Times New Roman" panose="02020603050405020304" pitchFamily="18" charset="0"/>
              </a:rPr>
              <a:t> </a:t>
            </a:r>
            <a:r>
              <a:rPr b="1" dirty="0" i="1" lang="en-US">
                <a:solidFill>
                  <a:srgbClr val="92D050"/>
                </a:solidFill>
                <a:latin typeface="Times New Roman" panose="02020603050405020304" pitchFamily="18" charset="0"/>
                <a:cs typeface="Times New Roman" panose="02020603050405020304" pitchFamily="18" charset="0"/>
              </a:rPr>
              <a:t> </a:t>
            </a:r>
            <a:r>
              <a:rPr b="1" dirty="0" i="1" lang="en-US">
                <a:solidFill>
                  <a:srgbClr val="92D050"/>
                </a:solidFill>
                <a:latin typeface="Times New Roman" panose="02020603050405020304" pitchFamily="18" charset="0"/>
                <a:cs typeface="Times New Roman" panose="02020603050405020304" pitchFamily="18" charset="0"/>
              </a:rPr>
              <a:t> </a:t>
            </a:r>
            <a:r>
              <a:rPr b="1" dirty="0" i="1" lang="en-US">
                <a:solidFill>
                  <a:srgbClr val="92D050"/>
                </a:solidFill>
                <a:latin typeface="Times New Roman" panose="02020603050405020304" pitchFamily="18" charset="0"/>
                <a:cs typeface="Times New Roman" panose="02020603050405020304" pitchFamily="18" charset="0"/>
              </a:rPr>
              <a:t> </a:t>
            </a:r>
            <a:r>
              <a:rPr b="1" dirty="0" i="1" lang="en-US">
                <a:solidFill>
                  <a:srgbClr val="92D050"/>
                </a:solidFill>
                <a:latin typeface="Times New Roman" panose="02020603050405020304" pitchFamily="18" charset="0"/>
                <a:cs typeface="Times New Roman" panose="02020603050405020304" pitchFamily="18" charset="0"/>
              </a:rPr>
              <a:t> </a:t>
            </a:r>
            <a:r>
              <a:rPr b="1" dirty="0" i="1" lang="en-US">
                <a:solidFill>
                  <a:srgbClr val="92D050"/>
                </a:solidFill>
                <a:latin typeface="Times New Roman" panose="02020603050405020304" pitchFamily="18" charset="0"/>
                <a:cs typeface="Times New Roman" panose="02020603050405020304" pitchFamily="18" charset="0"/>
              </a:rPr>
              <a:t> </a:t>
            </a:r>
            <a:r>
              <a:rPr b="1" dirty="0" i="1" lang="en-US">
                <a:solidFill>
                  <a:srgbClr val="92D050"/>
                </a:solidFill>
                <a:latin typeface="Times New Roman" panose="02020603050405020304" pitchFamily="18" charset="0"/>
                <a:cs typeface="Times New Roman" panose="02020603050405020304" pitchFamily="18" charset="0"/>
              </a:rPr>
              <a:t> </a:t>
            </a:r>
            <a:r>
              <a:rPr b="1" dirty="0" i="1" lang="en-US">
                <a:solidFill>
                  <a:srgbClr val="92D050"/>
                </a:solidFill>
                <a:latin typeface="Times New Roman" panose="02020603050405020304" pitchFamily="18" charset="0"/>
                <a:cs typeface="Times New Roman" panose="02020603050405020304" pitchFamily="18" charset="0"/>
              </a:rPr>
              <a:t> </a:t>
            </a:r>
            <a:r>
              <a:rPr b="1" dirty="0" i="1" lang="en-US">
                <a:solidFill>
                  <a:srgbClr val="92D050"/>
                </a:solidFill>
                <a:latin typeface="Times New Roman" panose="02020603050405020304" pitchFamily="18" charset="0"/>
                <a:cs typeface="Times New Roman" panose="02020603050405020304" pitchFamily="18" charset="0"/>
              </a:rPr>
              <a:t> </a:t>
            </a:r>
            <a:r>
              <a:rPr b="1" dirty="0" i="1" lang="en-US">
                <a:solidFill>
                  <a:srgbClr val="92D050"/>
                </a:solidFill>
                <a:latin typeface="Times New Roman" panose="02020603050405020304" pitchFamily="18" charset="0"/>
                <a:cs typeface="Times New Roman" panose="02020603050405020304" pitchFamily="18" charset="0"/>
              </a:rPr>
              <a:t> </a:t>
            </a:r>
            <a:r>
              <a:rPr b="1" dirty="0" i="1" lang="en-US">
                <a:solidFill>
                  <a:srgbClr val="92D050"/>
                </a:solidFill>
                <a:latin typeface="Times New Roman" panose="02020603050405020304" pitchFamily="18" charset="0"/>
                <a:cs typeface="Times New Roman" panose="02020603050405020304" pitchFamily="18" charset="0"/>
              </a:rPr>
              <a:t> </a:t>
            </a:r>
            <a:r>
              <a:rPr b="1" dirty="0" i="1" lang="en-US">
                <a:solidFill>
                  <a:srgbClr val="92D050"/>
                </a:solidFill>
                <a:latin typeface="Times New Roman" panose="02020603050405020304" pitchFamily="18" charset="0"/>
                <a:cs typeface="Times New Roman" panose="02020603050405020304" pitchFamily="18" charset="0"/>
              </a:rPr>
              <a:t> </a:t>
            </a:r>
            <a:r>
              <a:rPr b="1" dirty="0" i="1" lang="en-US">
                <a:solidFill>
                  <a:srgbClr val="92D050"/>
                </a:solidFill>
                <a:latin typeface="Times New Roman" panose="02020603050405020304" pitchFamily="18" charset="0"/>
                <a:cs typeface="Times New Roman" panose="02020603050405020304" pitchFamily="18" charset="0"/>
              </a:rPr>
              <a:t> </a:t>
            </a:r>
            <a:r>
              <a:rPr b="1" dirty="0" i="1" lang="en-US">
                <a:solidFill>
                  <a:srgbClr val="92D050"/>
                </a:solidFill>
                <a:latin typeface="Times New Roman" panose="02020603050405020304" pitchFamily="18" charset="0"/>
                <a:cs typeface="Times New Roman" panose="02020603050405020304" pitchFamily="18" charset="0"/>
              </a:rPr>
              <a:t>https://github.com/DAKKASANDYARANI/Case-Study-Analysis-of-Superstore-.git</a:t>
            </a:r>
            <a:endParaRPr dirty="0" lang="en-IN">
              <a:solidFill>
                <a:srgbClr val="92D050"/>
              </a:solidFill>
              <a:latin typeface="Times New Roman" panose="02020603050405020304" pitchFamily="18" charset="0"/>
              <a:cs typeface="Times New Roman" panose="02020603050405020304" pitchFamily="18" charset="0"/>
            </a:endParaRPr>
          </a:p>
          <a:p>
            <a:r>
              <a:rPr b="1" dirty="0" i="1" lang="en-US"/>
              <a:t>Research and Analysis:-</a:t>
            </a:r>
          </a:p>
          <a:p>
            <a:r>
              <a:rPr dirty="0" lang="en-US">
                <a:hlinkClick r:id="rId1"/>
              </a:rPr>
              <a:t>www.wikipedia.com</a:t>
            </a:r>
            <a:endParaRPr dirty="0" lang="en-US"/>
          </a:p>
          <a:p>
            <a:r>
              <a:rPr dirty="0" lang="en-US">
                <a:hlinkClick r:id="rId2"/>
              </a:rPr>
              <a:t>www.researchgate.com</a:t>
            </a:r>
            <a:endParaRPr dirty="0" lang="en-US"/>
          </a:p>
          <a:p>
            <a:r>
              <a:rPr dirty="0" lang="en-US">
                <a:hlinkClick r:id="rId3"/>
              </a:rPr>
              <a:t>www.academia.edu</a:t>
            </a:r>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8" name="Title 1"/>
          <p:cNvSpPr>
            <a:spLocks noGrp="1"/>
          </p:cNvSpPr>
          <p:nvPr>
            <p:ph type="title"/>
          </p:nvPr>
        </p:nvSpPr>
        <p:spPr>
          <a:xfrm>
            <a:off x="528888" y="768096"/>
            <a:ext cx="11029616" cy="707886"/>
          </a:xfrm>
        </p:spPr>
        <p:txBody>
          <a:bodyPr>
            <a:noAutofit/>
          </a:bodyPr>
          <a:p>
            <a:pPr algn="ctr"/>
            <a:r>
              <a:rPr dirty="0" sz="4000" lang="en-GB">
                <a:latin typeface="Times New Roman" panose="02020603050405020304" pitchFamily="18" charset="0"/>
                <a:cs typeface="Times New Roman" panose="02020603050405020304" pitchFamily="18" charset="0"/>
              </a:rPr>
              <a:t>PROJECT TITLE/Problem Statement</a:t>
            </a:r>
            <a:endParaRPr dirty="0" sz="4000" lang="en-US">
              <a:latin typeface="Times New Roman" panose="02020603050405020304" pitchFamily="18" charset="0"/>
              <a:cs typeface="Times New Roman" panose="02020603050405020304" pitchFamily="18" charset="0"/>
            </a:endParaRPr>
          </a:p>
        </p:txBody>
      </p:sp>
      <p:sp>
        <p:nvSpPr>
          <p:cNvPr id="1048599" name="TextBox 4"/>
          <p:cNvSpPr txBox="1"/>
          <p:nvPr/>
        </p:nvSpPr>
        <p:spPr>
          <a:xfrm>
            <a:off x="581192" y="1543404"/>
            <a:ext cx="10925008" cy="707886"/>
          </a:xfrm>
          <a:prstGeom prst="rect"/>
          <a:noFill/>
        </p:spPr>
        <p:txBody>
          <a:bodyPr rtlCol="0" wrap="square">
            <a:spAutoFit/>
          </a:bodyPr>
          <a:p>
            <a:pPr algn="ctr"/>
            <a:r>
              <a:rPr dirty="0" sz="4000" lang="en-IN">
                <a:latin typeface="Times New Roman" panose="02020603050405020304" pitchFamily="18" charset="0"/>
                <a:cs typeface="Times New Roman" panose="02020603050405020304" pitchFamily="18" charset="0"/>
              </a:rPr>
              <a:t>Analysis of Sample Superstore Dataset</a:t>
            </a:r>
          </a:p>
        </p:txBody>
      </p:sp>
      <p:sp>
        <p:nvSpPr>
          <p:cNvPr id="1048600" name="TextBox 5"/>
          <p:cNvSpPr txBox="1"/>
          <p:nvPr/>
        </p:nvSpPr>
        <p:spPr>
          <a:xfrm>
            <a:off x="483412" y="3006272"/>
            <a:ext cx="11120568" cy="2225040"/>
          </a:xfrm>
          <a:prstGeom prst="rect"/>
          <a:noFill/>
        </p:spPr>
        <p:txBody>
          <a:bodyPr rtlCol="0" wrap="square">
            <a:spAutoFit/>
          </a:bodyPr>
          <a:p>
            <a:pPr algn="ctr"/>
            <a:r>
              <a:rPr dirty="0" i="1" lang="en-US">
                <a:latin typeface="Times New Roman" panose="02020603050405020304" pitchFamily="18" charset="0"/>
                <a:cs typeface="Times New Roman" panose="02020603050405020304" pitchFamily="18" charset="0"/>
              </a:rPr>
              <a:t>“The management of Sample Superstore, a retail company, wants to gain insights into their sales data to optimize their operations and improve profitability. They have provided a dataset containing information about their customers, products, and transactions over a certain period. The objective of this project is to analyze the dataset and extract meaningful insights by performing various data analytics techniques and statistical analyses. The analysis should focus on identifying patterns, trends, and relationships within the data, as well as identifying factors that may impact sales and customer behavior. Additionally, the project should include recommendations for the management team on potential strategies to increase sales, reduce costs, and enhance overall business performance based on the findings from the analysis.”</a:t>
            </a:r>
            <a:endParaRPr dirty="0" i="1"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TextBox 3"/>
          <p:cNvSpPr txBox="1"/>
          <p:nvPr/>
        </p:nvSpPr>
        <p:spPr>
          <a:xfrm>
            <a:off x="475488" y="557784"/>
            <a:ext cx="11256264" cy="707886"/>
          </a:xfrm>
          <a:prstGeom prst="rect"/>
          <a:noFill/>
        </p:spPr>
        <p:txBody>
          <a:bodyPr rtlCol="0" wrap="square">
            <a:spAutoFit/>
          </a:bodyPr>
          <a:p>
            <a:pPr algn="ctr"/>
            <a:r>
              <a:rPr b="1" dirty="0" sz="4000" lang="en-IN">
                <a:latin typeface="Times New Roman" panose="02020603050405020304" pitchFamily="18" charset="0"/>
                <a:cs typeface="Times New Roman" panose="02020603050405020304" pitchFamily="18" charset="0"/>
              </a:rPr>
              <a:t>AGENDA</a:t>
            </a:r>
          </a:p>
        </p:txBody>
      </p:sp>
      <p:sp>
        <p:nvSpPr>
          <p:cNvPr id="1048602" name="TextBox 4"/>
          <p:cNvSpPr txBox="1"/>
          <p:nvPr/>
        </p:nvSpPr>
        <p:spPr>
          <a:xfrm>
            <a:off x="475488" y="1649718"/>
            <a:ext cx="11256264" cy="4193540"/>
          </a:xfrm>
          <a:prstGeom prst="rect"/>
          <a:noFill/>
        </p:spPr>
        <p:txBody>
          <a:bodyPr rtlCol="0" wrap="square">
            <a:spAutoFit/>
          </a:bodyPr>
          <a:p>
            <a:r>
              <a:rPr b="1" dirty="0" sz="1600" i="1" lang="en-US">
                <a:latin typeface="Times New Roman" panose="02020603050405020304" pitchFamily="18" charset="0"/>
                <a:cs typeface="Times New Roman" panose="02020603050405020304" pitchFamily="18" charset="0"/>
              </a:rPr>
              <a:t>1. Introduction to the Sample Superstore Dataset:</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Overview of the dataset structure and variables.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Understanding the business context and objectives of the project.</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2. Data Exploration and Cleaning:</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Exploring the dataset to identify missing values, outliers, and inconsistencies.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Cleaning the dataset by addressing missing values, outliers, and inconsistencies.</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3. Descriptive Analytics: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Performing basic statistical analysis to summarize and describe the dataset.</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Generating descriptive statistics, such as mean, median, mode, standard deviation, etc., for relevant variables.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Visualizing data using charts, graphs, and histograms to gain initial insights.</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4. Customer Segmentation:</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Conducting customer segmentation based on various customer attributes (e.g., demographics, purchase behavior, etc.).</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Applying clustering algorithms (e.g., K-means clustering) to identify distinct customer segments.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Analyzing the characteristics and preferences of each segment.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3" name="TextBox 3"/>
          <p:cNvSpPr txBox="1"/>
          <p:nvPr/>
        </p:nvSpPr>
        <p:spPr>
          <a:xfrm>
            <a:off x="463296" y="704088"/>
            <a:ext cx="11265408" cy="5641341"/>
          </a:xfrm>
          <a:prstGeom prst="rect"/>
          <a:noFill/>
        </p:spPr>
        <p:txBody>
          <a:bodyPr rtlCol="0" wrap="square">
            <a:spAutoFit/>
          </a:bodyPr>
          <a:p>
            <a:r>
              <a:rPr b="1" dirty="0" sz="1600" i="1" lang="en-US">
                <a:latin typeface="Times New Roman" panose="02020603050405020304" pitchFamily="18" charset="0"/>
                <a:cs typeface="Times New Roman" panose="02020603050405020304" pitchFamily="18" charset="0"/>
              </a:rPr>
              <a:t>5. Sales Analysis: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Analyzing sales trends over time (e.g., monthly, quarterly, yearly) to identify patterns and seasonality.</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Examining the performance of different product categories and sub-categories.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Investigating the correlation between sales and other factors (e.g., region, customer segment, etc.).</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6. Profitability Analysis: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Calculating profit margins for different products and product categories.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Identifying the most profitable and least profitable products.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Analyzing the impact of discounts, shipping costs, and other factors on profitability.</a:t>
            </a:r>
          </a:p>
          <a:p>
            <a:pPr indent="-285750" marL="285750">
              <a:buFont typeface="Wingdings" panose="05000000000000000000" pitchFamily="2" charset="2"/>
              <a:buChar char="Ø"/>
            </a:pPr>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7. Customer Behavior Analysis: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Examining customer purchasing patterns, such as frequency, recency, and monetary value.</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Analyzing customer loyalty and retention rates.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Investigating factors influencing customer churn and identifying potential strategies for customer retention.</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8. Recommendations and Insights: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Summarizing the key findings and insights from the analysis.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Providing actionable recommendations to improve sales, profitability, and customer satisfaction.</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Presenting the results in a clear and concise manner using visualizations and data-driven insights.</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9. Conclusion:</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Concluding the analysis project and summarizing the key takeaways.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Reflecting on the limitations of the analysis and potential areas for further exploration.</a:t>
            </a:r>
            <a:endParaRPr dirty="0" sz="1600" i="1"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Title 1"/>
          <p:cNvSpPr>
            <a:spLocks noGrp="1"/>
          </p:cNvSpPr>
          <p:nvPr>
            <p:ph type="title"/>
          </p:nvPr>
        </p:nvSpPr>
        <p:spPr>
          <a:xfrm>
            <a:off x="581192" y="702156"/>
            <a:ext cx="11029616" cy="760884"/>
          </a:xfrm>
        </p:spPr>
        <p:txBody>
          <a:bodyPr anchor="ctr">
            <a:normAutofit/>
          </a:bodyPr>
          <a:p>
            <a:pPr algn="ctr"/>
            <a:r>
              <a:rPr dirty="0" sz="4000" lang="en-US">
                <a:latin typeface="Times New Roman" panose="02020603050405020304" pitchFamily="18" charset="0"/>
                <a:cs typeface="Times New Roman" panose="02020603050405020304" pitchFamily="18" charset="0"/>
              </a:rPr>
              <a:t>PROJECT OVERVIEW</a:t>
            </a:r>
          </a:p>
        </p:txBody>
      </p:sp>
      <p:sp>
        <p:nvSpPr>
          <p:cNvPr id="1048605" name="TextBox 3"/>
          <p:cNvSpPr txBox="1"/>
          <p:nvPr/>
        </p:nvSpPr>
        <p:spPr>
          <a:xfrm>
            <a:off x="581192" y="1554480"/>
            <a:ext cx="11029616" cy="4917441"/>
          </a:xfrm>
          <a:prstGeom prst="rect"/>
          <a:noFill/>
        </p:spPr>
        <p:txBody>
          <a:bodyPr rtlCol="0" wrap="square">
            <a:spAutoFit/>
          </a:bodyPr>
          <a:p>
            <a:r>
              <a:rPr dirty="0" sz="1600" i="1" lang="en-US">
                <a:latin typeface="Times New Roman" panose="02020603050405020304" pitchFamily="18" charset="0"/>
                <a:cs typeface="Times New Roman" panose="02020603050405020304" pitchFamily="18" charset="0"/>
              </a:rPr>
              <a:t>The Analysis of Sample Superstore Dataset project aims to leverage data analytics techniques to gain insights into the sales data of Sample Superstore, a retail company. The project involves analyzing a provided dataset containing information about customers, products, and transactions over a specific period.</a:t>
            </a:r>
          </a:p>
          <a:p>
            <a:endParaRPr dirty="0" sz="1600" i="1" lang="en-US">
              <a:latin typeface="Times New Roman" panose="02020603050405020304" pitchFamily="18" charset="0"/>
              <a:cs typeface="Times New Roman" panose="02020603050405020304" pitchFamily="18" charset="0"/>
            </a:endParaRPr>
          </a:p>
          <a:p>
            <a:r>
              <a:rPr dirty="0" sz="1600" i="1" lang="en-US">
                <a:latin typeface="Times New Roman" panose="02020603050405020304" pitchFamily="18" charset="0"/>
                <a:cs typeface="Times New Roman" panose="02020603050405020304" pitchFamily="18" charset="0"/>
              </a:rPr>
              <a:t>The primary objectives of the project are as follows:</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1. Data Exploration and Cleaning:</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Explore the dataset to understand its structure and variables.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Identify and handle missing values, outliers, and inconsistencies.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Prepare the dataset for further analysis.</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2. Descriptive Analytics: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Perform basic statistical analysis to summarize and describe the dataset.</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Generate descriptive statistics, such as mean, median, mode, and standard deviation, for relevant variables.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Visualize data using charts, graphs, and histograms to gain initial insights.</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3. Customer Segmentation:</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Conduct customer segmentation based on various customer attributes, such as demographics and purchase behavior.</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Apply clustering algorithms (e.g., K-means clustering) to identify distinct customer segments.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Analyze the characteristics and preferences of each segment.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9" name="TextBox 1"/>
          <p:cNvSpPr txBox="1"/>
          <p:nvPr/>
        </p:nvSpPr>
        <p:spPr>
          <a:xfrm>
            <a:off x="461772" y="1005840"/>
            <a:ext cx="11268456" cy="4917440"/>
          </a:xfrm>
          <a:prstGeom prst="rect"/>
          <a:noFill/>
        </p:spPr>
        <p:txBody>
          <a:bodyPr rtlCol="0" wrap="square">
            <a:spAutoFit/>
          </a:bodyPr>
          <a:p>
            <a:r>
              <a:rPr b="1" dirty="0" sz="1600" i="1" lang="en-US">
                <a:latin typeface="Times New Roman" panose="02020603050405020304" pitchFamily="18" charset="0"/>
                <a:cs typeface="Times New Roman" panose="02020603050405020304" pitchFamily="18" charset="0"/>
              </a:rPr>
              <a:t>4. Sales Analysis: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Analyze sales trends over time (e.g., monthly, quarterly, yearly) to identify patterns and seasonality.</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Examine the performance of different product categories and sub-categories.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Investigate the correlation between sales and other factors, such as region and customer segment.</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5. Profitability Analysis: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Calculate profit margins for different products and product categories.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Identify the most profitable and least profitable products.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Analyze the impact of discounts, shipping costs, and other factors on profitability.</a:t>
            </a:r>
          </a:p>
          <a:p>
            <a:pPr indent="-285750" marL="285750">
              <a:buFont typeface="Wingdings" panose="05000000000000000000" pitchFamily="2" charset="2"/>
              <a:buChar char="Ø"/>
            </a:pPr>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6. Customer Behavior Analysis: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Examine customer purchasing patterns, including frequency, recency, and monetary value.</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Analyze customer loyalty and retention rates.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Investigate factors influencing customer churn and identify potential strategies for customer retention.</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7. Recommendations and Insights: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Summarize the key findings and insights from the analysis.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Provide actionable recommendations to improve sales, profitability, and customer satisfaction.</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Present the results in a clear and concise manner using visualizations and data-driven insights.</a:t>
            </a:r>
            <a:endParaRPr dirty="0" sz="1600" i="1" lang="en-IN">
              <a:latin typeface="Times New Roman" panose="02020603050405020304" pitchFamily="18" charset="0"/>
              <a:cs typeface="Times New Roman" panose="02020603050405020304" pitchFamily="18" charset="0"/>
            </a:endParaRPr>
          </a:p>
          <a:p>
            <a:endParaRPr dirty="0" sz="1600" i="1"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0" name="TextBox 5"/>
          <p:cNvSpPr txBox="1"/>
          <p:nvPr/>
        </p:nvSpPr>
        <p:spPr>
          <a:xfrm>
            <a:off x="467868" y="749808"/>
            <a:ext cx="11256264" cy="707886"/>
          </a:xfrm>
          <a:prstGeom prst="rect"/>
          <a:noFill/>
        </p:spPr>
        <p:txBody>
          <a:bodyPr rtlCol="0" wrap="square">
            <a:spAutoFit/>
          </a:bodyPr>
          <a:p>
            <a:r>
              <a:rPr dirty="0" sz="4000" lang="en-US">
                <a:latin typeface="Times New Roman" panose="02020603050405020304" pitchFamily="18" charset="0"/>
                <a:cs typeface="Times New Roman" panose="02020603050405020304" pitchFamily="18" charset="0"/>
              </a:rPr>
              <a:t>WHO ARE THE END USERS OF THIS PROJECT?</a:t>
            </a:r>
            <a:endParaRPr dirty="0" sz="4000" lang="en-IN">
              <a:latin typeface="Times New Roman" panose="02020603050405020304" pitchFamily="18" charset="0"/>
              <a:cs typeface="Times New Roman" panose="02020603050405020304" pitchFamily="18" charset="0"/>
            </a:endParaRPr>
          </a:p>
        </p:txBody>
      </p:sp>
      <p:sp>
        <p:nvSpPr>
          <p:cNvPr id="1048611" name="TextBox 6"/>
          <p:cNvSpPr txBox="1"/>
          <p:nvPr/>
        </p:nvSpPr>
        <p:spPr>
          <a:xfrm>
            <a:off x="467868" y="1732014"/>
            <a:ext cx="11256264" cy="4434840"/>
          </a:xfrm>
          <a:prstGeom prst="rect"/>
          <a:noFill/>
        </p:spPr>
        <p:txBody>
          <a:bodyPr rtlCol="0" wrap="square">
            <a:spAutoFit/>
          </a:bodyPr>
          <a:p>
            <a:r>
              <a:rPr dirty="0" sz="1600" i="1" lang="en-US">
                <a:latin typeface="Times New Roman" panose="02020603050405020304" pitchFamily="18" charset="0"/>
                <a:cs typeface="Times New Roman" panose="02020603050405020304" pitchFamily="18" charset="0"/>
              </a:rPr>
              <a:t>The end users of the Analysis of Sample Superstore Dataset project can include various stakeholders within the Sample Superstore company. These stakeholders may include:</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1. Management Team: </a:t>
            </a:r>
            <a:r>
              <a:rPr dirty="0" sz="1600" i="1" lang="en-US">
                <a:latin typeface="Times New Roman" panose="02020603050405020304" pitchFamily="18" charset="0"/>
                <a:cs typeface="Times New Roman" panose="02020603050405020304" pitchFamily="18" charset="0"/>
              </a:rPr>
              <a:t>The project's analysis and insights are primarily aimed at the management team of Sample Superstore. They are the key decision-makers who will utilize the findings to make strategic decisions and implement changes to improve the company's operations, sales, and profitability.</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2. Business Analysts: </a:t>
            </a:r>
            <a:r>
              <a:rPr dirty="0" sz="1600" i="1" lang="en-US">
                <a:latin typeface="Times New Roman" panose="02020603050405020304" pitchFamily="18" charset="0"/>
                <a:cs typeface="Times New Roman" panose="02020603050405020304" pitchFamily="18" charset="0"/>
              </a:rPr>
              <a:t>Business analysts within Sample Superstore may use the project results to gain a deeper understanding of customer behavior, product performance, and sales trends. They can further analyze the insights and incorporate them into their reports and recommendations.</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3. Marketing Team: </a:t>
            </a:r>
            <a:r>
              <a:rPr dirty="0" sz="1600" i="1" lang="en-US">
                <a:latin typeface="Times New Roman" panose="02020603050405020304" pitchFamily="18" charset="0"/>
                <a:cs typeface="Times New Roman" panose="02020603050405020304" pitchFamily="18" charset="0"/>
              </a:rPr>
              <a:t>The marketing team can benefit from the project's findings to develop targeted marketing strategies based on customer segmentation and preferences. The analysis can help them identify potential customer segments to focus on and tailor marketing campaigns accordingly.</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4. Sales Team: </a:t>
            </a:r>
            <a:r>
              <a:rPr dirty="0" sz="1600" i="1" lang="en-US">
                <a:latin typeface="Times New Roman" panose="02020603050405020304" pitchFamily="18" charset="0"/>
                <a:cs typeface="Times New Roman" panose="02020603050405020304" pitchFamily="18" charset="0"/>
              </a:rPr>
              <a:t>The sales team can leverage the project's insights to optimize their sales approach. By understanding sales trends, product performance, and customer behavior, they can adapt their sales strategies to better meet customer demands and increase sales revenue.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2" name="TextBox 1"/>
          <p:cNvSpPr txBox="1"/>
          <p:nvPr/>
        </p:nvSpPr>
        <p:spPr>
          <a:xfrm>
            <a:off x="435864" y="874455"/>
            <a:ext cx="11320272" cy="2504440"/>
          </a:xfrm>
          <a:prstGeom prst="rect"/>
          <a:noFill/>
        </p:spPr>
        <p:txBody>
          <a:bodyPr rtlCol="0" wrap="square">
            <a:spAutoFit/>
          </a:bodyPr>
          <a:p>
            <a:r>
              <a:rPr b="1" dirty="0" sz="1600" i="1" lang="en-US">
                <a:latin typeface="Times New Roman" panose="02020603050405020304" pitchFamily="18" charset="0"/>
                <a:cs typeface="Times New Roman" panose="02020603050405020304" pitchFamily="18" charset="0"/>
              </a:rPr>
              <a:t>5. Operations Team: </a:t>
            </a:r>
            <a:r>
              <a:rPr dirty="0" sz="1600" i="1" lang="en-US">
                <a:latin typeface="Times New Roman" panose="02020603050405020304" pitchFamily="18" charset="0"/>
                <a:cs typeface="Times New Roman" panose="02020603050405020304" pitchFamily="18" charset="0"/>
              </a:rPr>
              <a:t>The operations team can utilize the project's recommendations to streamline processes, improve inventory management, and optimize supply chain operations. They can identify areas of improvement based on the analysis of product categories, profitability, and customer satisfaction.</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6. Finance Team: </a:t>
            </a:r>
            <a:r>
              <a:rPr dirty="0" sz="1600" i="1" lang="en-US">
                <a:latin typeface="Times New Roman" panose="02020603050405020304" pitchFamily="18" charset="0"/>
                <a:cs typeface="Times New Roman" panose="02020603050405020304" pitchFamily="18" charset="0"/>
              </a:rPr>
              <a:t>The finance team can benefit from the project's analysis of profitability and cost factors. The insights can help them identify cost-saving opportunities, evaluate the impact of discounts and shipping costs, and optimize pricing strategies.</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7. Data Analysts/Scientists: </a:t>
            </a:r>
            <a:r>
              <a:rPr dirty="0" sz="1600" i="1" lang="en-US">
                <a:latin typeface="Times New Roman" panose="02020603050405020304" pitchFamily="18" charset="0"/>
                <a:cs typeface="Times New Roman" panose="02020603050405020304" pitchFamily="18" charset="0"/>
              </a:rPr>
              <a:t>Data analysts or data scientists within the organization can use the project as a reference for similar analyses and as a benchmark for future data-driven projects. They can also contribute their expertise in analyzing the dataset and extracting insights.</a:t>
            </a:r>
            <a:endParaRPr dirty="0" sz="16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3" name="TextBox 3"/>
          <p:cNvSpPr txBox="1"/>
          <p:nvPr/>
        </p:nvSpPr>
        <p:spPr>
          <a:xfrm>
            <a:off x="457200" y="777240"/>
            <a:ext cx="11247120" cy="650240"/>
          </a:xfrm>
          <a:prstGeom prst="rect"/>
          <a:noFill/>
        </p:spPr>
        <p:txBody>
          <a:bodyPr rtlCol="0" wrap="square">
            <a:spAutoFit/>
          </a:bodyPr>
          <a:p>
            <a:r>
              <a:rPr dirty="0" sz="3800" lang="en-US">
                <a:latin typeface="Times New Roman" panose="02020603050405020304" pitchFamily="18" charset="0"/>
                <a:cs typeface="Times New Roman" panose="02020603050405020304" pitchFamily="18" charset="0"/>
              </a:rPr>
              <a:t>YOUR SOLUTION AND ITS VALUE PROPOSITION</a:t>
            </a:r>
            <a:endParaRPr dirty="0" sz="3800" lang="en-IN">
              <a:latin typeface="Times New Roman" panose="02020603050405020304" pitchFamily="18" charset="0"/>
              <a:cs typeface="Times New Roman" panose="02020603050405020304" pitchFamily="18" charset="0"/>
            </a:endParaRPr>
          </a:p>
        </p:txBody>
      </p:sp>
      <p:sp>
        <p:nvSpPr>
          <p:cNvPr id="1048614" name="TextBox 4"/>
          <p:cNvSpPr txBox="1"/>
          <p:nvPr/>
        </p:nvSpPr>
        <p:spPr>
          <a:xfrm>
            <a:off x="457200" y="1627632"/>
            <a:ext cx="11247120" cy="4917441"/>
          </a:xfrm>
          <a:prstGeom prst="rect"/>
          <a:noFill/>
        </p:spPr>
        <p:txBody>
          <a:bodyPr rtlCol="0" wrap="square">
            <a:spAutoFit/>
          </a:bodyPr>
          <a:p>
            <a:r>
              <a:rPr b="1" dirty="0" sz="1600" i="1" lang="en-US">
                <a:latin typeface="Times New Roman" panose="02020603050405020304" pitchFamily="18" charset="0"/>
                <a:cs typeface="Times New Roman" panose="02020603050405020304" pitchFamily="18" charset="0"/>
              </a:rPr>
              <a:t>Solution:</a:t>
            </a:r>
          </a:p>
          <a:p>
            <a:endParaRPr dirty="0" sz="1600" i="1"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Our solution for the Analysis of Sample Superstore Dataset project involves applying advanced data analytics techniques to gain valuable insights from the provided dataset. By conducting comprehensive data exploration, cleaning, and analysis, we aim to uncover patterns, trends, and relationships within the data. The project includes customer segmentation, sales analysis, profitability analysis, and customer behavior analysis, among other key components.</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Value Proposition:</a:t>
            </a:r>
          </a:p>
          <a:p>
            <a:endParaRPr dirty="0" sz="1600" i="1"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sz="1600" i="1" lang="en-US">
                <a:latin typeface="Times New Roman" panose="02020603050405020304" pitchFamily="18" charset="0"/>
                <a:cs typeface="Times New Roman" panose="02020603050405020304" pitchFamily="18" charset="0"/>
              </a:rPr>
              <a:t>Actionable Insights: </a:t>
            </a:r>
            <a:r>
              <a:rPr dirty="0" sz="1600" i="1" lang="en-US">
                <a:latin typeface="Times New Roman" panose="02020603050405020304" pitchFamily="18" charset="0"/>
                <a:cs typeface="Times New Roman" panose="02020603050405020304" pitchFamily="18" charset="0"/>
              </a:rPr>
              <a:t>Our analysis provides actionable insights to the management team of Sample Superstore, enabling them to make data-driven decisions. The findings help identify areas of improvement, optimize operations, and enhance profitability.</a:t>
            </a:r>
          </a:p>
          <a:p>
            <a:pPr indent="-285750" marL="285750">
              <a:buFont typeface="Wingdings" panose="05000000000000000000" pitchFamily="2" charset="2"/>
              <a:buChar char="Ø"/>
            </a:pPr>
            <a:endParaRPr dirty="0" sz="1600" i="1"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sz="1600" i="1" lang="en-US">
                <a:latin typeface="Times New Roman" panose="02020603050405020304" pitchFamily="18" charset="0"/>
                <a:cs typeface="Times New Roman" panose="02020603050405020304" pitchFamily="18" charset="0"/>
              </a:rPr>
              <a:t>Improved Sales and Customer Satisfaction: </a:t>
            </a:r>
            <a:r>
              <a:rPr dirty="0" sz="1600" i="1" lang="en-US">
                <a:latin typeface="Times New Roman" panose="02020603050405020304" pitchFamily="18" charset="0"/>
                <a:cs typeface="Times New Roman" panose="02020603050405020304" pitchFamily="18" charset="0"/>
              </a:rPr>
              <a:t>By understanding customer behavior, sales trends, and product performance, our analysis enables the development of targeted marketing strategies and sales approaches, leading to increased sales revenue and improved customer satisfaction.</a:t>
            </a:r>
          </a:p>
          <a:p>
            <a:pPr indent="-285750" marL="285750">
              <a:buFont typeface="Wingdings" panose="05000000000000000000" pitchFamily="2" charset="2"/>
              <a:buChar char="Ø"/>
            </a:pPr>
            <a:endParaRPr dirty="0" sz="1600" i="1"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sz="1600" i="1" lang="en-US">
                <a:latin typeface="Times New Roman" panose="02020603050405020304" pitchFamily="18" charset="0"/>
                <a:cs typeface="Times New Roman" panose="02020603050405020304" pitchFamily="18" charset="0"/>
              </a:rPr>
              <a:t>Cost Optimization: </a:t>
            </a:r>
            <a:r>
              <a:rPr dirty="0" sz="1600" i="1" lang="en-US">
                <a:latin typeface="Times New Roman" panose="02020603050405020304" pitchFamily="18" charset="0"/>
                <a:cs typeface="Times New Roman" panose="02020603050405020304" pitchFamily="18" charset="0"/>
              </a:rPr>
              <a:t>Our profitability analysis highlights the most and least profitable products and identifies factors impacting profitability. This empowers the management team to optimize pricing, manage discounts, and streamline operations for cost savings.</a:t>
            </a:r>
          </a:p>
          <a:p>
            <a:endParaRPr dirty="0" sz="1600" i="1" lang="en-US">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4AF873A91DFAE4F91018ECE245EE68A" ma:contentTypeVersion="2" ma:contentTypeDescription="Create a new document." ma:contentTypeScope="" ma:versionID="456621fa34b87e44f769aba52e398fdf">
  <xsd:schema xmlns:xsd="http://www.w3.org/2001/XMLSchema" xmlns:xs="http://www.w3.org/2001/XMLSchema" xmlns:p="http://schemas.microsoft.com/office/2006/metadata/properties" xmlns:ns3="636acb25-935d-4a93-b551-9ba35c1d7dfb" targetNamespace="http://schemas.microsoft.com/office/2006/metadata/properties" ma:root="true" ma:fieldsID="0105a133c7945e55c1f8ec44a6eb2fcf" ns3:_="">
    <xsd:import namespace="636acb25-935d-4a93-b551-9ba35c1d7dfb"/>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acb25-935d-4a93-b551-9ba35c1d7d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99B41C-1D5D-4B99-8C2C-D45727EC59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acb25-935d-4a93-b551-9ba35c1d7d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Shashank Kumar Srivastava</cp:lastModifiedBy>
  <dcterms:created xsi:type="dcterms:W3CDTF">2021-05-23T22:50:10Z</dcterms:created>
  <dcterms:modified xsi:type="dcterms:W3CDTF">2023-07-24T04:21:29Z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0x01010004AF873A91DFAE4F91018ECE245EE68A</vt:lpwstr>
  </property>
  <property fmtid="{D5CDD505-2E9C-101B-9397-08002B2CF9AE}" pid="3" name="ICV">
    <vt:lpwstr>621819a4487842eab128a539c037b01c</vt:lpwstr>
  </property>
</Properties>
</file>