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56" r:id="rId3"/>
    <p:sldId id="257" r:id="rId4"/>
    <p:sldId id="258" r:id="rId5"/>
    <p:sldId id="259" r:id="rId6"/>
    <p:sldId id="260" r:id="rId7"/>
    <p:sldId id="268" r:id="rId8"/>
    <p:sldId id="273" r:id="rId9"/>
    <p:sldId id="270" r:id="rId10"/>
    <p:sldId id="262" r:id="rId11"/>
    <p:sldId id="263" r:id="rId12"/>
    <p:sldId id="264" r:id="rId13"/>
    <p:sldId id="265"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9" d="100"/>
          <a:sy n="79" d="100"/>
        </p:scale>
        <p:origin x="92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Georgia"/>
                <a:cs typeface="Georgia"/>
              </a:defRPr>
            </a:lvl1pPr>
          </a:lstStyle>
          <a:p>
            <a:pPr marL="12700">
              <a:lnSpc>
                <a:spcPct val="100000"/>
              </a:lnSpc>
            </a:pPr>
            <a:r>
              <a:rPr spc="-5" dirty="0"/>
              <a:t>NSIT Technology Business Incubator Startup</a:t>
            </a:r>
            <a:r>
              <a:rPr spc="220" dirty="0"/>
              <a:t> </a:t>
            </a:r>
            <a:r>
              <a:rPr spc="-5" dirty="0"/>
              <a:t>Presentation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Georgia"/>
                <a:cs typeface="Georgia"/>
              </a:defRPr>
            </a:lvl1pPr>
          </a:lstStyle>
          <a:p>
            <a:pPr marL="12700">
              <a:lnSpc>
                <a:spcPct val="100000"/>
              </a:lnSpc>
            </a:pPr>
            <a:r>
              <a:rPr spc="-5" dirty="0"/>
              <a:t>NSIT Technology Business Incubator Startup</a:t>
            </a:r>
            <a:r>
              <a:rPr spc="220" dirty="0"/>
              <a:t> </a:t>
            </a:r>
            <a:r>
              <a:rPr spc="-5" dirty="0"/>
              <a:t>Presentation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Georgia"/>
                <a:cs typeface="Georgia"/>
              </a:defRPr>
            </a:lvl1pPr>
          </a:lstStyle>
          <a:p>
            <a:pPr marL="12700">
              <a:lnSpc>
                <a:spcPct val="100000"/>
              </a:lnSpc>
            </a:pPr>
            <a:r>
              <a:rPr spc="-5" dirty="0"/>
              <a:t>NSIT Technology Business Incubator Startup</a:t>
            </a:r>
            <a:r>
              <a:rPr spc="220" dirty="0"/>
              <a:t> </a:t>
            </a:r>
            <a:r>
              <a:rPr spc="-5" dirty="0"/>
              <a:t>Presentation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Georgia"/>
                <a:cs typeface="Georgia"/>
              </a:defRPr>
            </a:lvl1pPr>
          </a:lstStyle>
          <a:p>
            <a:pPr marL="12700">
              <a:lnSpc>
                <a:spcPct val="100000"/>
              </a:lnSpc>
            </a:pPr>
            <a:r>
              <a:rPr spc="-5" dirty="0"/>
              <a:t>NSIT Technology Business Incubator Startup</a:t>
            </a:r>
            <a:r>
              <a:rPr spc="220" dirty="0"/>
              <a:t> </a:t>
            </a:r>
            <a:r>
              <a:rPr spc="-5" dirty="0"/>
              <a:t>Presentation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Georgia"/>
                <a:cs typeface="Georgia"/>
              </a:defRPr>
            </a:lvl1pPr>
          </a:lstStyle>
          <a:p>
            <a:pPr marL="12700">
              <a:lnSpc>
                <a:spcPct val="100000"/>
              </a:lnSpc>
            </a:pPr>
            <a:r>
              <a:rPr spc="-5" dirty="0"/>
              <a:t>NSIT Technology Business Incubator Startup</a:t>
            </a:r>
            <a:r>
              <a:rPr spc="220" dirty="0"/>
              <a:t> </a:t>
            </a:r>
            <a:r>
              <a:rPr spc="-5" dirty="0"/>
              <a:t>Presentation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399" y="1393367"/>
            <a:ext cx="8839200" cy="4995545"/>
          </a:xfrm>
          <a:custGeom>
            <a:avLst/>
            <a:gdLst/>
            <a:ahLst/>
            <a:cxnLst/>
            <a:rect l="l" t="t" r="r" b="b"/>
            <a:pathLst>
              <a:path w="8839200" h="4995545">
                <a:moveTo>
                  <a:pt x="0" y="4994994"/>
                </a:moveTo>
                <a:lnTo>
                  <a:pt x="8839182" y="4994994"/>
                </a:lnTo>
                <a:lnTo>
                  <a:pt x="8839182" y="0"/>
                </a:lnTo>
                <a:lnTo>
                  <a:pt x="0" y="0"/>
                </a:lnTo>
                <a:lnTo>
                  <a:pt x="0" y="4994994"/>
                </a:lnTo>
                <a:close/>
              </a:path>
            </a:pathLst>
          </a:custGeom>
          <a:solidFill>
            <a:srgbClr val="C4D1D6"/>
          </a:solidFill>
        </p:spPr>
        <p:txBody>
          <a:bodyPr wrap="square" lIns="0" tIns="0" rIns="0" bIns="0" rtlCol="0"/>
          <a:lstStyle/>
          <a:p>
            <a:endParaRPr/>
          </a:p>
        </p:txBody>
      </p:sp>
      <p:sp>
        <p:nvSpPr>
          <p:cNvPr id="17" name="bg object 17"/>
          <p:cNvSpPr/>
          <p:nvPr/>
        </p:nvSpPr>
        <p:spPr>
          <a:xfrm>
            <a:off x="152399" y="6697936"/>
            <a:ext cx="8839200" cy="8255"/>
          </a:xfrm>
          <a:custGeom>
            <a:avLst/>
            <a:gdLst/>
            <a:ahLst/>
            <a:cxnLst/>
            <a:rect l="l" t="t" r="r" b="b"/>
            <a:pathLst>
              <a:path w="8839200" h="8254">
                <a:moveTo>
                  <a:pt x="0" y="7649"/>
                </a:moveTo>
                <a:lnTo>
                  <a:pt x="8839182" y="7649"/>
                </a:lnTo>
                <a:lnTo>
                  <a:pt x="8839182" y="0"/>
                </a:lnTo>
                <a:lnTo>
                  <a:pt x="0" y="0"/>
                </a:lnTo>
                <a:lnTo>
                  <a:pt x="0" y="7649"/>
                </a:lnTo>
                <a:close/>
              </a:path>
            </a:pathLst>
          </a:custGeom>
          <a:solidFill>
            <a:srgbClr val="C4D1D6"/>
          </a:solidFill>
        </p:spPr>
        <p:txBody>
          <a:bodyPr wrap="square" lIns="0" tIns="0" rIns="0" bIns="0" rtlCol="0"/>
          <a:lstStyle/>
          <a:p>
            <a:endParaRPr/>
          </a:p>
        </p:txBody>
      </p:sp>
      <p:sp>
        <p:nvSpPr>
          <p:cNvPr id="18" name="bg object 18"/>
          <p:cNvSpPr/>
          <p:nvPr/>
        </p:nvSpPr>
        <p:spPr>
          <a:xfrm>
            <a:off x="0" y="0"/>
            <a:ext cx="9144000" cy="6858000"/>
          </a:xfrm>
          <a:custGeom>
            <a:avLst/>
            <a:gdLst/>
            <a:ahLst/>
            <a:cxnLst/>
            <a:rect l="l" t="t" r="r" b="b"/>
            <a:pathLst>
              <a:path w="9144000" h="6858000">
                <a:moveTo>
                  <a:pt x="9143975" y="0"/>
                </a:moveTo>
                <a:lnTo>
                  <a:pt x="8991575" y="0"/>
                </a:lnTo>
                <a:lnTo>
                  <a:pt x="152387" y="0"/>
                </a:lnTo>
                <a:lnTo>
                  <a:pt x="0" y="0"/>
                </a:lnTo>
                <a:lnTo>
                  <a:pt x="0" y="1393367"/>
                </a:lnTo>
                <a:lnTo>
                  <a:pt x="0" y="6857987"/>
                </a:lnTo>
                <a:lnTo>
                  <a:pt x="152387" y="6857987"/>
                </a:lnTo>
                <a:lnTo>
                  <a:pt x="152387" y="1393367"/>
                </a:lnTo>
                <a:lnTo>
                  <a:pt x="8991575" y="1393367"/>
                </a:lnTo>
                <a:lnTo>
                  <a:pt x="8991575" y="6857987"/>
                </a:lnTo>
                <a:lnTo>
                  <a:pt x="9143975" y="6857987"/>
                </a:lnTo>
                <a:lnTo>
                  <a:pt x="9143975" y="1393367"/>
                </a:lnTo>
                <a:lnTo>
                  <a:pt x="9143975" y="0"/>
                </a:lnTo>
                <a:close/>
              </a:path>
            </a:pathLst>
          </a:custGeom>
          <a:solidFill>
            <a:srgbClr val="FFFFFF"/>
          </a:solidFill>
        </p:spPr>
        <p:txBody>
          <a:bodyPr wrap="square" lIns="0" tIns="0" rIns="0" bIns="0" rtlCol="0"/>
          <a:lstStyle/>
          <a:p>
            <a:endParaRPr/>
          </a:p>
        </p:txBody>
      </p:sp>
      <p:sp>
        <p:nvSpPr>
          <p:cNvPr id="19" name="bg object 19"/>
          <p:cNvSpPr/>
          <p:nvPr/>
        </p:nvSpPr>
        <p:spPr>
          <a:xfrm>
            <a:off x="149351" y="6388361"/>
            <a:ext cx="8833485" cy="309880"/>
          </a:xfrm>
          <a:custGeom>
            <a:avLst/>
            <a:gdLst/>
            <a:ahLst/>
            <a:cxnLst/>
            <a:rect l="l" t="t" r="r" b="b"/>
            <a:pathLst>
              <a:path w="8833485" h="309879">
                <a:moveTo>
                  <a:pt x="8833080" y="309574"/>
                </a:moveTo>
                <a:lnTo>
                  <a:pt x="0" y="309574"/>
                </a:lnTo>
                <a:lnTo>
                  <a:pt x="0" y="0"/>
                </a:lnTo>
                <a:lnTo>
                  <a:pt x="8833080" y="0"/>
                </a:lnTo>
                <a:lnTo>
                  <a:pt x="8833080" y="309574"/>
                </a:lnTo>
                <a:close/>
              </a:path>
            </a:pathLst>
          </a:custGeom>
          <a:solidFill>
            <a:srgbClr val="8CACAE"/>
          </a:solidFill>
        </p:spPr>
        <p:txBody>
          <a:bodyPr wrap="square" lIns="0" tIns="0" rIns="0" bIns="0" rtlCol="0"/>
          <a:lstStyle/>
          <a:p>
            <a:endParaRPr/>
          </a:p>
        </p:txBody>
      </p:sp>
      <p:sp>
        <p:nvSpPr>
          <p:cNvPr id="20" name="bg object 20"/>
          <p:cNvSpPr/>
          <p:nvPr/>
        </p:nvSpPr>
        <p:spPr>
          <a:xfrm>
            <a:off x="152399" y="155447"/>
            <a:ext cx="8833485" cy="6547484"/>
          </a:xfrm>
          <a:custGeom>
            <a:avLst/>
            <a:gdLst/>
            <a:ahLst/>
            <a:cxnLst/>
            <a:rect l="l" t="t" r="r" b="b"/>
            <a:pathLst>
              <a:path w="8833485" h="6547484">
                <a:moveTo>
                  <a:pt x="0" y="0"/>
                </a:moveTo>
                <a:lnTo>
                  <a:pt x="8833082" y="0"/>
                </a:lnTo>
                <a:lnTo>
                  <a:pt x="8833082" y="6547088"/>
                </a:lnTo>
                <a:lnTo>
                  <a:pt x="0" y="6547088"/>
                </a:lnTo>
                <a:lnTo>
                  <a:pt x="0" y="0"/>
                </a:lnTo>
                <a:close/>
              </a:path>
            </a:pathLst>
          </a:custGeom>
          <a:ln w="9524">
            <a:solidFill>
              <a:srgbClr val="799797"/>
            </a:solidFill>
          </a:ln>
        </p:spPr>
        <p:txBody>
          <a:bodyPr wrap="square" lIns="0" tIns="0" rIns="0" bIns="0" rtlCol="0"/>
          <a:lstStyle/>
          <a:p>
            <a:endParaRPr/>
          </a:p>
        </p:txBody>
      </p:sp>
      <p:sp>
        <p:nvSpPr>
          <p:cNvPr id="21" name="bg object 21"/>
          <p:cNvSpPr/>
          <p:nvPr/>
        </p:nvSpPr>
        <p:spPr>
          <a:xfrm>
            <a:off x="152399" y="1276739"/>
            <a:ext cx="8833485" cy="0"/>
          </a:xfrm>
          <a:custGeom>
            <a:avLst/>
            <a:gdLst/>
            <a:ahLst/>
            <a:cxnLst/>
            <a:rect l="l" t="t" r="r" b="b"/>
            <a:pathLst>
              <a:path w="8833485">
                <a:moveTo>
                  <a:pt x="0" y="0"/>
                </a:moveTo>
                <a:lnTo>
                  <a:pt x="8833082" y="0"/>
                </a:lnTo>
              </a:path>
            </a:pathLst>
          </a:custGeom>
          <a:ln w="9524">
            <a:solidFill>
              <a:srgbClr val="799797"/>
            </a:solidFill>
          </a:ln>
        </p:spPr>
        <p:txBody>
          <a:bodyPr wrap="square" lIns="0" tIns="0" rIns="0" bIns="0" rtlCol="0"/>
          <a:lstStyle/>
          <a:p>
            <a:endParaRPr/>
          </a:p>
        </p:txBody>
      </p:sp>
      <p:sp>
        <p:nvSpPr>
          <p:cNvPr id="22" name="bg object 22"/>
          <p:cNvSpPr/>
          <p:nvPr/>
        </p:nvSpPr>
        <p:spPr>
          <a:xfrm>
            <a:off x="4267187" y="956043"/>
            <a:ext cx="609600" cy="609600"/>
          </a:xfrm>
          <a:custGeom>
            <a:avLst/>
            <a:gdLst/>
            <a:ahLst/>
            <a:cxnLst/>
            <a:rect l="l" t="t" r="r" b="b"/>
            <a:pathLst>
              <a:path w="609600" h="609600">
                <a:moveTo>
                  <a:pt x="609600" y="304800"/>
                </a:moveTo>
                <a:lnTo>
                  <a:pt x="605802" y="256832"/>
                </a:lnTo>
                <a:lnTo>
                  <a:pt x="594626" y="210477"/>
                </a:lnTo>
                <a:lnTo>
                  <a:pt x="576440" y="166547"/>
                </a:lnTo>
                <a:lnTo>
                  <a:pt x="551548" y="125869"/>
                </a:lnTo>
                <a:lnTo>
                  <a:pt x="520319" y="89268"/>
                </a:lnTo>
                <a:lnTo>
                  <a:pt x="483717" y="58039"/>
                </a:lnTo>
                <a:lnTo>
                  <a:pt x="443052" y="33147"/>
                </a:lnTo>
                <a:lnTo>
                  <a:pt x="399135" y="14960"/>
                </a:lnTo>
                <a:lnTo>
                  <a:pt x="352767" y="3797"/>
                </a:lnTo>
                <a:lnTo>
                  <a:pt x="304800" y="0"/>
                </a:lnTo>
                <a:lnTo>
                  <a:pt x="255358" y="3987"/>
                </a:lnTo>
                <a:lnTo>
                  <a:pt x="208457" y="15532"/>
                </a:lnTo>
                <a:lnTo>
                  <a:pt x="164731" y="34023"/>
                </a:lnTo>
                <a:lnTo>
                  <a:pt x="124790" y="58801"/>
                </a:lnTo>
                <a:lnTo>
                  <a:pt x="89281" y="89268"/>
                </a:lnTo>
                <a:lnTo>
                  <a:pt x="58813" y="124790"/>
                </a:lnTo>
                <a:lnTo>
                  <a:pt x="34023" y="164719"/>
                </a:lnTo>
                <a:lnTo>
                  <a:pt x="15532" y="208457"/>
                </a:lnTo>
                <a:lnTo>
                  <a:pt x="3987" y="255358"/>
                </a:lnTo>
                <a:lnTo>
                  <a:pt x="0" y="304800"/>
                </a:lnTo>
                <a:lnTo>
                  <a:pt x="3987" y="354241"/>
                </a:lnTo>
                <a:lnTo>
                  <a:pt x="15532" y="401142"/>
                </a:lnTo>
                <a:lnTo>
                  <a:pt x="34023" y="444868"/>
                </a:lnTo>
                <a:lnTo>
                  <a:pt x="58813" y="484809"/>
                </a:lnTo>
                <a:lnTo>
                  <a:pt x="89281" y="520319"/>
                </a:lnTo>
                <a:lnTo>
                  <a:pt x="124790" y="550786"/>
                </a:lnTo>
                <a:lnTo>
                  <a:pt x="164731" y="575576"/>
                </a:lnTo>
                <a:lnTo>
                  <a:pt x="208457" y="594055"/>
                </a:lnTo>
                <a:lnTo>
                  <a:pt x="255358" y="605599"/>
                </a:lnTo>
                <a:lnTo>
                  <a:pt x="304800" y="609600"/>
                </a:lnTo>
                <a:lnTo>
                  <a:pt x="354228" y="605599"/>
                </a:lnTo>
                <a:lnTo>
                  <a:pt x="401129" y="594055"/>
                </a:lnTo>
                <a:lnTo>
                  <a:pt x="444868" y="575576"/>
                </a:lnTo>
                <a:lnTo>
                  <a:pt x="484797" y="550786"/>
                </a:lnTo>
                <a:lnTo>
                  <a:pt x="520319" y="520319"/>
                </a:lnTo>
                <a:lnTo>
                  <a:pt x="550786" y="484809"/>
                </a:lnTo>
                <a:lnTo>
                  <a:pt x="575576" y="444868"/>
                </a:lnTo>
                <a:lnTo>
                  <a:pt x="594055" y="401142"/>
                </a:lnTo>
                <a:lnTo>
                  <a:pt x="605612" y="354241"/>
                </a:lnTo>
                <a:lnTo>
                  <a:pt x="609600" y="304800"/>
                </a:lnTo>
                <a:close/>
              </a:path>
            </a:pathLst>
          </a:custGeom>
          <a:solidFill>
            <a:srgbClr val="FFFFFF"/>
          </a:solidFill>
        </p:spPr>
        <p:txBody>
          <a:bodyPr wrap="square" lIns="0" tIns="0" rIns="0" bIns="0" rtlCol="0"/>
          <a:lstStyle/>
          <a:p>
            <a:endParaRPr/>
          </a:p>
        </p:txBody>
      </p:sp>
      <p:sp>
        <p:nvSpPr>
          <p:cNvPr id="23" name="bg object 23"/>
          <p:cNvSpPr/>
          <p:nvPr/>
        </p:nvSpPr>
        <p:spPr>
          <a:xfrm>
            <a:off x="4344741" y="1033587"/>
            <a:ext cx="454659" cy="454659"/>
          </a:xfrm>
          <a:custGeom>
            <a:avLst/>
            <a:gdLst/>
            <a:ahLst/>
            <a:cxnLst/>
            <a:rect l="l" t="t" r="r" b="b"/>
            <a:pathLst>
              <a:path w="454660" h="454659">
                <a:moveTo>
                  <a:pt x="0" y="227244"/>
                </a:moveTo>
                <a:lnTo>
                  <a:pt x="304" y="215637"/>
                </a:lnTo>
                <a:lnTo>
                  <a:pt x="1196" y="204022"/>
                </a:lnTo>
                <a:lnTo>
                  <a:pt x="10246" y="159677"/>
                </a:lnTo>
                <a:lnTo>
                  <a:pt x="27459" y="118923"/>
                </a:lnTo>
                <a:lnTo>
                  <a:pt x="51921" y="82701"/>
                </a:lnTo>
                <a:lnTo>
                  <a:pt x="82709" y="51913"/>
                </a:lnTo>
                <a:lnTo>
                  <a:pt x="118934" y="27456"/>
                </a:lnTo>
                <a:lnTo>
                  <a:pt x="159687" y="10240"/>
                </a:lnTo>
                <a:lnTo>
                  <a:pt x="204024" y="1194"/>
                </a:lnTo>
                <a:lnTo>
                  <a:pt x="227249" y="0"/>
                </a:lnTo>
                <a:lnTo>
                  <a:pt x="271799" y="4407"/>
                </a:lnTo>
                <a:lnTo>
                  <a:pt x="314224" y="17299"/>
                </a:lnTo>
                <a:lnTo>
                  <a:pt x="353324" y="38179"/>
                </a:lnTo>
                <a:lnTo>
                  <a:pt x="387924" y="66559"/>
                </a:lnTo>
                <a:lnTo>
                  <a:pt x="416324" y="101169"/>
                </a:lnTo>
                <a:lnTo>
                  <a:pt x="437199" y="140282"/>
                </a:lnTo>
                <a:lnTo>
                  <a:pt x="450099" y="182704"/>
                </a:lnTo>
                <a:lnTo>
                  <a:pt x="454499" y="227244"/>
                </a:lnTo>
                <a:lnTo>
                  <a:pt x="449874" y="273024"/>
                </a:lnTo>
                <a:lnTo>
                  <a:pt x="436624" y="315704"/>
                </a:lnTo>
                <a:lnTo>
                  <a:pt x="415674" y="354311"/>
                </a:lnTo>
                <a:lnTo>
                  <a:pt x="387924" y="387931"/>
                </a:lnTo>
                <a:lnTo>
                  <a:pt x="354324" y="415671"/>
                </a:lnTo>
                <a:lnTo>
                  <a:pt x="315699" y="436626"/>
                </a:lnTo>
                <a:lnTo>
                  <a:pt x="273024" y="449874"/>
                </a:lnTo>
                <a:lnTo>
                  <a:pt x="227249" y="454491"/>
                </a:lnTo>
                <a:lnTo>
                  <a:pt x="181474" y="449874"/>
                </a:lnTo>
                <a:lnTo>
                  <a:pt x="138799" y="436626"/>
                </a:lnTo>
                <a:lnTo>
                  <a:pt x="100174" y="415671"/>
                </a:lnTo>
                <a:lnTo>
                  <a:pt x="66574" y="387931"/>
                </a:lnTo>
                <a:lnTo>
                  <a:pt x="38824" y="354311"/>
                </a:lnTo>
                <a:lnTo>
                  <a:pt x="17874" y="315704"/>
                </a:lnTo>
                <a:lnTo>
                  <a:pt x="4624" y="273024"/>
                </a:lnTo>
                <a:lnTo>
                  <a:pt x="304" y="238853"/>
                </a:lnTo>
                <a:lnTo>
                  <a:pt x="0" y="227244"/>
                </a:lnTo>
                <a:close/>
              </a:path>
              <a:path w="454660" h="454659">
                <a:moveTo>
                  <a:pt x="33874" y="227244"/>
                </a:moveTo>
                <a:lnTo>
                  <a:pt x="34119" y="217207"/>
                </a:lnTo>
                <a:lnTo>
                  <a:pt x="34853" y="207461"/>
                </a:lnTo>
                <a:lnTo>
                  <a:pt x="42534" y="169733"/>
                </a:lnTo>
                <a:lnTo>
                  <a:pt x="61797" y="127044"/>
                </a:lnTo>
                <a:lnTo>
                  <a:pt x="90499" y="90507"/>
                </a:lnTo>
                <a:lnTo>
                  <a:pt x="127048" y="61802"/>
                </a:lnTo>
                <a:lnTo>
                  <a:pt x="169727" y="42536"/>
                </a:lnTo>
                <a:lnTo>
                  <a:pt x="207458" y="34844"/>
                </a:lnTo>
                <a:lnTo>
                  <a:pt x="227249" y="33867"/>
                </a:lnTo>
                <a:lnTo>
                  <a:pt x="274456" y="39706"/>
                </a:lnTo>
                <a:lnTo>
                  <a:pt x="318318" y="56631"/>
                </a:lnTo>
                <a:lnTo>
                  <a:pt x="356992" y="83833"/>
                </a:lnTo>
                <a:lnTo>
                  <a:pt x="382649" y="112125"/>
                </a:lnTo>
                <a:lnTo>
                  <a:pt x="405899" y="153242"/>
                </a:lnTo>
                <a:lnTo>
                  <a:pt x="418525" y="198766"/>
                </a:lnTo>
                <a:lnTo>
                  <a:pt x="420624" y="227244"/>
                </a:lnTo>
                <a:lnTo>
                  <a:pt x="416699" y="266236"/>
                </a:lnTo>
                <a:lnTo>
                  <a:pt x="401553" y="311147"/>
                </a:lnTo>
                <a:lnTo>
                  <a:pt x="376486" y="350257"/>
                </a:lnTo>
                <a:lnTo>
                  <a:pt x="343007" y="382178"/>
                </a:lnTo>
                <a:lnTo>
                  <a:pt x="302524" y="405434"/>
                </a:lnTo>
                <a:lnTo>
                  <a:pt x="256643" y="418419"/>
                </a:lnTo>
                <a:lnTo>
                  <a:pt x="227249" y="420624"/>
                </a:lnTo>
                <a:lnTo>
                  <a:pt x="188249" y="416694"/>
                </a:lnTo>
                <a:lnTo>
                  <a:pt x="143344" y="401540"/>
                </a:lnTo>
                <a:lnTo>
                  <a:pt x="104234" y="376486"/>
                </a:lnTo>
                <a:lnTo>
                  <a:pt x="72317" y="343004"/>
                </a:lnTo>
                <a:lnTo>
                  <a:pt x="49049" y="302511"/>
                </a:lnTo>
                <a:lnTo>
                  <a:pt x="36079" y="256631"/>
                </a:lnTo>
                <a:lnTo>
                  <a:pt x="34119" y="237283"/>
                </a:lnTo>
                <a:lnTo>
                  <a:pt x="33874" y="227244"/>
                </a:lnTo>
                <a:close/>
              </a:path>
            </a:pathLst>
          </a:custGeom>
          <a:ln w="16933">
            <a:solidFill>
              <a:srgbClr val="799797"/>
            </a:solidFill>
          </a:ln>
        </p:spPr>
        <p:txBody>
          <a:bodyPr wrap="square" lIns="0" tIns="0" rIns="0" bIns="0" rtlCol="0"/>
          <a:lstStyle/>
          <a:p>
            <a:endParaRPr/>
          </a:p>
        </p:txBody>
      </p:sp>
      <p:sp>
        <p:nvSpPr>
          <p:cNvPr id="24" name="bg object 24"/>
          <p:cNvSpPr/>
          <p:nvPr/>
        </p:nvSpPr>
        <p:spPr>
          <a:xfrm>
            <a:off x="0" y="6705586"/>
            <a:ext cx="9144000" cy="152400"/>
          </a:xfrm>
          <a:custGeom>
            <a:avLst/>
            <a:gdLst/>
            <a:ahLst/>
            <a:cxnLst/>
            <a:rect l="l" t="t" r="r" b="b"/>
            <a:pathLst>
              <a:path w="9144000" h="152400">
                <a:moveTo>
                  <a:pt x="9143981" y="152399"/>
                </a:moveTo>
                <a:lnTo>
                  <a:pt x="0" y="152399"/>
                </a:lnTo>
                <a:lnTo>
                  <a:pt x="0" y="0"/>
                </a:lnTo>
                <a:lnTo>
                  <a:pt x="9143981" y="0"/>
                </a:lnTo>
                <a:lnTo>
                  <a:pt x="9143981" y="15239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285448" y="1538221"/>
            <a:ext cx="8573102" cy="452119"/>
          </a:xfrm>
          <a:prstGeom prst="rect">
            <a:avLst/>
          </a:prstGeom>
        </p:spPr>
        <p:txBody>
          <a:bodyPr wrap="square" lIns="0" tIns="0" rIns="0" bIns="0">
            <a:spAutoFit/>
          </a:bodyPr>
          <a:lstStyle>
            <a:lvl1pPr>
              <a:defRPr sz="2800" b="0" i="0">
                <a:solidFill>
                  <a:schemeClr val="tx1"/>
                </a:solidFill>
                <a:latin typeface="Georgia"/>
                <a:cs typeface="Georgia"/>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77824" y="6442790"/>
            <a:ext cx="3992245" cy="198754"/>
          </a:xfrm>
          <a:prstGeom prst="rect">
            <a:avLst/>
          </a:prstGeom>
        </p:spPr>
        <p:txBody>
          <a:bodyPr wrap="square" lIns="0" tIns="0" rIns="0" bIns="0">
            <a:spAutoFit/>
          </a:bodyPr>
          <a:lstStyle>
            <a:lvl1pPr>
              <a:defRPr sz="1200" b="0" i="0">
                <a:solidFill>
                  <a:schemeClr val="bg1"/>
                </a:solidFill>
                <a:latin typeface="Georgia"/>
                <a:cs typeface="Georgia"/>
              </a:defRPr>
            </a:lvl1pPr>
          </a:lstStyle>
          <a:p>
            <a:pPr marL="12700">
              <a:lnSpc>
                <a:spcPct val="100000"/>
              </a:lnSpc>
            </a:pPr>
            <a:r>
              <a:rPr spc="-5" dirty="0"/>
              <a:t>NSIT Technology Business Incubator Startup</a:t>
            </a:r>
            <a:r>
              <a:rPr spc="220" dirty="0"/>
              <a:t> </a:t>
            </a:r>
            <a:r>
              <a:rPr spc="-5" dirty="0"/>
              <a:t>Presentation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forms.gle/BMp94xxzA1SzdXKz8"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71B0-D35C-494B-B45C-1A917C9BE373}"/>
              </a:ext>
            </a:extLst>
          </p:cNvPr>
          <p:cNvSpPr>
            <a:spLocks noGrp="1"/>
          </p:cNvSpPr>
          <p:nvPr>
            <p:ph type="ctrTitle"/>
          </p:nvPr>
        </p:nvSpPr>
        <p:spPr>
          <a:xfrm>
            <a:off x="457200" y="228600"/>
            <a:ext cx="7772400" cy="923330"/>
          </a:xfrm>
        </p:spPr>
        <p:txBody>
          <a:bodyPr/>
          <a:lstStyle/>
          <a:p>
            <a:pPr algn="ctr"/>
            <a:r>
              <a:rPr lang="en-US" sz="6000" b="1" dirty="0">
                <a:latin typeface="Segoe UI Black" panose="020B0A02040204020203" pitchFamily="34" charset="0"/>
                <a:ea typeface="Segoe UI Black" panose="020B0A02040204020203" pitchFamily="34" charset="0"/>
              </a:rPr>
              <a:t>OTA–Fix </a:t>
            </a:r>
            <a:endParaRPr lang="en-IN" sz="6000" b="1" dirty="0">
              <a:latin typeface="Segoe UI Black" panose="020B0A02040204020203" pitchFamily="34" charset="0"/>
              <a:ea typeface="Segoe UI Black" panose="020B0A02040204020203" pitchFamily="34" charset="0"/>
            </a:endParaRPr>
          </a:p>
        </p:txBody>
      </p:sp>
      <p:pic>
        <p:nvPicPr>
          <p:cNvPr id="1026" name="Picture 2">
            <a:extLst>
              <a:ext uri="{FF2B5EF4-FFF2-40B4-BE49-F238E27FC236}">
                <a16:creationId xmlns:a16="http://schemas.microsoft.com/office/drawing/2014/main" id="{D2CA99BB-293B-42A0-A588-96E0E2BBE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45" y="2057400"/>
            <a:ext cx="3756355" cy="36576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a:extLst>
              <a:ext uri="{FF2B5EF4-FFF2-40B4-BE49-F238E27FC236}">
                <a16:creationId xmlns:a16="http://schemas.microsoft.com/office/drawing/2014/main" id="{BBCEB66D-D9DE-418E-B5C1-B549FE5FCC5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AutoShape 8">
            <a:extLst>
              <a:ext uri="{FF2B5EF4-FFF2-40B4-BE49-F238E27FC236}">
                <a16:creationId xmlns:a16="http://schemas.microsoft.com/office/drawing/2014/main" id="{6BE3C203-4F98-4104-A64A-BE42D7661378}"/>
              </a:ext>
            </a:extLst>
          </p:cNvPr>
          <p:cNvSpPr>
            <a:spLocks noChangeAspect="1" noChangeArrowheads="1"/>
          </p:cNvSpPr>
          <p:nvPr/>
        </p:nvSpPr>
        <p:spPr bwMode="auto">
          <a:xfrm>
            <a:off x="4572000" y="2209800"/>
            <a:ext cx="4038600" cy="403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id="{065EEFBC-92FC-466F-BC75-20AA024AF4C7}"/>
              </a:ext>
            </a:extLst>
          </p:cNvPr>
          <p:cNvPicPr>
            <a:picLocks noChangeAspect="1"/>
          </p:cNvPicPr>
          <p:nvPr/>
        </p:nvPicPr>
        <p:blipFill rotWithShape="1">
          <a:blip r:embed="rId3"/>
          <a:srcRect l="30000" t="30741" r="30833" b="10000"/>
          <a:stretch/>
        </p:blipFill>
        <p:spPr>
          <a:xfrm>
            <a:off x="4632960" y="2057400"/>
            <a:ext cx="4069080" cy="3657600"/>
          </a:xfrm>
          <a:prstGeom prst="rect">
            <a:avLst/>
          </a:prstGeom>
        </p:spPr>
      </p:pic>
    </p:spTree>
    <p:extLst>
      <p:ext uri="{BB962C8B-B14F-4D97-AF65-F5344CB8AC3E}">
        <p14:creationId xmlns:p14="http://schemas.microsoft.com/office/powerpoint/2010/main" val="49371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1469233"/>
            <a:ext cx="4328160" cy="452120"/>
          </a:xfrm>
          <a:prstGeom prst="rect">
            <a:avLst/>
          </a:prstGeom>
        </p:spPr>
        <p:txBody>
          <a:bodyPr vert="horz" wrap="square" lIns="0" tIns="12700" rIns="0" bIns="0" rtlCol="0">
            <a:spAutoFit/>
          </a:bodyPr>
          <a:lstStyle/>
          <a:p>
            <a:pPr marL="12700">
              <a:lnSpc>
                <a:spcPct val="100000"/>
              </a:lnSpc>
              <a:spcBef>
                <a:spcPts val="100"/>
              </a:spcBef>
              <a:tabLst>
                <a:tab pos="461645" algn="l"/>
              </a:tabLst>
            </a:pPr>
            <a:r>
              <a:rPr sz="2350" spc="20" dirty="0">
                <a:solidFill>
                  <a:srgbClr val="D16249"/>
                </a:solidFill>
                <a:latin typeface="Noto Sans Symbols"/>
                <a:cs typeface="Noto Sans Symbols"/>
              </a:rPr>
              <a:t>⚫	</a:t>
            </a:r>
            <a:r>
              <a:rPr spc="-5" dirty="0"/>
              <a:t>Risk factors to</a:t>
            </a:r>
            <a:r>
              <a:rPr spc="-85" dirty="0"/>
              <a:t> </a:t>
            </a:r>
            <a:r>
              <a:rPr spc="-5" dirty="0"/>
              <a:t>execution</a:t>
            </a:r>
            <a:endParaRPr sz="2350" dirty="0">
              <a:latin typeface="Noto Sans Symbols"/>
              <a:cs typeface="Noto Sans Symbol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NSIT Technology Business Incubator Startup</a:t>
            </a:r>
            <a:r>
              <a:rPr spc="220" dirty="0"/>
              <a:t> </a:t>
            </a:r>
            <a:r>
              <a:rPr spc="-5" dirty="0"/>
              <a:t>Presentation</a:t>
            </a:r>
          </a:p>
        </p:txBody>
      </p:sp>
      <p:sp>
        <p:nvSpPr>
          <p:cNvPr id="4" name="TextBox 3">
            <a:extLst>
              <a:ext uri="{FF2B5EF4-FFF2-40B4-BE49-F238E27FC236}">
                <a16:creationId xmlns:a16="http://schemas.microsoft.com/office/drawing/2014/main" id="{0763EF13-C61D-4A8D-9A94-CC774080B3EE}"/>
              </a:ext>
            </a:extLst>
          </p:cNvPr>
          <p:cNvSpPr txBox="1"/>
          <p:nvPr/>
        </p:nvSpPr>
        <p:spPr>
          <a:xfrm>
            <a:off x="685800" y="1828800"/>
            <a:ext cx="75438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Procurement of parts</a:t>
            </a:r>
            <a:br>
              <a:rPr lang="en-US" dirty="0"/>
            </a:br>
            <a:r>
              <a:rPr lang="en-US" dirty="0"/>
              <a:t>We employ a wide range of electronic equipment to make our final product. In the case of a component failure we need to have enough parts stacked up to ensure that our customers do not have a bad user experience and we are able to provide them with best service.</a:t>
            </a:r>
            <a:br>
              <a:rPr lang="en-US" dirty="0"/>
            </a:br>
            <a:endParaRPr lang="en-US" dirty="0"/>
          </a:p>
          <a:p>
            <a:pPr marL="285750" indent="-285750">
              <a:buFont typeface="Wingdings" panose="05000000000000000000" pitchFamily="2" charset="2"/>
              <a:buChar char="v"/>
            </a:pPr>
            <a:r>
              <a:rPr lang="en-US" dirty="0"/>
              <a:t>Customer acquisition</a:t>
            </a:r>
            <a:br>
              <a:rPr lang="en-US" dirty="0"/>
            </a:br>
            <a:r>
              <a:rPr lang="en-US" dirty="0"/>
              <a:t>Since our product is still not a mainstream product, we might have to spend some time explaining what our product does in order to bring them on board and be a part of our ecosystem we aim to build over the coming years.</a:t>
            </a:r>
            <a:br>
              <a:rPr lang="en-US" dirty="0"/>
            </a:br>
            <a:endParaRPr lang="en-US" dirty="0"/>
          </a:p>
          <a:p>
            <a:pPr marL="285750" indent="-285750">
              <a:buFont typeface="Wingdings" panose="05000000000000000000" pitchFamily="2" charset="2"/>
              <a:buChar char="v"/>
            </a:pPr>
            <a:r>
              <a:rPr lang="en-US" dirty="0"/>
              <a:t>Man power for after purchase installation/ service</a:t>
            </a:r>
            <a:br>
              <a:rPr lang="en-US" dirty="0"/>
            </a:br>
            <a:r>
              <a:rPr lang="en-US" dirty="0"/>
              <a:t>Since we primarily deal with a product and not a service, we would have to rely either on 3</a:t>
            </a:r>
            <a:r>
              <a:rPr lang="en-US" baseline="30000" dirty="0"/>
              <a:t>rd</a:t>
            </a:r>
            <a:r>
              <a:rPr lang="en-US" dirty="0"/>
              <a:t> party facilitators to arrange for technicians/ hire them on our own payroll who install this technology and give it to the end user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496" y="1611373"/>
            <a:ext cx="5949315" cy="452120"/>
          </a:xfrm>
          <a:prstGeom prst="rect">
            <a:avLst/>
          </a:prstGeom>
        </p:spPr>
        <p:txBody>
          <a:bodyPr vert="horz" wrap="square" lIns="0" tIns="12700" rIns="0" bIns="0" rtlCol="0">
            <a:spAutoFit/>
          </a:bodyPr>
          <a:lstStyle/>
          <a:p>
            <a:pPr marL="12700">
              <a:lnSpc>
                <a:spcPct val="100000"/>
              </a:lnSpc>
              <a:spcBef>
                <a:spcPts val="100"/>
              </a:spcBef>
              <a:tabLst>
                <a:tab pos="461645" algn="l"/>
              </a:tabLst>
            </a:pPr>
            <a:r>
              <a:rPr sz="2350" spc="20" dirty="0">
                <a:solidFill>
                  <a:srgbClr val="D16249"/>
                </a:solidFill>
                <a:latin typeface="Noto Sans Symbols"/>
                <a:cs typeface="Noto Sans Symbols"/>
              </a:rPr>
              <a:t>⚫	</a:t>
            </a:r>
            <a:r>
              <a:rPr spc="-5" dirty="0"/>
              <a:t>Funding objective </a:t>
            </a:r>
            <a:r>
              <a:rPr spc="-10" dirty="0"/>
              <a:t>and </a:t>
            </a:r>
            <a:r>
              <a:rPr spc="-5" dirty="0"/>
              <a:t>use of</a:t>
            </a:r>
            <a:r>
              <a:rPr spc="-75" dirty="0"/>
              <a:t> </a:t>
            </a:r>
            <a:r>
              <a:rPr spc="-5" dirty="0"/>
              <a:t>funds</a:t>
            </a:r>
            <a:endParaRPr sz="2350" dirty="0">
              <a:latin typeface="Noto Sans Symbols"/>
              <a:cs typeface="Noto Sans Symbol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NSIT Technology Business Incubator Startup</a:t>
            </a:r>
            <a:r>
              <a:rPr spc="220" dirty="0"/>
              <a:t> </a:t>
            </a:r>
            <a:r>
              <a:rPr spc="-5" dirty="0"/>
              <a:t>Presentation</a:t>
            </a:r>
          </a:p>
        </p:txBody>
      </p:sp>
      <p:sp>
        <p:nvSpPr>
          <p:cNvPr id="4" name="TextBox 3">
            <a:extLst>
              <a:ext uri="{FF2B5EF4-FFF2-40B4-BE49-F238E27FC236}">
                <a16:creationId xmlns:a16="http://schemas.microsoft.com/office/drawing/2014/main" id="{11F4FBC6-D4BB-47CE-B135-E66247A55FAD}"/>
              </a:ext>
            </a:extLst>
          </p:cNvPr>
          <p:cNvSpPr txBox="1"/>
          <p:nvPr/>
        </p:nvSpPr>
        <p:spPr>
          <a:xfrm>
            <a:off x="685800" y="2209800"/>
            <a:ext cx="8001001" cy="477053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Facilitate </a:t>
            </a:r>
            <a:r>
              <a:rPr lang="en-US" sz="2400" b="1" dirty="0"/>
              <a:t>procurement of electronic components </a:t>
            </a:r>
            <a:r>
              <a:rPr lang="en-US" sz="2400" dirty="0"/>
              <a:t>in bulk to maintain a healthy inventory.</a:t>
            </a:r>
          </a:p>
          <a:p>
            <a:pPr marL="285750" indent="-285750">
              <a:buFont typeface="Wingdings" panose="05000000000000000000" pitchFamily="2" charset="2"/>
              <a:buChar char="v"/>
            </a:pPr>
            <a:r>
              <a:rPr lang="en-US" sz="2400" dirty="0"/>
              <a:t>To </a:t>
            </a:r>
            <a:r>
              <a:rPr lang="en-US" sz="2400" b="1" dirty="0"/>
              <a:t>facilitate research and development </a:t>
            </a:r>
            <a:r>
              <a:rPr lang="en-US" sz="2400" dirty="0"/>
              <a:t>for innovations and upgrades to our product in the future so that we can make the range of products feature rich and cater  to a bigger market.</a:t>
            </a:r>
          </a:p>
          <a:p>
            <a:pPr marL="285750" indent="-285750">
              <a:buFont typeface="Wingdings" panose="05000000000000000000" pitchFamily="2" charset="2"/>
              <a:buChar char="v"/>
            </a:pPr>
            <a:r>
              <a:rPr lang="en-US" sz="2400" dirty="0"/>
              <a:t>We utilize </a:t>
            </a:r>
            <a:r>
              <a:rPr lang="en-US" sz="2400" b="1" dirty="0"/>
              <a:t>firebase cloud services </a:t>
            </a:r>
            <a:r>
              <a:rPr lang="en-US" sz="2400" dirty="0"/>
              <a:t>for our database however these services are not entirely free and require certain remuneration from us to continue to use them.</a:t>
            </a:r>
          </a:p>
          <a:p>
            <a:pPr marL="285750" indent="-285750">
              <a:buFont typeface="Wingdings" panose="05000000000000000000" pitchFamily="2" charset="2"/>
              <a:buChar char="v"/>
            </a:pPr>
            <a:r>
              <a:rPr lang="en-US" sz="2400" dirty="0"/>
              <a:t>To </a:t>
            </a:r>
            <a:r>
              <a:rPr lang="en-US" sz="2400" b="1" dirty="0"/>
              <a:t>market our product </a:t>
            </a:r>
            <a:r>
              <a:rPr lang="en-US" sz="2400" dirty="0"/>
              <a:t>across various forums and gain traction to eventually gain new customers.</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NSIT Technology Business Incubator Startup</a:t>
            </a:r>
            <a:r>
              <a:rPr spc="220" dirty="0"/>
              <a:t> </a:t>
            </a:r>
            <a:r>
              <a:rPr spc="-5" dirty="0"/>
              <a:t>Presentation</a:t>
            </a:r>
          </a:p>
        </p:txBody>
      </p:sp>
      <p:sp>
        <p:nvSpPr>
          <p:cNvPr id="5" name="TextBox 4">
            <a:extLst>
              <a:ext uri="{FF2B5EF4-FFF2-40B4-BE49-F238E27FC236}">
                <a16:creationId xmlns:a16="http://schemas.microsoft.com/office/drawing/2014/main" id="{3F33B534-03E9-4D45-8AAE-816ABCCC3C01}"/>
              </a:ext>
            </a:extLst>
          </p:cNvPr>
          <p:cNvSpPr txBox="1"/>
          <p:nvPr/>
        </p:nvSpPr>
        <p:spPr>
          <a:xfrm>
            <a:off x="87946" y="1524000"/>
            <a:ext cx="4572000" cy="461665"/>
          </a:xfrm>
          <a:prstGeom prst="rect">
            <a:avLst/>
          </a:prstGeom>
          <a:noFill/>
        </p:spPr>
        <p:txBody>
          <a:bodyPr wrap="square">
            <a:spAutoFit/>
          </a:bodyPr>
          <a:lstStyle/>
          <a:p>
            <a:r>
              <a:rPr lang="en-US" sz="1600" spc="20" dirty="0">
                <a:solidFill>
                  <a:srgbClr val="D16249"/>
                </a:solidFill>
                <a:latin typeface="Noto Sans Symbols"/>
                <a:cs typeface="Noto Sans Symbols"/>
              </a:rPr>
              <a:t>⚫	</a:t>
            </a:r>
            <a:r>
              <a:rPr lang="en-US" sz="2400" spc="-5" dirty="0"/>
              <a:t>References</a:t>
            </a:r>
            <a:endParaRPr lang="en-IN" dirty="0"/>
          </a:p>
        </p:txBody>
      </p:sp>
      <p:sp>
        <p:nvSpPr>
          <p:cNvPr id="2" name="TextBox 1">
            <a:extLst>
              <a:ext uri="{FF2B5EF4-FFF2-40B4-BE49-F238E27FC236}">
                <a16:creationId xmlns:a16="http://schemas.microsoft.com/office/drawing/2014/main" id="{FB650736-86B9-4B12-BF98-AD81D43F98B3}"/>
              </a:ext>
            </a:extLst>
          </p:cNvPr>
          <p:cNvSpPr txBox="1"/>
          <p:nvPr/>
        </p:nvSpPr>
        <p:spPr>
          <a:xfrm>
            <a:off x="1219200" y="2438400"/>
            <a:ext cx="4724400" cy="2308324"/>
          </a:xfrm>
          <a:prstGeom prst="rect">
            <a:avLst/>
          </a:prstGeom>
          <a:noFill/>
        </p:spPr>
        <p:txBody>
          <a:bodyPr wrap="square" rtlCol="0">
            <a:spAutoFit/>
          </a:bodyPr>
          <a:lstStyle/>
          <a:p>
            <a:pPr marL="285750" indent="-285750">
              <a:buFont typeface="Wingdings" panose="05000000000000000000" pitchFamily="2" charset="2"/>
              <a:buChar char="v"/>
            </a:pPr>
            <a:r>
              <a:rPr lang="en-US" dirty="0"/>
              <a:t> In house market survey using the following form - </a:t>
            </a:r>
            <a:r>
              <a:rPr lang="en-US" dirty="0">
                <a:hlinkClick r:id="rId2"/>
              </a:rPr>
              <a:t>https://forms.gle/BMp94xxzA1SzdXKz8</a:t>
            </a:r>
            <a:r>
              <a:rPr lang="en-US" dirty="0"/>
              <a:t> </a:t>
            </a:r>
          </a:p>
          <a:p>
            <a:pPr marL="285750" indent="-285750">
              <a:buFont typeface="Wingdings" panose="05000000000000000000" pitchFamily="2" charset="2"/>
              <a:buChar char="v"/>
            </a:pPr>
            <a:r>
              <a:rPr lang="en-US" dirty="0"/>
              <a:t>Firebase services</a:t>
            </a:r>
          </a:p>
          <a:p>
            <a:pPr marL="285750" indent="-285750">
              <a:buFont typeface="Wingdings" panose="05000000000000000000" pitchFamily="2" charset="2"/>
              <a:buChar char="v"/>
            </a:pPr>
            <a:r>
              <a:rPr lang="en-US" dirty="0"/>
              <a:t>Technical support-(Mention internet knowledge vid if any/ NSUT lab names/ prof names)</a:t>
            </a:r>
          </a:p>
          <a:p>
            <a:pPr marL="285750" indent="-285750">
              <a:buFont typeface="Wingdings" panose="05000000000000000000" pitchFamily="2" charset="2"/>
              <a:buChar char="v"/>
            </a:pPr>
            <a:r>
              <a:rPr lang="en-US" dirty="0"/>
              <a:t>Design inspiration (optional)</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23005" y="4097650"/>
            <a:ext cx="2461260" cy="635000"/>
          </a:xfrm>
          <a:prstGeom prst="rect">
            <a:avLst/>
          </a:prstGeom>
        </p:spPr>
        <p:txBody>
          <a:bodyPr vert="horz" wrap="square" lIns="0" tIns="12700" rIns="0" bIns="0" rtlCol="0">
            <a:spAutoFit/>
          </a:bodyPr>
          <a:lstStyle/>
          <a:p>
            <a:pPr marL="12700">
              <a:lnSpc>
                <a:spcPct val="100000"/>
              </a:lnSpc>
              <a:spcBef>
                <a:spcPts val="100"/>
              </a:spcBef>
            </a:pPr>
            <a:r>
              <a:rPr sz="4000" spc="-10" dirty="0">
                <a:latin typeface="Georgia"/>
                <a:cs typeface="Georgia"/>
              </a:rPr>
              <a:t>Thank</a:t>
            </a:r>
            <a:r>
              <a:rPr sz="4000" spc="-90" dirty="0">
                <a:latin typeface="Georgia"/>
                <a:cs typeface="Georgia"/>
              </a:rPr>
              <a:t> </a:t>
            </a:r>
            <a:r>
              <a:rPr sz="4000" spc="-5" dirty="0">
                <a:latin typeface="Georgia"/>
                <a:cs typeface="Georgia"/>
              </a:rPr>
              <a:t>You</a:t>
            </a:r>
            <a:endParaRPr sz="4000">
              <a:latin typeface="Georgia"/>
              <a:cs typeface="Georgia"/>
            </a:endParaRPr>
          </a:p>
        </p:txBody>
      </p:sp>
      <p:sp>
        <p:nvSpPr>
          <p:cNvPr id="3" name="object 3"/>
          <p:cNvSpPr txBox="1"/>
          <p:nvPr/>
        </p:nvSpPr>
        <p:spPr>
          <a:xfrm>
            <a:off x="377824" y="6430140"/>
            <a:ext cx="3062605" cy="389255"/>
          </a:xfrm>
          <a:prstGeom prst="rect">
            <a:avLst/>
          </a:prstGeom>
        </p:spPr>
        <p:txBody>
          <a:bodyPr vert="horz" wrap="square" lIns="0" tIns="20320" rIns="0" bIns="0" rtlCol="0">
            <a:spAutoFit/>
          </a:bodyPr>
          <a:lstStyle/>
          <a:p>
            <a:pPr marL="12700" marR="5080">
              <a:lnSpc>
                <a:spcPts val="1420"/>
              </a:lnSpc>
              <a:spcBef>
                <a:spcPts val="160"/>
              </a:spcBef>
            </a:pPr>
            <a:r>
              <a:rPr sz="1200" spc="-5" dirty="0">
                <a:solidFill>
                  <a:srgbClr val="FFFFFF"/>
                </a:solidFill>
                <a:latin typeface="Georgia"/>
                <a:cs typeface="Georgia"/>
              </a:rPr>
              <a:t>NSIT Technology Business Incubator Startup  Presentation</a:t>
            </a:r>
            <a:endParaRPr sz="120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938" y="1426751"/>
            <a:ext cx="3853179" cy="452120"/>
          </a:xfrm>
          <a:prstGeom prst="rect">
            <a:avLst/>
          </a:prstGeom>
        </p:spPr>
        <p:txBody>
          <a:bodyPr vert="horz" wrap="square" lIns="0" tIns="12700" rIns="0" bIns="0" rtlCol="0">
            <a:spAutoFit/>
          </a:bodyPr>
          <a:lstStyle/>
          <a:p>
            <a:pPr marL="12700">
              <a:lnSpc>
                <a:spcPct val="100000"/>
              </a:lnSpc>
              <a:spcBef>
                <a:spcPts val="100"/>
              </a:spcBef>
              <a:tabLst>
                <a:tab pos="445770" algn="l"/>
              </a:tabLst>
            </a:pPr>
            <a:r>
              <a:rPr sz="1950" spc="5" dirty="0">
                <a:solidFill>
                  <a:srgbClr val="CCB300"/>
                </a:solidFill>
                <a:latin typeface="Noto Sans Symbols"/>
                <a:cs typeface="Noto Sans Symbols"/>
              </a:rPr>
              <a:t>⚪	</a:t>
            </a:r>
            <a:r>
              <a:rPr spc="-5" dirty="0">
                <a:solidFill>
                  <a:srgbClr val="646B85"/>
                </a:solidFill>
              </a:rPr>
              <a:t>Executive</a:t>
            </a:r>
            <a:r>
              <a:rPr spc="-80" dirty="0">
                <a:solidFill>
                  <a:srgbClr val="646B85"/>
                </a:solidFill>
              </a:rPr>
              <a:t> </a:t>
            </a:r>
            <a:r>
              <a:rPr spc="-5" dirty="0">
                <a:solidFill>
                  <a:srgbClr val="646B85"/>
                </a:solidFill>
              </a:rPr>
              <a:t>Summaries</a:t>
            </a:r>
            <a:endParaRPr sz="1950" dirty="0">
              <a:latin typeface="Noto Sans Symbols"/>
              <a:cs typeface="Noto Sans Symbol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NSIT Technology Business Incubator Startup</a:t>
            </a:r>
            <a:r>
              <a:rPr spc="220" dirty="0"/>
              <a:t> </a:t>
            </a:r>
            <a:r>
              <a:rPr spc="-5" dirty="0"/>
              <a:t>Presentation</a:t>
            </a:r>
          </a:p>
        </p:txBody>
      </p:sp>
      <p:sp>
        <p:nvSpPr>
          <p:cNvPr id="4" name="TextBox 3">
            <a:extLst>
              <a:ext uri="{FF2B5EF4-FFF2-40B4-BE49-F238E27FC236}">
                <a16:creationId xmlns:a16="http://schemas.microsoft.com/office/drawing/2014/main" id="{A1594F8D-9DEC-4B81-AA4E-EBEC1817154A}"/>
              </a:ext>
            </a:extLst>
          </p:cNvPr>
          <p:cNvSpPr txBox="1"/>
          <p:nvPr/>
        </p:nvSpPr>
        <p:spPr>
          <a:xfrm>
            <a:off x="609600" y="1905044"/>
            <a:ext cx="8260648" cy="440120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Bootstrapped the startup with an initial total investment of INR 10,000 from all the founders to move from ideation to execution phase and fabricate an operational product.</a:t>
            </a:r>
          </a:p>
          <a:p>
            <a:pPr marL="285750" indent="-285750">
              <a:buFont typeface="Wingdings" panose="05000000000000000000" pitchFamily="2" charset="2"/>
              <a:buChar char="v"/>
            </a:pPr>
            <a:r>
              <a:rPr lang="en-US" sz="2000" dirty="0"/>
              <a:t>Fully operational prototype of the product completed within 6 months of ideation(July 2022-December 2022).</a:t>
            </a:r>
          </a:p>
          <a:p>
            <a:pPr marL="285750" indent="-285750">
              <a:buFont typeface="Wingdings" panose="05000000000000000000" pitchFamily="2" charset="2"/>
              <a:buChar char="v"/>
            </a:pPr>
            <a:r>
              <a:rPr lang="en-US" sz="2000" dirty="0"/>
              <a:t>Beta version of automation app functional and the software team is working on a fully functional commercial app, scheduled to be completed by the end of April 2023.</a:t>
            </a:r>
          </a:p>
          <a:p>
            <a:pPr marL="285750" indent="-285750">
              <a:buFont typeface="Wingdings" panose="05000000000000000000" pitchFamily="2" charset="2"/>
              <a:buChar char="v"/>
            </a:pPr>
            <a:r>
              <a:rPr lang="en-US" sz="2000" dirty="0"/>
              <a:t>Deployed firebase service by using cloud services to have an operational database over the cloud.</a:t>
            </a:r>
          </a:p>
          <a:p>
            <a:pPr marL="285750" indent="-285750">
              <a:buFont typeface="Wingdings" panose="05000000000000000000" pitchFamily="2" charset="2"/>
              <a:buChar char="v"/>
            </a:pPr>
            <a:r>
              <a:rPr lang="en-US" sz="2000" dirty="0"/>
              <a:t>Pan India Market survey conducted with a sample size of over 250 individuals to get an idea of the market sentiment about the product and the ease of customer acquisition as well as their willingness to pay to help us chart out our marketing strategy and financial model respectively.</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99" y="1417000"/>
            <a:ext cx="3912870" cy="452120"/>
          </a:xfrm>
          <a:prstGeom prst="rect">
            <a:avLst/>
          </a:prstGeom>
        </p:spPr>
        <p:txBody>
          <a:bodyPr vert="horz" wrap="square" lIns="0" tIns="12700" rIns="0" bIns="0" rtlCol="0">
            <a:spAutoFit/>
          </a:bodyPr>
          <a:lstStyle/>
          <a:p>
            <a:pPr marL="12700">
              <a:lnSpc>
                <a:spcPct val="100000"/>
              </a:lnSpc>
              <a:spcBef>
                <a:spcPts val="100"/>
              </a:spcBef>
              <a:tabLst>
                <a:tab pos="445770" algn="l"/>
                <a:tab pos="1755775" algn="l"/>
              </a:tabLst>
            </a:pPr>
            <a:r>
              <a:rPr sz="1950" spc="5" dirty="0">
                <a:solidFill>
                  <a:srgbClr val="CCB300"/>
                </a:solidFill>
                <a:latin typeface="Noto Sans Symbols"/>
                <a:cs typeface="Noto Sans Symbols"/>
              </a:rPr>
              <a:t>⚪	</a:t>
            </a:r>
            <a:r>
              <a:rPr spc="-5" dirty="0">
                <a:solidFill>
                  <a:srgbClr val="646B85"/>
                </a:solidFill>
              </a:rPr>
              <a:t>Market	Opportunity</a:t>
            </a:r>
            <a:r>
              <a:rPr spc="-85" dirty="0">
                <a:solidFill>
                  <a:srgbClr val="646B85"/>
                </a:solidFill>
              </a:rPr>
              <a:t> </a:t>
            </a:r>
            <a:r>
              <a:rPr dirty="0">
                <a:solidFill>
                  <a:srgbClr val="646B85"/>
                </a:solidFill>
              </a:rPr>
              <a:t>:</a:t>
            </a:r>
            <a:endParaRPr sz="1950" dirty="0">
              <a:latin typeface="Noto Sans Symbols"/>
              <a:cs typeface="Noto Sans Symbol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NSIT Technology Business Incubator Startup</a:t>
            </a:r>
            <a:r>
              <a:rPr spc="220" dirty="0"/>
              <a:t> </a:t>
            </a:r>
            <a:r>
              <a:rPr spc="-5" dirty="0"/>
              <a:t>Presentation</a:t>
            </a:r>
          </a:p>
        </p:txBody>
      </p:sp>
      <p:sp>
        <p:nvSpPr>
          <p:cNvPr id="7" name="TextBox 6">
            <a:extLst>
              <a:ext uri="{FF2B5EF4-FFF2-40B4-BE49-F238E27FC236}">
                <a16:creationId xmlns:a16="http://schemas.microsoft.com/office/drawing/2014/main" id="{C62BEAA7-DE97-48FD-A371-287685FF4F63}"/>
              </a:ext>
            </a:extLst>
          </p:cNvPr>
          <p:cNvSpPr txBox="1"/>
          <p:nvPr/>
        </p:nvSpPr>
        <p:spPr>
          <a:xfrm>
            <a:off x="239605" y="1805543"/>
            <a:ext cx="4865794" cy="3139321"/>
          </a:xfrm>
          <a:prstGeom prst="rect">
            <a:avLst/>
          </a:prstGeom>
          <a:noFill/>
        </p:spPr>
        <p:txBody>
          <a:bodyPr wrap="square" rtlCol="0">
            <a:spAutoFit/>
          </a:bodyPr>
          <a:lstStyle/>
          <a:p>
            <a:pPr marL="285750" indent="-285750">
              <a:buFont typeface="Wingdings" panose="05000000000000000000" pitchFamily="2" charset="2"/>
              <a:buChar char="v"/>
            </a:pPr>
            <a:r>
              <a:rPr lang="en-US" b="1" dirty="0"/>
              <a:t>Willingness to buy</a:t>
            </a:r>
            <a:r>
              <a:rPr lang="en-US" dirty="0"/>
              <a:t>: When asked if our surveyors were l</a:t>
            </a:r>
            <a:r>
              <a:rPr lang="en-US" b="0" i="0" dirty="0">
                <a:solidFill>
                  <a:srgbClr val="202124"/>
                </a:solidFill>
                <a:effectLst/>
                <a:latin typeface="Google Sans"/>
              </a:rPr>
              <a:t>ooking to install some smart devices/ opt for home automation services in the near future, more than 60% said  - YES!</a:t>
            </a:r>
          </a:p>
          <a:p>
            <a:pPr marL="285750" indent="-285750">
              <a:buFont typeface="Wingdings" panose="05000000000000000000" pitchFamily="2" charset="2"/>
              <a:buChar char="v"/>
            </a:pPr>
            <a:r>
              <a:rPr lang="en-US" b="1" dirty="0">
                <a:solidFill>
                  <a:srgbClr val="202124"/>
                </a:solidFill>
                <a:latin typeface="Google Sans"/>
              </a:rPr>
              <a:t>Smart Cities: </a:t>
            </a:r>
            <a:r>
              <a:rPr lang="en-US" dirty="0">
                <a:solidFill>
                  <a:srgbClr val="202124"/>
                </a:solidFill>
                <a:latin typeface="Google Sans"/>
              </a:rPr>
              <a:t>as a concept and a way of living is  gaining traction across the country and being promoted by the government as well our product finds a product market fit for people as well as companies looking to save their time and effort and acquire smart living solutions to add to their up-to-date lifestyles.</a:t>
            </a:r>
          </a:p>
        </p:txBody>
      </p:sp>
      <p:sp>
        <p:nvSpPr>
          <p:cNvPr id="5" name="TextBox 4">
            <a:extLst>
              <a:ext uri="{FF2B5EF4-FFF2-40B4-BE49-F238E27FC236}">
                <a16:creationId xmlns:a16="http://schemas.microsoft.com/office/drawing/2014/main" id="{0BE2DE4D-8DB2-4069-B321-B57C2C08ABDE}"/>
              </a:ext>
            </a:extLst>
          </p:cNvPr>
          <p:cNvSpPr txBox="1"/>
          <p:nvPr/>
        </p:nvSpPr>
        <p:spPr>
          <a:xfrm>
            <a:off x="199142" y="4979335"/>
            <a:ext cx="7801858" cy="1200329"/>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202124"/>
                </a:solidFill>
                <a:latin typeface="Google Sans"/>
              </a:rPr>
              <a:t>SKILL INDIA : </a:t>
            </a:r>
            <a:r>
              <a:rPr lang="en-US" dirty="0">
                <a:solidFill>
                  <a:srgbClr val="202124"/>
                </a:solidFill>
                <a:latin typeface="Google Sans"/>
              </a:rPr>
              <a:t>With the product that we aim to sell and the market that we aim to tap in(wholesale real estate developers as well as individual retail clients) we would also be creating a lot of skill based jobs which will in turn keep our CSR on track from the very beginning as a firm</a:t>
            </a:r>
            <a:endParaRPr lang="en-IN" dirty="0"/>
          </a:p>
        </p:txBody>
      </p:sp>
      <p:pic>
        <p:nvPicPr>
          <p:cNvPr id="1032" name="Picture 8" descr="Forms response chart. Question title: Are you looking to install some smart devices/ opt for home automation services in the near future. Number of responses: 251 responses.">
            <a:extLst>
              <a:ext uri="{FF2B5EF4-FFF2-40B4-BE49-F238E27FC236}">
                <a16:creationId xmlns:a16="http://schemas.microsoft.com/office/drawing/2014/main" id="{C36751AC-89A9-4590-9BA0-7D96A52ED34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4098" r="26727"/>
          <a:stretch/>
        </p:blipFill>
        <p:spPr bwMode="auto">
          <a:xfrm>
            <a:off x="5105399" y="1643060"/>
            <a:ext cx="3772861" cy="239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2846DA-7A20-490E-80EF-2EDD1D06E0D9}"/>
              </a:ext>
            </a:extLst>
          </p:cNvPr>
          <p:cNvSpPr txBox="1"/>
          <p:nvPr/>
        </p:nvSpPr>
        <p:spPr>
          <a:xfrm>
            <a:off x="5256245" y="3713070"/>
            <a:ext cx="3886200" cy="369332"/>
          </a:xfrm>
          <a:prstGeom prst="rect">
            <a:avLst/>
          </a:prstGeom>
          <a:noFill/>
        </p:spPr>
        <p:txBody>
          <a:bodyPr wrap="square" rtlCol="0">
            <a:spAutoFit/>
          </a:bodyPr>
          <a:lstStyle/>
          <a:p>
            <a:r>
              <a:rPr lang="en-US" sz="900" dirty="0"/>
              <a:t>Based on the findings from the Market survey conducted(sample size :250+ unique individuals across India)</a:t>
            </a:r>
            <a:endParaRPr lang="en-IN"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302" y="1416800"/>
            <a:ext cx="4385310" cy="452120"/>
          </a:xfrm>
          <a:prstGeom prst="rect">
            <a:avLst/>
          </a:prstGeom>
        </p:spPr>
        <p:txBody>
          <a:bodyPr vert="horz" wrap="square" lIns="0" tIns="12700" rIns="0" bIns="0" rtlCol="0">
            <a:spAutoFit/>
          </a:bodyPr>
          <a:lstStyle/>
          <a:p>
            <a:pPr marL="12700">
              <a:lnSpc>
                <a:spcPct val="100000"/>
              </a:lnSpc>
              <a:spcBef>
                <a:spcPts val="100"/>
              </a:spcBef>
              <a:tabLst>
                <a:tab pos="445770" algn="l"/>
              </a:tabLst>
            </a:pPr>
            <a:r>
              <a:rPr sz="1950" spc="5" dirty="0">
                <a:solidFill>
                  <a:srgbClr val="CCB300"/>
                </a:solidFill>
                <a:latin typeface="Noto Sans Symbols"/>
                <a:cs typeface="Noto Sans Symbols"/>
              </a:rPr>
              <a:t>⚪	</a:t>
            </a:r>
            <a:r>
              <a:rPr spc="-5" dirty="0">
                <a:solidFill>
                  <a:srgbClr val="646B85"/>
                </a:solidFill>
              </a:rPr>
              <a:t>Distinctive Competence</a:t>
            </a:r>
            <a:r>
              <a:rPr spc="-85" dirty="0">
                <a:solidFill>
                  <a:srgbClr val="646B85"/>
                </a:solidFill>
              </a:rPr>
              <a:t> </a:t>
            </a:r>
            <a:r>
              <a:rPr dirty="0">
                <a:solidFill>
                  <a:srgbClr val="646B85"/>
                </a:solidFill>
              </a:rPr>
              <a:t>:</a:t>
            </a:r>
            <a:endParaRPr sz="1950" dirty="0">
              <a:latin typeface="Noto Sans Symbols"/>
              <a:cs typeface="Noto Sans Symbol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NSIT Technology Business Incubator Startup</a:t>
            </a:r>
            <a:r>
              <a:rPr spc="220" dirty="0"/>
              <a:t> </a:t>
            </a:r>
            <a:r>
              <a:rPr spc="-5" dirty="0"/>
              <a:t>Presentation</a:t>
            </a:r>
          </a:p>
        </p:txBody>
      </p:sp>
      <p:pic>
        <p:nvPicPr>
          <p:cNvPr id="2050" name="Picture 2" descr="Forms response chart. Question title: Do you know of any companies that provide this service in India?. Number of responses: 251 responses.">
            <a:extLst>
              <a:ext uri="{FF2B5EF4-FFF2-40B4-BE49-F238E27FC236}">
                <a16:creationId xmlns:a16="http://schemas.microsoft.com/office/drawing/2014/main" id="{A76319C8-729C-46A8-8039-E5325B9F4BD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7907"/>
          <a:stretch/>
        </p:blipFill>
        <p:spPr bwMode="auto">
          <a:xfrm>
            <a:off x="377824" y="1882996"/>
            <a:ext cx="3992245" cy="2179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6CBF55-31A4-49FF-82D1-AE7BC0B8C4A4}"/>
              </a:ext>
            </a:extLst>
          </p:cNvPr>
          <p:cNvSpPr txBox="1"/>
          <p:nvPr/>
        </p:nvSpPr>
        <p:spPr>
          <a:xfrm>
            <a:off x="4407382" y="1739062"/>
            <a:ext cx="4211188"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There is lack of awareness among customers regarding the sellers of such technology which gives us the </a:t>
            </a:r>
            <a:r>
              <a:rPr lang="en-US" sz="2000" b="1" dirty="0"/>
              <a:t>First Mover Advantage</a:t>
            </a:r>
            <a:r>
              <a:rPr lang="en-US" sz="2000" dirty="0"/>
              <a:t> to ensure maximum</a:t>
            </a:r>
            <a:r>
              <a:rPr lang="en-US" sz="2000" b="1" dirty="0"/>
              <a:t> customer acquisition</a:t>
            </a:r>
            <a:r>
              <a:rPr lang="en-US" sz="2000" dirty="0"/>
              <a:t> to create sales and </a:t>
            </a:r>
            <a:r>
              <a:rPr lang="en-US" sz="2000" b="1" dirty="0"/>
              <a:t>generate revenue during initial phase</a:t>
            </a:r>
            <a:r>
              <a:rPr lang="en-US" sz="2000" dirty="0"/>
              <a:t>.</a:t>
            </a:r>
          </a:p>
        </p:txBody>
      </p:sp>
      <p:pic>
        <p:nvPicPr>
          <p:cNvPr id="2052" name="Picture 4" descr="Forms response chart. Question title: What is the ideal amount of money that you would be willing to spend on installation of such a system in your home (One time cost; no recurring fees).. Number of responses: 251 responses.">
            <a:extLst>
              <a:ext uri="{FF2B5EF4-FFF2-40B4-BE49-F238E27FC236}">
                <a16:creationId xmlns:a16="http://schemas.microsoft.com/office/drawing/2014/main" id="{0C610A23-B28D-49A4-A381-C31BB46BCF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31" y="4163153"/>
            <a:ext cx="4069152" cy="20114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2A41BD-975B-451B-BE94-796BE860D7CE}"/>
              </a:ext>
            </a:extLst>
          </p:cNvPr>
          <p:cNvSpPr txBox="1"/>
          <p:nvPr/>
        </p:nvSpPr>
        <p:spPr>
          <a:xfrm>
            <a:off x="4407382" y="3891614"/>
            <a:ext cx="4707370" cy="255454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t>The </a:t>
            </a:r>
            <a:r>
              <a:rPr lang="en-US" sz="2000" b="1" dirty="0"/>
              <a:t>price point </a:t>
            </a:r>
            <a:r>
              <a:rPr lang="en-US" sz="2000" dirty="0"/>
              <a:t>at which we sell our product covers a major share of the Indian market thus </a:t>
            </a:r>
            <a:r>
              <a:rPr lang="en-US" sz="2000" b="1" dirty="0"/>
              <a:t>outplaying rival competition </a:t>
            </a:r>
            <a:r>
              <a:rPr lang="en-US" sz="2000" dirty="0"/>
              <a:t>which sell similar products but way outside of the average consumer’s  budget</a:t>
            </a:r>
          </a:p>
          <a:p>
            <a:pPr marL="285750" indent="-285750">
              <a:buFont typeface="Wingdings" panose="05000000000000000000" pitchFamily="2" charset="2"/>
              <a:buChar char="v"/>
            </a:pPr>
            <a:r>
              <a:rPr lang="en-US" sz="2000" dirty="0"/>
              <a:t>Creating jobs at large scale by employing skilled technicians for installation</a:t>
            </a:r>
            <a:endParaRPr lang="en-IN" sz="2000" dirty="0"/>
          </a:p>
        </p:txBody>
      </p:sp>
      <p:sp>
        <p:nvSpPr>
          <p:cNvPr id="9" name="TextBox 8">
            <a:extLst>
              <a:ext uri="{FF2B5EF4-FFF2-40B4-BE49-F238E27FC236}">
                <a16:creationId xmlns:a16="http://schemas.microsoft.com/office/drawing/2014/main" id="{CA9FA9C2-54DF-4EC9-9A73-1758E4DD00E5}"/>
              </a:ext>
            </a:extLst>
          </p:cNvPr>
          <p:cNvSpPr txBox="1"/>
          <p:nvPr/>
        </p:nvSpPr>
        <p:spPr>
          <a:xfrm>
            <a:off x="384044" y="6008623"/>
            <a:ext cx="4522469" cy="200055"/>
          </a:xfrm>
          <a:prstGeom prst="rect">
            <a:avLst/>
          </a:prstGeom>
          <a:noFill/>
        </p:spPr>
        <p:txBody>
          <a:bodyPr wrap="square">
            <a:spAutoFit/>
          </a:bodyPr>
          <a:lstStyle/>
          <a:p>
            <a:r>
              <a:rPr lang="en-US" sz="700" dirty="0"/>
              <a:t>Based on the findings from the Market survey conducted(sample size :250+ unique individuals across India)</a:t>
            </a:r>
            <a:endParaRPr lang="en-IN" sz="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475179"/>
            <a:ext cx="6096000" cy="443711"/>
          </a:xfrm>
          <a:prstGeom prst="rect">
            <a:avLst/>
          </a:prstGeom>
        </p:spPr>
        <p:txBody>
          <a:bodyPr vert="horz" wrap="square" lIns="0" tIns="12700" rIns="0" bIns="0" rtlCol="0">
            <a:spAutoFit/>
          </a:bodyPr>
          <a:lstStyle/>
          <a:p>
            <a:pPr marL="12700">
              <a:lnSpc>
                <a:spcPct val="100000"/>
              </a:lnSpc>
              <a:spcBef>
                <a:spcPts val="100"/>
              </a:spcBef>
              <a:tabLst>
                <a:tab pos="461645" algn="l"/>
              </a:tabLst>
            </a:pPr>
            <a:r>
              <a:rPr sz="2350" spc="20" dirty="0">
                <a:solidFill>
                  <a:srgbClr val="D16249"/>
                </a:solidFill>
                <a:latin typeface="Noto Sans Symbols"/>
                <a:cs typeface="Noto Sans Symbols"/>
              </a:rPr>
              <a:t>⚫	</a:t>
            </a:r>
            <a:r>
              <a:rPr spc="-5" dirty="0"/>
              <a:t>What is the value proposition</a:t>
            </a:r>
            <a:r>
              <a:rPr spc="-90" dirty="0"/>
              <a:t> </a:t>
            </a:r>
            <a:r>
              <a:rPr dirty="0"/>
              <a:t>:</a:t>
            </a:r>
            <a:endParaRPr sz="2350" dirty="0">
              <a:latin typeface="Noto Sans Symbols"/>
              <a:cs typeface="Noto Sans Symbol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NSIT Technology Business Incubator Startup</a:t>
            </a:r>
            <a:r>
              <a:rPr spc="220" dirty="0"/>
              <a:t> </a:t>
            </a:r>
            <a:r>
              <a:rPr spc="-5" dirty="0"/>
              <a:t>Presentation</a:t>
            </a:r>
          </a:p>
        </p:txBody>
      </p:sp>
      <p:sp>
        <p:nvSpPr>
          <p:cNvPr id="5" name="TextBox 4">
            <a:extLst>
              <a:ext uri="{FF2B5EF4-FFF2-40B4-BE49-F238E27FC236}">
                <a16:creationId xmlns:a16="http://schemas.microsoft.com/office/drawing/2014/main" id="{403D7425-E627-4A9C-9A14-683876D97B5F}"/>
              </a:ext>
            </a:extLst>
          </p:cNvPr>
          <p:cNvSpPr txBox="1"/>
          <p:nvPr/>
        </p:nvSpPr>
        <p:spPr>
          <a:xfrm>
            <a:off x="369569" y="1779687"/>
            <a:ext cx="8774431" cy="4524315"/>
          </a:xfrm>
          <a:prstGeom prst="rect">
            <a:avLst/>
          </a:prstGeom>
          <a:noFill/>
        </p:spPr>
        <p:txBody>
          <a:bodyPr wrap="square" rtlCol="0">
            <a:spAutoFit/>
          </a:bodyPr>
          <a:lstStyle/>
          <a:p>
            <a:pPr marL="285750" indent="-285750">
              <a:buFont typeface="Wingdings" panose="05000000000000000000" pitchFamily="2" charset="2"/>
              <a:buChar char="v"/>
            </a:pPr>
            <a:r>
              <a:rPr lang="en-US" b="1" dirty="0"/>
              <a:t>Our customers</a:t>
            </a:r>
          </a:p>
          <a:p>
            <a:pPr lvl="1"/>
            <a:r>
              <a:rPr lang="en-US" dirty="0"/>
              <a:t>primarily include families in the upper middle / high income class groups usually living in metropolitan /semi urban setups.</a:t>
            </a:r>
            <a:br>
              <a:rPr lang="en-US" dirty="0"/>
            </a:br>
            <a:r>
              <a:rPr lang="en-US" dirty="0"/>
              <a:t>We aim to primarily focus on the wholesale market and dealing with real estate developers to take us on board in their projects this will help us cater to a large clientele and in turn help the developers to convince their clients that they provide smart and modern living amenities .</a:t>
            </a:r>
          </a:p>
          <a:p>
            <a:pPr marL="285750" indent="-285750">
              <a:buFont typeface="Wingdings" panose="05000000000000000000" pitchFamily="2" charset="2"/>
              <a:buChar char="v"/>
            </a:pPr>
            <a:r>
              <a:rPr lang="en-US" b="1" dirty="0"/>
              <a:t>The product </a:t>
            </a:r>
            <a:br>
              <a:rPr lang="en-US" dirty="0"/>
            </a:br>
            <a:r>
              <a:rPr lang="en-US" dirty="0"/>
              <a:t>provides the customers with an ergonomic  and a modern way to control their appliances and operate their homes at the touch of a button and enhance their experience of living in their homes.</a:t>
            </a:r>
          </a:p>
          <a:p>
            <a:pPr marL="285750" indent="-285750">
              <a:buFont typeface="Wingdings" panose="05000000000000000000" pitchFamily="2" charset="2"/>
              <a:buChar char="v"/>
            </a:pPr>
            <a:r>
              <a:rPr lang="en-US" b="1" dirty="0"/>
              <a:t>Finances</a:t>
            </a:r>
            <a:br>
              <a:rPr lang="en-US" dirty="0"/>
            </a:br>
            <a:r>
              <a:rPr lang="en-US" dirty="0"/>
              <a:t>As sophisticated our technology may seem our pricing is particularly attractive as compared to our competitors in the smart home consumer electronics which makes sure that customers can have access to modern and smart living without having to worry about making a deep hole in their pockets.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354" y="1470465"/>
            <a:ext cx="1358265" cy="452120"/>
          </a:xfrm>
          <a:prstGeom prst="rect">
            <a:avLst/>
          </a:prstGeom>
        </p:spPr>
        <p:txBody>
          <a:bodyPr vert="horz" wrap="square" lIns="0" tIns="12700" rIns="0" bIns="0" rtlCol="0">
            <a:spAutoFit/>
          </a:bodyPr>
          <a:lstStyle/>
          <a:p>
            <a:pPr marL="12700">
              <a:lnSpc>
                <a:spcPct val="100000"/>
              </a:lnSpc>
              <a:spcBef>
                <a:spcPts val="100"/>
              </a:spcBef>
              <a:tabLst>
                <a:tab pos="461645" algn="l"/>
              </a:tabLst>
            </a:pPr>
            <a:r>
              <a:rPr sz="2350" spc="20" dirty="0">
                <a:solidFill>
                  <a:srgbClr val="D16249"/>
                </a:solidFill>
                <a:latin typeface="Noto Sans Symbols"/>
                <a:cs typeface="Noto Sans Symbols"/>
              </a:rPr>
              <a:t>⚫	</a:t>
            </a:r>
            <a:r>
              <a:rPr spc="-5" dirty="0"/>
              <a:t>Team</a:t>
            </a:r>
            <a:endParaRPr sz="2350" dirty="0">
              <a:latin typeface="Noto Sans Symbols"/>
              <a:cs typeface="Noto Sans Symbol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NSIT Technology Business Incubator Startup</a:t>
            </a:r>
            <a:r>
              <a:rPr spc="220" dirty="0"/>
              <a:t> </a:t>
            </a:r>
            <a:r>
              <a:rPr spc="-5" dirty="0"/>
              <a:t>Presentation</a:t>
            </a:r>
          </a:p>
        </p:txBody>
      </p:sp>
      <p:sp>
        <p:nvSpPr>
          <p:cNvPr id="5" name="TextBox 4">
            <a:extLst>
              <a:ext uri="{FF2B5EF4-FFF2-40B4-BE49-F238E27FC236}">
                <a16:creationId xmlns:a16="http://schemas.microsoft.com/office/drawing/2014/main" id="{05C12587-718F-4414-8674-CE51D70BF79A}"/>
              </a:ext>
            </a:extLst>
          </p:cNvPr>
          <p:cNvSpPr txBox="1"/>
          <p:nvPr/>
        </p:nvSpPr>
        <p:spPr>
          <a:xfrm>
            <a:off x="152400" y="4963363"/>
            <a:ext cx="3992245" cy="830997"/>
          </a:xfrm>
          <a:prstGeom prst="rect">
            <a:avLst/>
          </a:prstGeom>
          <a:noFill/>
        </p:spPr>
        <p:txBody>
          <a:bodyPr wrap="square">
            <a:spAutoFit/>
          </a:bodyPr>
          <a:lstStyle/>
          <a:p>
            <a:pPr rtl="0">
              <a:spcBef>
                <a:spcPts val="0"/>
              </a:spcBef>
              <a:spcAft>
                <a:spcPts val="0"/>
              </a:spcAft>
            </a:pPr>
            <a:r>
              <a:rPr lang="en-US" sz="1200" b="1" i="0" u="none" strike="noStrike" dirty="0" err="1">
                <a:solidFill>
                  <a:srgbClr val="000000"/>
                </a:solidFill>
                <a:effectLst/>
                <a:latin typeface="Arial" panose="020B0604020202020204" pitchFamily="34" charset="0"/>
              </a:rPr>
              <a:t>Ayush</a:t>
            </a:r>
            <a:r>
              <a:rPr lang="en-US" sz="1200" b="1" i="0" u="none" strike="noStrike" dirty="0">
                <a:solidFill>
                  <a:srgbClr val="000000"/>
                </a:solidFill>
                <a:effectLst/>
                <a:latin typeface="Arial" panose="020B0604020202020204" pitchFamily="34" charset="0"/>
              </a:rPr>
              <a:t> Yadav- Founder, Head- Software Design</a:t>
            </a:r>
            <a:endParaRPr lang="en-US" sz="1200" b="0" dirty="0">
              <a:effectLst/>
            </a:endParaRPr>
          </a:p>
          <a:p>
            <a:pPr rtl="0">
              <a:spcBef>
                <a:spcPts val="0"/>
              </a:spcBef>
              <a:spcAft>
                <a:spcPts val="0"/>
              </a:spcAft>
            </a:pPr>
            <a:r>
              <a:rPr lang="en-US" sz="1200" dirty="0">
                <a:solidFill>
                  <a:srgbClr val="000000"/>
                </a:solidFill>
                <a:latin typeface="Arial" panose="020B0604020202020204" pitchFamily="34" charset="0"/>
              </a:rPr>
              <a:t>He i</a:t>
            </a:r>
            <a:r>
              <a:rPr lang="en-US" sz="1200" b="0" i="0" u="none" strike="noStrike" dirty="0">
                <a:solidFill>
                  <a:srgbClr val="000000"/>
                </a:solidFill>
                <a:effectLst/>
                <a:latin typeface="Arial" panose="020B0604020202020204" pitchFamily="34" charset="0"/>
              </a:rPr>
              <a:t>s our guru in the software world and his programming skills help us bring all our unique ideas to life.</a:t>
            </a:r>
            <a:endParaRPr lang="en-IN" sz="1100" dirty="0"/>
          </a:p>
        </p:txBody>
      </p:sp>
      <p:sp>
        <p:nvSpPr>
          <p:cNvPr id="6" name="TextBox 5">
            <a:extLst>
              <a:ext uri="{FF2B5EF4-FFF2-40B4-BE49-F238E27FC236}">
                <a16:creationId xmlns:a16="http://schemas.microsoft.com/office/drawing/2014/main" id="{3261FA4B-5C9D-4A14-85A1-C7FA6801406C}"/>
              </a:ext>
            </a:extLst>
          </p:cNvPr>
          <p:cNvSpPr txBox="1"/>
          <p:nvPr/>
        </p:nvSpPr>
        <p:spPr>
          <a:xfrm>
            <a:off x="1949498" y="1479138"/>
            <a:ext cx="6660883" cy="1384995"/>
          </a:xfrm>
          <a:prstGeom prst="rect">
            <a:avLst/>
          </a:prstGeom>
          <a:noFill/>
        </p:spPr>
        <p:txBody>
          <a:bodyPr wrap="square" rtlCol="0">
            <a:spAutoFit/>
          </a:bodyPr>
          <a:lstStyle/>
          <a:p>
            <a:r>
              <a:rPr lang="en-US" sz="1400" b="0" i="0" u="none" strike="noStrike" dirty="0">
                <a:solidFill>
                  <a:srgbClr val="000000"/>
                </a:solidFill>
                <a:effectLst/>
                <a:latin typeface="Arial" panose="020B0604020202020204" pitchFamily="34" charset="0"/>
              </a:rPr>
              <a:t>Our team is a group of hardworking engineers with an entrepreneurial mindset, working not just to provide you with best in class technology but also to ensure we enhance your day to day experience even when you engage in repetitive activities either at home or in your workplace.</a:t>
            </a:r>
            <a:br>
              <a:rPr lang="en-US" sz="2800" b="0" i="0" u="none" strike="noStrike" dirty="0">
                <a:solidFill>
                  <a:srgbClr val="000000"/>
                </a:solidFill>
                <a:effectLst/>
                <a:latin typeface="Arial" panose="020B0604020202020204" pitchFamily="34" charset="0"/>
              </a:rPr>
            </a:br>
            <a:endParaRPr lang="en-IN" sz="2800" dirty="0"/>
          </a:p>
        </p:txBody>
      </p:sp>
      <p:sp>
        <p:nvSpPr>
          <p:cNvPr id="7" name="TextBox 6">
            <a:extLst>
              <a:ext uri="{FF2B5EF4-FFF2-40B4-BE49-F238E27FC236}">
                <a16:creationId xmlns:a16="http://schemas.microsoft.com/office/drawing/2014/main" id="{6CAE06F8-7482-430A-816C-C72FC10D5D3E}"/>
              </a:ext>
            </a:extLst>
          </p:cNvPr>
          <p:cNvSpPr txBox="1"/>
          <p:nvPr/>
        </p:nvSpPr>
        <p:spPr>
          <a:xfrm>
            <a:off x="394682" y="2665276"/>
            <a:ext cx="2910974" cy="1231106"/>
          </a:xfrm>
          <a:prstGeom prst="rect">
            <a:avLst/>
          </a:prstGeom>
          <a:noFill/>
        </p:spPr>
        <p:txBody>
          <a:bodyPr wrap="square" rtlCol="0">
            <a:spAutoFit/>
          </a:bodyPr>
          <a:lstStyle/>
          <a:p>
            <a:pPr rtl="0">
              <a:spcBef>
                <a:spcPts val="0"/>
              </a:spcBef>
              <a:spcAft>
                <a:spcPts val="0"/>
              </a:spcAft>
            </a:pPr>
            <a:r>
              <a:rPr lang="en-US" sz="1400" b="1" i="0" u="none" strike="noStrike" dirty="0">
                <a:solidFill>
                  <a:srgbClr val="000000"/>
                </a:solidFill>
                <a:effectLst/>
                <a:latin typeface="Arial" panose="020B0604020202020204" pitchFamily="34" charset="0"/>
              </a:rPr>
              <a:t>Harshit Kapoor- Founder, CEO</a:t>
            </a:r>
            <a:endParaRPr lang="en-US" sz="14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The man behind the vision of fixing things Over The Air. Harshit is a highly productive and energetic young entrepreneur.</a:t>
            </a:r>
            <a:br>
              <a:rPr lang="en-US" sz="1200" b="0" i="0" u="none" strike="noStrike" dirty="0">
                <a:solidFill>
                  <a:srgbClr val="000000"/>
                </a:solidFill>
                <a:effectLst/>
                <a:latin typeface="Arial" panose="020B0604020202020204" pitchFamily="34" charset="0"/>
              </a:rPr>
            </a:br>
            <a:endParaRPr lang="en-IN" sz="1200" dirty="0"/>
          </a:p>
        </p:txBody>
      </p:sp>
      <p:sp>
        <p:nvSpPr>
          <p:cNvPr id="11" name="TextBox 10">
            <a:extLst>
              <a:ext uri="{FF2B5EF4-FFF2-40B4-BE49-F238E27FC236}">
                <a16:creationId xmlns:a16="http://schemas.microsoft.com/office/drawing/2014/main" id="{9D6633D0-E8DE-409B-A972-90DCE4B84D09}"/>
              </a:ext>
            </a:extLst>
          </p:cNvPr>
          <p:cNvSpPr txBox="1"/>
          <p:nvPr/>
        </p:nvSpPr>
        <p:spPr>
          <a:xfrm>
            <a:off x="4850632" y="4892077"/>
            <a:ext cx="3524781" cy="1384995"/>
          </a:xfrm>
          <a:prstGeom prst="rect">
            <a:avLst/>
          </a:prstGeom>
          <a:noFill/>
        </p:spPr>
        <p:txBody>
          <a:bodyPr wrap="square" rtlCol="0">
            <a:spAutoFit/>
          </a:bodyPr>
          <a:lstStyle/>
          <a:p>
            <a:pPr rtl="0">
              <a:spcBef>
                <a:spcPts val="0"/>
              </a:spcBef>
              <a:spcAft>
                <a:spcPts val="0"/>
              </a:spcAft>
            </a:pPr>
            <a:r>
              <a:rPr lang="en-US" sz="1200" b="1" i="0" u="none" strike="noStrike" dirty="0">
                <a:solidFill>
                  <a:srgbClr val="000000"/>
                </a:solidFill>
                <a:effectLst/>
                <a:latin typeface="Arial" panose="020B0604020202020204" pitchFamily="34" charset="0"/>
              </a:rPr>
              <a:t>Aditya Khulbe- Founder, Product Manager</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He is the guy who does the talking. From auditing and reviewing the team ideas to managing how the finances and our customer experience works he brings together all the hard work that the team puts and tries to put up a great show for the customers</a:t>
            </a:r>
            <a:endParaRPr lang="en-US" sz="1200" b="0" dirty="0">
              <a:effectLst/>
            </a:endParaRPr>
          </a:p>
        </p:txBody>
      </p:sp>
      <p:sp>
        <p:nvSpPr>
          <p:cNvPr id="4" name="TextBox 3">
            <a:extLst>
              <a:ext uri="{FF2B5EF4-FFF2-40B4-BE49-F238E27FC236}">
                <a16:creationId xmlns:a16="http://schemas.microsoft.com/office/drawing/2014/main" id="{142D56E0-FF1E-4126-A55F-1AF82CAE5FCC}"/>
              </a:ext>
            </a:extLst>
          </p:cNvPr>
          <p:cNvSpPr txBox="1"/>
          <p:nvPr/>
        </p:nvSpPr>
        <p:spPr>
          <a:xfrm>
            <a:off x="610563" y="2677150"/>
            <a:ext cx="2209800" cy="461665"/>
          </a:xfrm>
          <a:prstGeom prst="rect">
            <a:avLst/>
          </a:prstGeom>
          <a:noFill/>
        </p:spPr>
        <p:txBody>
          <a:bodyPr wrap="square" rtlCol="0">
            <a:spAutoFit/>
          </a:bodyPr>
          <a:lstStyle/>
          <a:p>
            <a:pPr rtl="0">
              <a:spcBef>
                <a:spcPts val="0"/>
              </a:spcBef>
              <a:spcAft>
                <a:spcPts val="0"/>
              </a:spcAft>
            </a:pPr>
            <a:br>
              <a:rPr lang="en-US" sz="1200" b="0" dirty="0">
                <a:effectLst/>
              </a:rPr>
            </a:br>
            <a:endParaRPr lang="en-IN" sz="1200" dirty="0"/>
          </a:p>
        </p:txBody>
      </p:sp>
      <p:sp>
        <p:nvSpPr>
          <p:cNvPr id="8" name="TextBox 7">
            <a:extLst>
              <a:ext uri="{FF2B5EF4-FFF2-40B4-BE49-F238E27FC236}">
                <a16:creationId xmlns:a16="http://schemas.microsoft.com/office/drawing/2014/main" id="{FBA3F991-F491-47C0-989C-11FD806680D9}"/>
              </a:ext>
            </a:extLst>
          </p:cNvPr>
          <p:cNvSpPr txBox="1"/>
          <p:nvPr/>
        </p:nvSpPr>
        <p:spPr>
          <a:xfrm>
            <a:off x="4724400" y="2590800"/>
            <a:ext cx="3651013" cy="1569660"/>
          </a:xfrm>
          <a:prstGeom prst="rect">
            <a:avLst/>
          </a:prstGeom>
          <a:noFill/>
        </p:spPr>
        <p:txBody>
          <a:bodyPr wrap="square" rtlCol="0">
            <a:spAutoFit/>
          </a:bodyPr>
          <a:lstStyle/>
          <a:p>
            <a:r>
              <a:rPr lang="en-US" sz="1200" b="1" i="0" u="none" strike="noStrike" dirty="0">
                <a:solidFill>
                  <a:srgbClr val="000000"/>
                </a:solidFill>
                <a:effectLst/>
                <a:latin typeface="Arial" panose="020B0604020202020204" pitchFamily="34" charset="0"/>
              </a:rPr>
              <a:t>Daksh Narula- Founder, Head- Hardware design</a:t>
            </a:r>
            <a:r>
              <a:rPr lang="en-US" sz="1200" dirty="0"/>
              <a:t>  H</a:t>
            </a:r>
            <a:r>
              <a:rPr lang="en-US" sz="1200" b="0" i="0" u="none" strike="noStrike" dirty="0">
                <a:solidFill>
                  <a:srgbClr val="000000"/>
                </a:solidFill>
                <a:effectLst/>
                <a:latin typeface="Arial" panose="020B0604020202020204" pitchFamily="34" charset="0"/>
              </a:rPr>
              <a:t>e has some of the best insights </a:t>
            </a:r>
            <a:r>
              <a:rPr lang="en-US" sz="1200" dirty="0">
                <a:solidFill>
                  <a:srgbClr val="000000"/>
                </a:solidFill>
                <a:latin typeface="Arial" panose="020B0604020202020204" pitchFamily="34" charset="0"/>
              </a:rPr>
              <a:t>about the </a:t>
            </a:r>
            <a:r>
              <a:rPr lang="en-US" sz="1200" b="0" i="0" u="none" strike="noStrike" dirty="0">
                <a:solidFill>
                  <a:srgbClr val="000000"/>
                </a:solidFill>
                <a:effectLst/>
                <a:latin typeface="Arial" panose="020B0604020202020204" pitchFamily="34" charset="0"/>
              </a:rPr>
              <a:t>equipment and it’s shortcomings, which makes him a great in house critic for our product and services. This man speaks less in words and more in circuits. Ask him about any equipment in the market, he will tell you it’s past, present and future.</a:t>
            </a:r>
            <a:br>
              <a:rPr lang="en-US" sz="1200" b="0" dirty="0">
                <a:effectLst/>
              </a:rPr>
            </a:b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C12C-289E-4A37-8F35-75CBA4E7FDEF}"/>
              </a:ext>
            </a:extLst>
          </p:cNvPr>
          <p:cNvSpPr>
            <a:spLocks noGrp="1"/>
          </p:cNvSpPr>
          <p:nvPr>
            <p:ph type="title"/>
          </p:nvPr>
        </p:nvSpPr>
        <p:spPr>
          <a:xfrm>
            <a:off x="447869" y="1499704"/>
            <a:ext cx="8573102" cy="430887"/>
          </a:xfrm>
        </p:spPr>
        <p:txBody>
          <a:bodyPr/>
          <a:lstStyle/>
          <a:p>
            <a:r>
              <a:rPr lang="en-IN" sz="2000" spc="5" dirty="0">
                <a:solidFill>
                  <a:srgbClr val="CCB300"/>
                </a:solidFill>
                <a:latin typeface="Georgia" panose="02040502050405020303" pitchFamily="18" charset="0"/>
                <a:cs typeface="Times New Roman" panose="02020603050405020304" pitchFamily="18" charset="0"/>
              </a:rPr>
              <a:t>⚪     </a:t>
            </a:r>
            <a:r>
              <a:rPr lang="en-IN" sz="2400" spc="5" dirty="0">
                <a:solidFill>
                  <a:srgbClr val="CCB300"/>
                </a:solidFill>
                <a:latin typeface="Georgia" panose="02040502050405020303" pitchFamily="18" charset="0"/>
                <a:cs typeface="Times New Roman" panose="02020603050405020304" pitchFamily="18" charset="0"/>
              </a:rPr>
              <a:t> </a:t>
            </a:r>
            <a:r>
              <a:rPr lang="en-IN" dirty="0">
                <a:latin typeface="Georgia" panose="02040502050405020303" pitchFamily="18" charset="0"/>
                <a:ea typeface="Segoe UI Black" panose="020B0A02040204020203" pitchFamily="34" charset="0"/>
              </a:rPr>
              <a:t>Working product and APP UI</a:t>
            </a:r>
          </a:p>
        </p:txBody>
      </p:sp>
      <p:pic>
        <p:nvPicPr>
          <p:cNvPr id="4" name="Picture 3">
            <a:extLst>
              <a:ext uri="{FF2B5EF4-FFF2-40B4-BE49-F238E27FC236}">
                <a16:creationId xmlns:a16="http://schemas.microsoft.com/office/drawing/2014/main" id="{7F5EE613-AE34-43A8-80AF-B5A36D6083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1" y="2103138"/>
            <a:ext cx="2987040" cy="1866900"/>
          </a:xfrm>
          <a:prstGeom prst="rect">
            <a:avLst/>
          </a:prstGeom>
        </p:spPr>
      </p:pic>
      <p:pic>
        <p:nvPicPr>
          <p:cNvPr id="6" name="Picture 5">
            <a:extLst>
              <a:ext uri="{FF2B5EF4-FFF2-40B4-BE49-F238E27FC236}">
                <a16:creationId xmlns:a16="http://schemas.microsoft.com/office/drawing/2014/main" id="{4E7AA564-DB1E-4C92-94F0-A5CC93B548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1941477"/>
            <a:ext cx="1981200" cy="4236524"/>
          </a:xfrm>
          <a:prstGeom prst="rect">
            <a:avLst/>
          </a:prstGeom>
        </p:spPr>
      </p:pic>
      <p:pic>
        <p:nvPicPr>
          <p:cNvPr id="12" name="Picture 11">
            <a:extLst>
              <a:ext uri="{FF2B5EF4-FFF2-40B4-BE49-F238E27FC236}">
                <a16:creationId xmlns:a16="http://schemas.microsoft.com/office/drawing/2014/main" id="{FE133AF1-5C37-46F0-96A3-BCC4AC10C7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4931" y="1943032"/>
            <a:ext cx="1981200" cy="4236524"/>
          </a:xfrm>
          <a:prstGeom prst="rect">
            <a:avLst/>
          </a:prstGeom>
        </p:spPr>
      </p:pic>
      <p:sp>
        <p:nvSpPr>
          <p:cNvPr id="8" name="TextBox 7">
            <a:extLst>
              <a:ext uri="{FF2B5EF4-FFF2-40B4-BE49-F238E27FC236}">
                <a16:creationId xmlns:a16="http://schemas.microsoft.com/office/drawing/2014/main" id="{E279D911-5346-4B19-A519-E3D58308DD96}"/>
              </a:ext>
            </a:extLst>
          </p:cNvPr>
          <p:cNvSpPr txBox="1"/>
          <p:nvPr/>
        </p:nvSpPr>
        <p:spPr>
          <a:xfrm>
            <a:off x="736601" y="5977946"/>
            <a:ext cx="3073400" cy="400110"/>
          </a:xfrm>
          <a:prstGeom prst="rect">
            <a:avLst/>
          </a:prstGeom>
          <a:noFill/>
        </p:spPr>
        <p:txBody>
          <a:bodyPr wrap="square" rtlCol="0">
            <a:spAutoFit/>
          </a:bodyPr>
          <a:lstStyle/>
          <a:p>
            <a:r>
              <a:rPr lang="en-US" sz="2000" dirty="0"/>
              <a:t>3D view of PCB on software</a:t>
            </a:r>
            <a:endParaRPr lang="en-IN" sz="2000" dirty="0"/>
          </a:p>
        </p:txBody>
      </p:sp>
      <p:pic>
        <p:nvPicPr>
          <p:cNvPr id="10" name="Picture 9">
            <a:extLst>
              <a:ext uri="{FF2B5EF4-FFF2-40B4-BE49-F238E27FC236}">
                <a16:creationId xmlns:a16="http://schemas.microsoft.com/office/drawing/2014/main" id="{06C61BA7-4260-45AD-9636-2780257E83EA}"/>
              </a:ext>
            </a:extLst>
          </p:cNvPr>
          <p:cNvPicPr>
            <a:picLocks noChangeAspect="1"/>
          </p:cNvPicPr>
          <p:nvPr/>
        </p:nvPicPr>
        <p:blipFill rotWithShape="1">
          <a:blip r:embed="rId5"/>
          <a:srcRect l="22500" t="41111" r="22500" b="7038"/>
          <a:stretch/>
        </p:blipFill>
        <p:spPr>
          <a:xfrm>
            <a:off x="447869" y="4190081"/>
            <a:ext cx="3520440" cy="1866900"/>
          </a:xfrm>
          <a:prstGeom prst="rect">
            <a:avLst/>
          </a:prstGeom>
        </p:spPr>
      </p:pic>
    </p:spTree>
    <p:extLst>
      <p:ext uri="{BB962C8B-B14F-4D97-AF65-F5344CB8AC3E}">
        <p14:creationId xmlns:p14="http://schemas.microsoft.com/office/powerpoint/2010/main" val="86981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828" y="1676761"/>
            <a:ext cx="5822950" cy="505267"/>
          </a:xfrm>
          <a:prstGeom prst="rect">
            <a:avLst/>
          </a:prstGeom>
        </p:spPr>
        <p:txBody>
          <a:bodyPr vert="horz" wrap="square" lIns="0" tIns="12700" rIns="0" bIns="0" rtlCol="0">
            <a:spAutoFit/>
          </a:bodyPr>
          <a:lstStyle/>
          <a:p>
            <a:pPr marL="12700">
              <a:lnSpc>
                <a:spcPct val="100000"/>
              </a:lnSpc>
              <a:spcBef>
                <a:spcPts val="100"/>
              </a:spcBef>
              <a:tabLst>
                <a:tab pos="461645" algn="l"/>
              </a:tabLst>
            </a:pPr>
            <a:r>
              <a:rPr lang="en-IN" sz="2400" spc="5" dirty="0">
                <a:solidFill>
                  <a:srgbClr val="CCB300"/>
                </a:solidFill>
                <a:latin typeface="Georgia" panose="02040502050405020303" pitchFamily="18" charset="0"/>
                <a:cs typeface="Times New Roman" panose="02020603050405020304" pitchFamily="18" charset="0"/>
              </a:rPr>
              <a:t>⚪      </a:t>
            </a:r>
            <a:r>
              <a:rPr lang="en-IN" sz="3200" spc="-5" dirty="0">
                <a:latin typeface="Georgia" panose="02040502050405020303" pitchFamily="18" charset="0"/>
                <a:ea typeface="Segoe UI Black" panose="020B0A02040204020203" pitchFamily="34" charset="0"/>
                <a:cs typeface="Times New Roman" panose="02020603050405020304" pitchFamily="18" charset="0"/>
              </a:rPr>
              <a:t>Market Sizing</a:t>
            </a:r>
            <a:endParaRPr lang="en-IN" sz="2400" dirty="0">
              <a:latin typeface="Georgia" panose="02040502050405020303" pitchFamily="18" charset="0"/>
              <a:ea typeface="Segoe UI Black" panose="020B0A02040204020203" pitchFamily="34" charset="0"/>
              <a:cs typeface="Times New Roman" panose="02020603050405020304" pitchFamily="18" charset="0"/>
            </a:endParaRPr>
          </a:p>
        </p:txBody>
      </p:sp>
      <p:sp>
        <p:nvSpPr>
          <p:cNvPr id="4" name="Google Shape;84;p17">
            <a:extLst>
              <a:ext uri="{FF2B5EF4-FFF2-40B4-BE49-F238E27FC236}">
                <a16:creationId xmlns:a16="http://schemas.microsoft.com/office/drawing/2014/main" id="{5F3B5BEF-4224-461E-97CE-A118504A3809}"/>
              </a:ext>
            </a:extLst>
          </p:cNvPr>
          <p:cNvSpPr/>
          <p:nvPr/>
        </p:nvSpPr>
        <p:spPr>
          <a:xfrm>
            <a:off x="1066801" y="2590800"/>
            <a:ext cx="3003872" cy="2796002"/>
          </a:xfrm>
          <a:prstGeom prst="ellipse">
            <a:avLst/>
          </a:prstGeom>
          <a:solidFill>
            <a:schemeClr val="accent3"/>
          </a:solidFill>
          <a:ln w="9525" cap="flat">
            <a:noFill/>
            <a:prstDash val="solid"/>
            <a:miter/>
          </a:ln>
        </p:spPr>
        <p:txBody>
          <a:bodyPr rtlCol="0" anchor="ctr"/>
          <a:lstStyle/>
          <a:p>
            <a:endParaRPr dirty="0">
              <a:latin typeface="Times New Roman" panose="02020603050405020304" pitchFamily="18" charset="0"/>
              <a:cs typeface="Times New Roman" panose="02020603050405020304" pitchFamily="18" charset="0"/>
            </a:endParaRPr>
          </a:p>
        </p:txBody>
      </p:sp>
      <p:grpSp>
        <p:nvGrpSpPr>
          <p:cNvPr id="32" name="Group 31">
            <a:extLst>
              <a:ext uri="{FF2B5EF4-FFF2-40B4-BE49-F238E27FC236}">
                <a16:creationId xmlns:a16="http://schemas.microsoft.com/office/drawing/2014/main" id="{DF56519F-5F79-4268-A12E-3B82F3EDC12A}"/>
              </a:ext>
            </a:extLst>
          </p:cNvPr>
          <p:cNvGrpSpPr/>
          <p:nvPr/>
        </p:nvGrpSpPr>
        <p:grpSpPr>
          <a:xfrm>
            <a:off x="1447800" y="2895600"/>
            <a:ext cx="5752092" cy="2491202"/>
            <a:chOff x="942504" y="2566947"/>
            <a:chExt cx="7070077" cy="3510652"/>
          </a:xfrm>
        </p:grpSpPr>
        <p:sp>
          <p:nvSpPr>
            <p:cNvPr id="5" name="Google Shape;87;p17">
              <a:extLst>
                <a:ext uri="{FF2B5EF4-FFF2-40B4-BE49-F238E27FC236}">
                  <a16:creationId xmlns:a16="http://schemas.microsoft.com/office/drawing/2014/main" id="{DF65C840-60EC-438A-8395-1B43B38D99C5}"/>
                </a:ext>
              </a:extLst>
            </p:cNvPr>
            <p:cNvSpPr txBox="1"/>
            <p:nvPr/>
          </p:nvSpPr>
          <p:spPr>
            <a:xfrm>
              <a:off x="1905498" y="2617396"/>
              <a:ext cx="2312659" cy="67536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4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TAM</a:t>
              </a:r>
              <a:endParaRPr sz="14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cxnSp>
          <p:nvCxnSpPr>
            <p:cNvPr id="6" name="Google Shape;92;p17">
              <a:extLst>
                <a:ext uri="{FF2B5EF4-FFF2-40B4-BE49-F238E27FC236}">
                  <a16:creationId xmlns:a16="http://schemas.microsoft.com/office/drawing/2014/main" id="{5F8AAE9B-B2DF-4794-9869-0F812582DFB9}"/>
                </a:ext>
              </a:extLst>
            </p:cNvPr>
            <p:cNvCxnSpPr/>
            <p:nvPr/>
          </p:nvCxnSpPr>
          <p:spPr>
            <a:xfrm>
              <a:off x="2790283" y="2838844"/>
              <a:ext cx="2944157" cy="0"/>
            </a:xfrm>
            <a:prstGeom prst="straightConnector1">
              <a:avLst/>
            </a:prstGeom>
            <a:noFill/>
            <a:ln w="9525" cap="flat" cmpd="sng">
              <a:solidFill>
                <a:schemeClr val="dk2"/>
              </a:solidFill>
              <a:prstDash val="solid"/>
              <a:round/>
              <a:headEnd type="none" w="med" len="med"/>
              <a:tailEnd type="none" w="med" len="med"/>
            </a:ln>
          </p:spPr>
        </p:cxnSp>
        <p:sp>
          <p:nvSpPr>
            <p:cNvPr id="7" name="Rectangle 6">
              <a:extLst>
                <a:ext uri="{FF2B5EF4-FFF2-40B4-BE49-F238E27FC236}">
                  <a16:creationId xmlns:a16="http://schemas.microsoft.com/office/drawing/2014/main" id="{7B507D14-DD99-4F88-95F3-A9DFDA2CE8DC}"/>
                </a:ext>
              </a:extLst>
            </p:cNvPr>
            <p:cNvSpPr/>
            <p:nvPr/>
          </p:nvSpPr>
          <p:spPr>
            <a:xfrm>
              <a:off x="5734440" y="2566947"/>
              <a:ext cx="2278141" cy="737332"/>
            </a:xfrm>
            <a:prstGeom prst="rect">
              <a:avLst/>
            </a:prstGeom>
          </p:spPr>
          <p:txBody>
            <a:bodyPr wrap="none">
              <a:spAutoFit/>
            </a:bodyPr>
            <a:lstStyle/>
            <a:p>
              <a:r>
                <a:rPr lang="en-US" sz="1400" b="1" dirty="0">
                  <a:latin typeface="+mj-lt"/>
                  <a:ea typeface="Open Sans" panose="020B0606030504020204" pitchFamily="34" charset="0"/>
                  <a:cs typeface="Times New Roman" panose="02020603050405020304" pitchFamily="18" charset="0"/>
                </a:rPr>
                <a:t>Total Available Market</a:t>
              </a:r>
            </a:p>
            <a:p>
              <a:r>
                <a:rPr lang="en-IN" sz="1400" b="0" i="0" dirty="0">
                  <a:solidFill>
                    <a:srgbClr val="2A2A2A"/>
                  </a:solidFill>
                  <a:effectLst/>
                  <a:cs typeface="Times New Roman" panose="02020603050405020304" pitchFamily="18" charset="0"/>
                </a:rPr>
                <a:t>$ </a:t>
              </a:r>
              <a:r>
                <a:rPr lang="en-US" sz="1400" b="0" i="0" dirty="0">
                  <a:solidFill>
                    <a:srgbClr val="2A2A2A"/>
                  </a:solidFill>
                  <a:effectLst/>
                  <a:ea typeface="Open Sans" panose="020B0606030504020204" pitchFamily="34" charset="0"/>
                  <a:cs typeface="Times New Roman" panose="02020603050405020304" pitchFamily="18" charset="0"/>
                </a:rPr>
                <a:t>70</a:t>
              </a:r>
              <a:r>
                <a:rPr lang="en-US" sz="1400" dirty="0">
                  <a:ea typeface="Open Sans" panose="020B0606030504020204" pitchFamily="34" charset="0"/>
                  <a:cs typeface="Times New Roman" panose="02020603050405020304" pitchFamily="18" charset="0"/>
                </a:rPr>
                <a:t> Billion</a:t>
              </a:r>
            </a:p>
          </p:txBody>
        </p:sp>
        <p:sp>
          <p:nvSpPr>
            <p:cNvPr id="8" name="Google Shape;85;p17">
              <a:extLst>
                <a:ext uri="{FF2B5EF4-FFF2-40B4-BE49-F238E27FC236}">
                  <a16:creationId xmlns:a16="http://schemas.microsoft.com/office/drawing/2014/main" id="{088BF8AA-DC2D-4B4B-B131-F8AD2313D7BF}"/>
                </a:ext>
              </a:extLst>
            </p:cNvPr>
            <p:cNvSpPr/>
            <p:nvPr/>
          </p:nvSpPr>
          <p:spPr>
            <a:xfrm>
              <a:off x="942504" y="3231086"/>
              <a:ext cx="2846513" cy="2846513"/>
            </a:xfrm>
            <a:prstGeom prst="ellipse">
              <a:avLst/>
            </a:prstGeom>
            <a:solidFill>
              <a:schemeClr val="accent4"/>
            </a:solidFill>
            <a:ln w="9525" cap="flat">
              <a:noFill/>
              <a:prstDash val="solid"/>
              <a:miter/>
            </a:ln>
          </p:spPr>
          <p:txBody>
            <a:bodyPr rtlCol="0" anchor="ctr"/>
            <a:lstStyle/>
            <a:p>
              <a:endParaRPr sz="1400" dirty="0">
                <a:latin typeface="Times New Roman" panose="02020603050405020304" pitchFamily="18" charset="0"/>
                <a:cs typeface="Times New Roman" panose="02020603050405020304" pitchFamily="18" charset="0"/>
              </a:endParaRPr>
            </a:p>
          </p:txBody>
        </p:sp>
        <p:sp>
          <p:nvSpPr>
            <p:cNvPr id="9" name="Google Shape;88;p17">
              <a:extLst>
                <a:ext uri="{FF2B5EF4-FFF2-40B4-BE49-F238E27FC236}">
                  <a16:creationId xmlns:a16="http://schemas.microsoft.com/office/drawing/2014/main" id="{120F92EE-B175-4E0B-AC65-C37FE069116A}"/>
                </a:ext>
              </a:extLst>
            </p:cNvPr>
            <p:cNvSpPr txBox="1"/>
            <p:nvPr/>
          </p:nvSpPr>
          <p:spPr>
            <a:xfrm>
              <a:off x="1857822" y="3399425"/>
              <a:ext cx="2312659" cy="67536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4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SAM</a:t>
              </a:r>
              <a:endParaRPr sz="14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cxnSp>
          <p:nvCxnSpPr>
            <p:cNvPr id="10" name="Google Shape;91;p17">
              <a:extLst>
                <a:ext uri="{FF2B5EF4-FFF2-40B4-BE49-F238E27FC236}">
                  <a16:creationId xmlns:a16="http://schemas.microsoft.com/office/drawing/2014/main" id="{86FCB70F-AABE-4F91-8ED5-C879B1F79459}"/>
                </a:ext>
              </a:extLst>
            </p:cNvPr>
            <p:cNvCxnSpPr/>
            <p:nvPr/>
          </p:nvCxnSpPr>
          <p:spPr>
            <a:xfrm>
              <a:off x="2790282" y="3743315"/>
              <a:ext cx="2944157" cy="0"/>
            </a:xfrm>
            <a:prstGeom prst="straightConnector1">
              <a:avLst/>
            </a:prstGeom>
            <a:noFill/>
            <a:ln w="9525" cap="flat" cmpd="sng">
              <a:solidFill>
                <a:schemeClr val="dk2"/>
              </a:solidFill>
              <a:prstDash val="solid"/>
              <a:round/>
              <a:headEnd type="none" w="med" len="med"/>
              <a:tailEnd type="none" w="med" len="med"/>
            </a:ln>
          </p:spPr>
        </p:cxnSp>
        <p:sp>
          <p:nvSpPr>
            <p:cNvPr id="11" name="Google Shape;86;p17">
              <a:extLst>
                <a:ext uri="{FF2B5EF4-FFF2-40B4-BE49-F238E27FC236}">
                  <a16:creationId xmlns:a16="http://schemas.microsoft.com/office/drawing/2014/main" id="{B6B0736B-69A2-46AF-AA58-34A84EEBC52E}"/>
                </a:ext>
              </a:extLst>
            </p:cNvPr>
            <p:cNvSpPr/>
            <p:nvPr/>
          </p:nvSpPr>
          <p:spPr>
            <a:xfrm>
              <a:off x="1376695" y="4099468"/>
              <a:ext cx="1977983" cy="1977983"/>
            </a:xfrm>
            <a:prstGeom prst="ellipse">
              <a:avLst/>
            </a:prstGeom>
            <a:solidFill>
              <a:schemeClr val="accent5"/>
            </a:solidFill>
            <a:ln w="9525" cap="flat">
              <a:noFill/>
              <a:prstDash val="solid"/>
              <a:miter/>
            </a:ln>
          </p:spPr>
          <p:txBody>
            <a:bodyPr rtlCol="0" anchor="ctr"/>
            <a:lstStyle/>
            <a:p>
              <a:endParaRPr sz="1400" dirty="0">
                <a:latin typeface="Times New Roman" panose="02020603050405020304" pitchFamily="18" charset="0"/>
                <a:cs typeface="Times New Roman" panose="02020603050405020304" pitchFamily="18" charset="0"/>
              </a:endParaRPr>
            </a:p>
          </p:txBody>
        </p:sp>
        <p:sp>
          <p:nvSpPr>
            <p:cNvPr id="12" name="Google Shape;89;p17">
              <a:extLst>
                <a:ext uri="{FF2B5EF4-FFF2-40B4-BE49-F238E27FC236}">
                  <a16:creationId xmlns:a16="http://schemas.microsoft.com/office/drawing/2014/main" id="{EC21330A-A7CE-4910-96B8-063154B4A129}"/>
                </a:ext>
              </a:extLst>
            </p:cNvPr>
            <p:cNvSpPr txBox="1"/>
            <p:nvPr/>
          </p:nvSpPr>
          <p:spPr>
            <a:xfrm>
              <a:off x="1857822" y="4664446"/>
              <a:ext cx="2312659" cy="67536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4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SOM</a:t>
              </a:r>
              <a:endParaRPr sz="14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cxnSp>
          <p:nvCxnSpPr>
            <p:cNvPr id="13" name="Google Shape;90;p17">
              <a:extLst>
                <a:ext uri="{FF2B5EF4-FFF2-40B4-BE49-F238E27FC236}">
                  <a16:creationId xmlns:a16="http://schemas.microsoft.com/office/drawing/2014/main" id="{4D9E7A4A-6BD4-4945-834C-7255A43C12A7}"/>
                </a:ext>
              </a:extLst>
            </p:cNvPr>
            <p:cNvCxnSpPr/>
            <p:nvPr/>
          </p:nvCxnSpPr>
          <p:spPr>
            <a:xfrm>
              <a:off x="2790282" y="5092860"/>
              <a:ext cx="2944157" cy="0"/>
            </a:xfrm>
            <a:prstGeom prst="straightConnector1">
              <a:avLst/>
            </a:prstGeom>
            <a:noFill/>
            <a:ln w="9525" cap="flat" cmpd="sng">
              <a:solidFill>
                <a:schemeClr val="dk2"/>
              </a:solidFill>
              <a:prstDash val="solid"/>
              <a:round/>
              <a:headEnd type="none" w="med" len="med"/>
              <a:tailEnd type="none" w="med" len="med"/>
            </a:ln>
          </p:spPr>
        </p:cxnSp>
        <p:sp>
          <p:nvSpPr>
            <p:cNvPr id="14" name="Rectangle 13">
              <a:extLst>
                <a:ext uri="{FF2B5EF4-FFF2-40B4-BE49-F238E27FC236}">
                  <a16:creationId xmlns:a16="http://schemas.microsoft.com/office/drawing/2014/main" id="{33AD5EED-3E7A-44D9-84A4-27106FAD2453}"/>
                </a:ext>
              </a:extLst>
            </p:cNvPr>
            <p:cNvSpPr/>
            <p:nvPr/>
          </p:nvSpPr>
          <p:spPr>
            <a:xfrm>
              <a:off x="5738558" y="5002127"/>
              <a:ext cx="1736075" cy="663932"/>
            </a:xfrm>
            <a:prstGeom prst="rect">
              <a:avLst/>
            </a:prstGeom>
          </p:spPr>
          <p:txBody>
            <a:bodyPr wrap="none">
              <a:spAutoFit/>
            </a:bodyPr>
            <a:lstStyle/>
            <a:p>
              <a:r>
                <a:rPr lang="en-IN" sz="1400" b="0" i="0" dirty="0">
                  <a:solidFill>
                    <a:srgbClr val="2A2A2A"/>
                  </a:solidFill>
                  <a:effectLst/>
                  <a:latin typeface="Times New Roman" panose="02020603050405020304" pitchFamily="18" charset="0"/>
                  <a:cs typeface="Times New Roman" panose="02020603050405020304" pitchFamily="18" charset="0"/>
                </a:rPr>
                <a:t>$ 720 Million</a:t>
              </a:r>
              <a:endParaRPr lang="en-US" sz="1400" dirty="0">
                <a:latin typeface="Times New Roman" panose="02020603050405020304" pitchFamily="18" charset="0"/>
                <a:ea typeface="Open Sans" panose="020B0606030504020204" pitchFamily="34" charset="0"/>
                <a:cs typeface="Times New Roman" panose="02020603050405020304" pitchFamily="18" charset="0"/>
              </a:endParaRPr>
            </a:p>
          </p:txBody>
        </p:sp>
      </p:grpSp>
      <p:sp>
        <p:nvSpPr>
          <p:cNvPr id="27" name="TextBox 26">
            <a:extLst>
              <a:ext uri="{FF2B5EF4-FFF2-40B4-BE49-F238E27FC236}">
                <a16:creationId xmlns:a16="http://schemas.microsoft.com/office/drawing/2014/main" id="{85D89877-73D1-4A69-8816-D57A896368BD}"/>
              </a:ext>
            </a:extLst>
          </p:cNvPr>
          <p:cNvSpPr txBox="1"/>
          <p:nvPr/>
        </p:nvSpPr>
        <p:spPr>
          <a:xfrm>
            <a:off x="5346433" y="3456403"/>
            <a:ext cx="4572000" cy="307777"/>
          </a:xfrm>
          <a:prstGeom prst="rect">
            <a:avLst/>
          </a:prstGeom>
          <a:noFill/>
        </p:spPr>
        <p:txBody>
          <a:bodyPr wrap="square">
            <a:spAutoFit/>
          </a:bodyPr>
          <a:lstStyle/>
          <a:p>
            <a:r>
              <a:rPr lang="en-US" sz="1400" b="1" dirty="0">
                <a:latin typeface="+mj-lt"/>
                <a:cs typeface="Times New Roman" panose="02020603050405020304" pitchFamily="18" charset="0"/>
              </a:rPr>
              <a:t>Serviceable Available Market </a:t>
            </a:r>
          </a:p>
        </p:txBody>
      </p:sp>
      <p:sp>
        <p:nvSpPr>
          <p:cNvPr id="29" name="TextBox 28">
            <a:extLst>
              <a:ext uri="{FF2B5EF4-FFF2-40B4-BE49-F238E27FC236}">
                <a16:creationId xmlns:a16="http://schemas.microsoft.com/office/drawing/2014/main" id="{A826EE8A-CF29-4514-A06F-ED27AA76A45A}"/>
              </a:ext>
            </a:extLst>
          </p:cNvPr>
          <p:cNvSpPr txBox="1"/>
          <p:nvPr/>
        </p:nvSpPr>
        <p:spPr>
          <a:xfrm>
            <a:off x="5349786" y="3719950"/>
            <a:ext cx="4572000" cy="307777"/>
          </a:xfrm>
          <a:prstGeom prst="rect">
            <a:avLst/>
          </a:prstGeom>
          <a:noFill/>
        </p:spPr>
        <p:txBody>
          <a:bodyPr wrap="square">
            <a:spAutoFit/>
          </a:bodyPr>
          <a:lstStyle/>
          <a:p>
            <a:r>
              <a:rPr lang="en-IN" sz="1400" b="0" i="0" dirty="0">
                <a:solidFill>
                  <a:srgbClr val="2A2A2A"/>
                </a:solidFill>
                <a:effectLst/>
                <a:cs typeface="Times New Roman" panose="02020603050405020304" pitchFamily="18" charset="0"/>
              </a:rPr>
              <a:t>$ 1.8 Billion</a:t>
            </a:r>
            <a:endParaRPr lang="en-US" sz="1400" dirty="0">
              <a:ea typeface="Open Sans" panose="020B060603050402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7F8BFE3C-1F2A-4E81-BFAD-77C0762A18A9}"/>
              </a:ext>
            </a:extLst>
          </p:cNvPr>
          <p:cNvSpPr txBox="1"/>
          <p:nvPr/>
        </p:nvSpPr>
        <p:spPr>
          <a:xfrm>
            <a:off x="5346433" y="4384011"/>
            <a:ext cx="5103844" cy="307777"/>
          </a:xfrm>
          <a:prstGeom prst="rect">
            <a:avLst/>
          </a:prstGeom>
          <a:noFill/>
        </p:spPr>
        <p:txBody>
          <a:bodyPr wrap="square">
            <a:spAutoFit/>
          </a:bodyPr>
          <a:lstStyle/>
          <a:p>
            <a:r>
              <a:rPr lang="en-US" sz="1400" b="1" dirty="0">
                <a:latin typeface="+mj-lt"/>
                <a:ea typeface="Segoe UI" panose="020B0502040204020203" pitchFamily="34" charset="0"/>
                <a:cs typeface="Times New Roman" panose="02020603050405020304" pitchFamily="18" charset="0"/>
              </a:rPr>
              <a:t>Serviceable Obtainable Market </a:t>
            </a:r>
            <a:endParaRPr lang="en-US" sz="1400" b="1" dirty="0">
              <a:latin typeface="+mj-lt"/>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830C86-27E7-40EF-9BC6-DE5CE8A07E59}"/>
              </a:ext>
            </a:extLst>
          </p:cNvPr>
          <p:cNvSpPr txBox="1"/>
          <p:nvPr/>
        </p:nvSpPr>
        <p:spPr>
          <a:xfrm>
            <a:off x="609600" y="2057400"/>
            <a:ext cx="7162800" cy="4524315"/>
          </a:xfrm>
          <a:prstGeom prst="rect">
            <a:avLst/>
          </a:prstGeom>
          <a:noFill/>
        </p:spPr>
        <p:txBody>
          <a:bodyPr wrap="square">
            <a:spAutoFit/>
          </a:bodyPr>
          <a:lstStyle/>
          <a:p>
            <a:pPr marL="285750" indent="-285750">
              <a:buFont typeface="Wingdings" panose="05000000000000000000" pitchFamily="2" charset="2"/>
              <a:buChar char="v"/>
            </a:pPr>
            <a:r>
              <a:rPr lang="en-US" sz="1800" dirty="0">
                <a:latin typeface="+mj-lt"/>
                <a:cs typeface="Times New Roman" panose="02020603050405020304" pitchFamily="18" charset="0"/>
              </a:rPr>
              <a:t>Depending upon the quantity of parts we order:</a:t>
            </a:r>
            <a:br>
              <a:rPr lang="en-IN" sz="1800" dirty="0">
                <a:latin typeface="+mj-lt"/>
                <a:cs typeface="Times New Roman" panose="02020603050405020304" pitchFamily="18" charset="0"/>
              </a:rPr>
            </a:br>
            <a:r>
              <a:rPr lang="en-IN" sz="1800" b="1" dirty="0">
                <a:latin typeface="+mj-lt"/>
                <a:cs typeface="Times New Roman" panose="02020603050405020304" pitchFamily="18" charset="0"/>
              </a:rPr>
              <a:t>Cost incurred in furnishing 20 units-</a:t>
            </a:r>
            <a:br>
              <a:rPr lang="en-IN" sz="1800" dirty="0">
                <a:latin typeface="+mj-lt"/>
                <a:cs typeface="Times New Roman" panose="02020603050405020304" pitchFamily="18" charset="0"/>
              </a:rPr>
            </a:br>
            <a:r>
              <a:rPr lang="en-IN" sz="1800" dirty="0">
                <a:latin typeface="+mj-lt"/>
                <a:cs typeface="Times New Roman" panose="02020603050405020304" pitchFamily="18" charset="0"/>
              </a:rPr>
              <a:t>1.</a:t>
            </a:r>
            <a:r>
              <a:rPr lang="en-IN" sz="1800" b="1" dirty="0">
                <a:latin typeface="+mj-lt"/>
                <a:cs typeface="Times New Roman" panose="02020603050405020304" pitchFamily="18" charset="0"/>
              </a:rPr>
              <a:t>Procurement of Components</a:t>
            </a:r>
            <a:r>
              <a:rPr lang="en-IN" sz="1800" dirty="0">
                <a:latin typeface="+mj-lt"/>
                <a:cs typeface="Times New Roman" panose="02020603050405020304" pitchFamily="18" charset="0"/>
              </a:rPr>
              <a:t>- INR 13,000</a:t>
            </a:r>
            <a:br>
              <a:rPr lang="en-IN" sz="1800" dirty="0">
                <a:latin typeface="+mj-lt"/>
                <a:cs typeface="Times New Roman" panose="02020603050405020304" pitchFamily="18" charset="0"/>
              </a:rPr>
            </a:br>
            <a:r>
              <a:rPr lang="en-IN" sz="1800" dirty="0">
                <a:latin typeface="+mj-lt"/>
                <a:cs typeface="Times New Roman" panose="02020603050405020304" pitchFamily="18" charset="0"/>
              </a:rPr>
              <a:t>2.</a:t>
            </a:r>
            <a:r>
              <a:rPr lang="en-IN" sz="1800" b="1" dirty="0">
                <a:latin typeface="+mj-lt"/>
                <a:cs typeface="Times New Roman" panose="02020603050405020304" pitchFamily="18" charset="0"/>
              </a:rPr>
              <a:t>Assembly and installation- </a:t>
            </a:r>
            <a:r>
              <a:rPr lang="en-IN" sz="1800" dirty="0">
                <a:latin typeface="+mj-lt"/>
                <a:cs typeface="Times New Roman" panose="02020603050405020304" pitchFamily="18" charset="0"/>
              </a:rPr>
              <a:t>INR 23,000</a:t>
            </a:r>
            <a:br>
              <a:rPr lang="en-IN" sz="1800" dirty="0">
                <a:latin typeface="+mj-lt"/>
                <a:cs typeface="Times New Roman" panose="02020603050405020304" pitchFamily="18" charset="0"/>
              </a:rPr>
            </a:br>
            <a:r>
              <a:rPr lang="en-IN" sz="1800" dirty="0">
                <a:latin typeface="+mj-lt"/>
                <a:cs typeface="Times New Roman" panose="02020603050405020304" pitchFamily="18" charset="0"/>
              </a:rPr>
              <a:t>3.</a:t>
            </a:r>
            <a:r>
              <a:rPr lang="en-IN" sz="1800" b="1" dirty="0">
                <a:latin typeface="+mj-lt"/>
                <a:cs typeface="Times New Roman" panose="02020603050405020304" pitchFamily="18" charset="0"/>
              </a:rPr>
              <a:t>Miscellaneous</a:t>
            </a:r>
            <a:r>
              <a:rPr lang="en-IN" sz="1800" dirty="0">
                <a:latin typeface="+mj-lt"/>
                <a:cs typeface="Times New Roman" panose="02020603050405020304" pitchFamily="18" charset="0"/>
              </a:rPr>
              <a:t>(Packaging, Wiring/remotes/ app/Customer support etc)-INR 8000</a:t>
            </a:r>
          </a:p>
          <a:p>
            <a:r>
              <a:rPr lang="en-IN" sz="1800" dirty="0">
                <a:latin typeface="+mj-lt"/>
                <a:cs typeface="Times New Roman" panose="02020603050405020304" pitchFamily="18" charset="0"/>
              </a:rPr>
              <a:t>			</a:t>
            </a:r>
            <a:r>
              <a:rPr lang="en-IN" sz="1800" b="1" dirty="0">
                <a:latin typeface="+mj-lt"/>
                <a:cs typeface="Times New Roman" panose="02020603050405020304" pitchFamily="18" charset="0"/>
              </a:rPr>
              <a:t>Total- INR 44,000(20 units)</a:t>
            </a:r>
          </a:p>
          <a:p>
            <a:r>
              <a:rPr lang="en-IN" sz="1800" b="1" dirty="0">
                <a:latin typeface="+mj-lt"/>
                <a:cs typeface="Times New Roman" panose="02020603050405020304" pitchFamily="18" charset="0"/>
              </a:rPr>
              <a:t>Cost per unit</a:t>
            </a:r>
            <a:r>
              <a:rPr lang="en-IN" sz="1800" dirty="0">
                <a:latin typeface="+mj-lt"/>
                <a:cs typeface="Times New Roman" panose="02020603050405020304" pitchFamily="18" charset="0"/>
              </a:rPr>
              <a:t>(per unit translates to per room in a house)- 44,000/20= INR 2200</a:t>
            </a:r>
            <a:br>
              <a:rPr lang="en-IN" sz="1800" dirty="0">
                <a:latin typeface="+mj-lt"/>
                <a:cs typeface="Times New Roman" panose="02020603050405020304" pitchFamily="18" charset="0"/>
              </a:rPr>
            </a:br>
            <a:r>
              <a:rPr lang="en-IN" sz="1800" b="1" dirty="0">
                <a:latin typeface="+mj-lt"/>
                <a:cs typeface="Times New Roman" panose="02020603050405020304" pitchFamily="18" charset="0"/>
              </a:rPr>
              <a:t>Selling price- INR 7,999- 10,999 (depending upon variants)</a:t>
            </a:r>
            <a:br>
              <a:rPr lang="en-IN" sz="1800" dirty="0">
                <a:latin typeface="+mj-lt"/>
                <a:cs typeface="Times New Roman" panose="02020603050405020304" pitchFamily="18" charset="0"/>
              </a:rPr>
            </a:br>
            <a:r>
              <a:rPr lang="en-IN" sz="1800" dirty="0">
                <a:latin typeface="+mj-lt"/>
                <a:cs typeface="Times New Roman" panose="02020603050405020304" pitchFamily="18" charset="0"/>
              </a:rPr>
              <a:t>Surprisingly enough this selling price is </a:t>
            </a:r>
            <a:r>
              <a:rPr lang="en-IN" sz="1800" b="1" dirty="0">
                <a:latin typeface="+mj-lt"/>
                <a:cs typeface="Times New Roman" panose="02020603050405020304" pitchFamily="18" charset="0"/>
              </a:rPr>
              <a:t>40% cheaper </a:t>
            </a:r>
            <a:r>
              <a:rPr lang="en-IN" sz="1800" dirty="0">
                <a:latin typeface="+mj-lt"/>
                <a:cs typeface="Times New Roman" panose="02020603050405020304" pitchFamily="18" charset="0"/>
              </a:rPr>
              <a:t>than some our competition on a per room installation basis, while still providing us with a </a:t>
            </a:r>
            <a:r>
              <a:rPr lang="en-IN" sz="1800" b="1" dirty="0">
                <a:latin typeface="+mj-lt"/>
                <a:cs typeface="Times New Roman" panose="02020603050405020304" pitchFamily="18" charset="0"/>
              </a:rPr>
              <a:t>3x profit </a:t>
            </a:r>
            <a:r>
              <a:rPr lang="en-IN" sz="1800" dirty="0">
                <a:latin typeface="+mj-lt"/>
                <a:cs typeface="Times New Roman" panose="02020603050405020304" pitchFamily="18" charset="0"/>
              </a:rPr>
              <a:t>to become profitable and achieve breakthrough significantly smaller amount of time.</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2347CF-50A3-4D06-A37D-6F6D795FF474}"/>
              </a:ext>
            </a:extLst>
          </p:cNvPr>
          <p:cNvSpPr txBox="1"/>
          <p:nvPr/>
        </p:nvSpPr>
        <p:spPr>
          <a:xfrm>
            <a:off x="381000" y="1524000"/>
            <a:ext cx="8610600" cy="461665"/>
          </a:xfrm>
          <a:prstGeom prst="rect">
            <a:avLst/>
          </a:prstGeom>
          <a:noFill/>
        </p:spPr>
        <p:txBody>
          <a:bodyPr wrap="square">
            <a:spAutoFit/>
          </a:bodyPr>
          <a:lstStyle/>
          <a:p>
            <a:r>
              <a:rPr lang="en-IN" spc="5" dirty="0">
                <a:solidFill>
                  <a:srgbClr val="CCB300"/>
                </a:solidFill>
                <a:latin typeface="Georgia" panose="02040502050405020303" pitchFamily="18" charset="0"/>
                <a:cs typeface="Arial" panose="020B0604020202020204" pitchFamily="34" charset="0"/>
              </a:rPr>
              <a:t>⚪    </a:t>
            </a:r>
            <a:r>
              <a:rPr lang="en-IN" sz="2400" spc="-5" dirty="0">
                <a:latin typeface="Georgia" panose="02040502050405020303" pitchFamily="18" charset="0"/>
                <a:ea typeface="Segoe UI Black" panose="020B0A02040204020203" pitchFamily="34" charset="0"/>
                <a:cs typeface="Arial" panose="020B0604020202020204" pitchFamily="34" charset="0"/>
              </a:rPr>
              <a:t>Business Model </a:t>
            </a:r>
            <a:r>
              <a:rPr lang="en-IN" sz="2400" dirty="0">
                <a:latin typeface="Georgia" panose="02040502050405020303" pitchFamily="18" charset="0"/>
                <a:ea typeface="Segoe UI Black" panose="020B0A02040204020203" pitchFamily="34" charset="0"/>
                <a:cs typeface="Arial" panose="020B0604020202020204" pitchFamily="34" charset="0"/>
              </a:rPr>
              <a:t>/ </a:t>
            </a:r>
            <a:r>
              <a:rPr lang="en-IN" sz="2400" spc="-5" dirty="0">
                <a:latin typeface="Georgia" panose="02040502050405020303" pitchFamily="18" charset="0"/>
                <a:ea typeface="Segoe UI Black" panose="020B0A02040204020203" pitchFamily="34" charset="0"/>
                <a:cs typeface="Arial" panose="020B0604020202020204" pitchFamily="34" charset="0"/>
              </a:rPr>
              <a:t>Financial</a:t>
            </a:r>
            <a:r>
              <a:rPr lang="en-IN" sz="2400" spc="-95" dirty="0">
                <a:latin typeface="Georgia" panose="02040502050405020303" pitchFamily="18" charset="0"/>
                <a:ea typeface="Segoe UI Black" panose="020B0A02040204020203" pitchFamily="34" charset="0"/>
                <a:cs typeface="Arial" panose="020B0604020202020204" pitchFamily="34" charset="0"/>
              </a:rPr>
              <a:t> </a:t>
            </a:r>
            <a:r>
              <a:rPr lang="en-IN" sz="2400" spc="-5" dirty="0">
                <a:latin typeface="Georgia" panose="02040502050405020303" pitchFamily="18" charset="0"/>
                <a:ea typeface="Segoe UI Black" panose="020B0A02040204020203" pitchFamily="34" charset="0"/>
                <a:cs typeface="Arial" panose="020B0604020202020204" pitchFamily="34" charset="0"/>
              </a:rPr>
              <a:t>Model for bulk manufacturing</a:t>
            </a:r>
            <a:endParaRPr lang="en-IN" sz="2400" dirty="0">
              <a:latin typeface="Georgia" panose="02040502050405020303" pitchFamily="18" charset="0"/>
              <a:cs typeface="Arial" panose="020B0604020202020204" pitchFamily="34" charset="0"/>
            </a:endParaRPr>
          </a:p>
        </p:txBody>
      </p:sp>
    </p:spTree>
    <p:extLst>
      <p:ext uri="{BB962C8B-B14F-4D97-AF65-F5344CB8AC3E}">
        <p14:creationId xmlns:p14="http://schemas.microsoft.com/office/powerpoint/2010/main" val="20676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TotalTime>
  <Words>1371</Words>
  <Application>Microsoft Office PowerPoint</Application>
  <PresentationFormat>On-screen Show (4:3)</PresentationFormat>
  <Paragraphs>72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Georgia</vt:lpstr>
      <vt:lpstr>Google Sans</vt:lpstr>
      <vt:lpstr>Noto Sans Symbols</vt:lpstr>
      <vt:lpstr>Segoe UI Black</vt:lpstr>
      <vt:lpstr>Times New Roman</vt:lpstr>
      <vt:lpstr>Wingdings</vt:lpstr>
      <vt:lpstr>Office Theme</vt:lpstr>
      <vt:lpstr>OTA–Fix </vt:lpstr>
      <vt:lpstr>⚪ Executive Summaries</vt:lpstr>
      <vt:lpstr>⚪ Market Opportunity :</vt:lpstr>
      <vt:lpstr>⚪ Distinctive Competence :</vt:lpstr>
      <vt:lpstr>⚫ What is the value proposition :</vt:lpstr>
      <vt:lpstr>⚫ Team</vt:lpstr>
      <vt:lpstr>⚪      Working product and APP UI</vt:lpstr>
      <vt:lpstr>⚪      Market Sizing</vt:lpstr>
      <vt:lpstr>PowerPoint Presentation</vt:lpstr>
      <vt:lpstr>⚫ Risk factors to execution</vt:lpstr>
      <vt:lpstr>⚫ Funding objective and use of funds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Executive Summaries</dc:title>
  <dc:creator>Aditya Khulbe</dc:creator>
  <cp:lastModifiedBy>DAKSH NARULA</cp:lastModifiedBy>
  <cp:revision>5</cp:revision>
  <dcterms:created xsi:type="dcterms:W3CDTF">2021-10-04T07:42:12Z</dcterms:created>
  <dcterms:modified xsi:type="dcterms:W3CDTF">2023-08-17T13:15:50Z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2021-10-04T00:00:00Z</vt:filetime>
  </property>
</Properties>
</file>