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1400" spc="-1" strike="noStrike">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1400" spc="-1" strike="noStrike">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628560" y="6356520"/>
            <a:ext cx="2057040" cy="364680"/>
          </a:xfrm>
          <a:prstGeom prst="rect">
            <a:avLst/>
          </a:prstGeom>
        </p:spPr>
        <p:txBody>
          <a:bodyPr anchor="ctr">
            <a:noAutofit/>
          </a:bodyPr>
          <a:p>
            <a:endParaRPr b="0" lang="es-ES" sz="2400" spc="-1" strike="noStrike">
              <a:latin typeface="Times New Roman"/>
            </a:endParaRPr>
          </a:p>
        </p:txBody>
      </p:sp>
      <p:sp>
        <p:nvSpPr>
          <p:cNvPr id="1" name="PlaceHolder 2"/>
          <p:cNvSpPr>
            <a:spLocks noGrp="1"/>
          </p:cNvSpPr>
          <p:nvPr>
            <p:ph type="ftr"/>
          </p:nvPr>
        </p:nvSpPr>
        <p:spPr>
          <a:xfrm>
            <a:off x="3029040" y="6356520"/>
            <a:ext cx="3085920" cy="364680"/>
          </a:xfrm>
          <a:prstGeom prst="rect">
            <a:avLst/>
          </a:prstGeom>
        </p:spPr>
        <p:txBody>
          <a:bodyPr anchor="ctr">
            <a:noAutofit/>
          </a:bodyPr>
          <a:p>
            <a:endParaRPr b="0" lang="es-ES" sz="2400" spc="-1" strike="noStrike">
              <a:latin typeface="Times New Roman"/>
            </a:endParaRPr>
          </a:p>
        </p:txBody>
      </p:sp>
      <p:sp>
        <p:nvSpPr>
          <p:cNvPr id="2" name="PlaceHolder 3"/>
          <p:cNvSpPr>
            <a:spLocks noGrp="1"/>
          </p:cNvSpPr>
          <p:nvPr>
            <p:ph type="sldNum"/>
          </p:nvPr>
        </p:nvSpPr>
        <p:spPr>
          <a:xfrm>
            <a:off x="6458040" y="6356520"/>
            <a:ext cx="2057040" cy="364680"/>
          </a:xfrm>
          <a:prstGeom prst="rect">
            <a:avLst/>
          </a:prstGeom>
        </p:spPr>
        <p:txBody>
          <a:bodyPr anchor="ctr">
            <a:noAutofit/>
          </a:bodyPr>
          <a:p>
            <a:pPr algn="r">
              <a:lnSpc>
                <a:spcPct val="100000"/>
              </a:lnSpc>
              <a:tabLst>
                <a:tab algn="l" pos="0"/>
              </a:tabLst>
            </a:pPr>
            <a:fld id="{60F7C3FC-6162-4092-B538-D3216D9C3AFE}" type="slidenum">
              <a:rPr b="0" lang="es-ES" sz="900" spc="-1" strike="noStrike">
                <a:solidFill>
                  <a:srgbClr val="898989"/>
                </a:solidFill>
                <a:latin typeface="Calibri"/>
                <a:ea typeface="Calibri"/>
              </a:rPr>
              <a:t>&lt;número&gt;</a:t>
            </a:fld>
            <a:endParaRPr b="0" lang="es-ES" sz="9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468360" y="333360"/>
            <a:ext cx="8286480" cy="6339960"/>
          </a:xfrm>
          <a:prstGeom prst="rect">
            <a:avLst/>
          </a:prstGeom>
          <a:solidFill>
            <a:srgbClr val="ffd966"/>
          </a:solidFill>
          <a:ln w="0">
            <a:noFill/>
          </a:ln>
          <a:effectLst>
            <a:outerShdw algn="ctr" blurRad="50800" dir="5400000" dist="50760" rotWithShape="0">
              <a:srgbClr val="e1efd8"/>
            </a:outerShdw>
          </a:effectLst>
        </p:spPr>
        <p:style>
          <a:lnRef idx="0"/>
          <a:fillRef idx="0"/>
          <a:effectRef idx="0"/>
          <a:fontRef idx="minor"/>
        </p:style>
        <p:txBody>
          <a:bodyPr>
            <a:noAutofit/>
          </a:bodyPr>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gn="ctr">
              <a:lnSpc>
                <a:spcPct val="100000"/>
              </a:lnSpc>
              <a:tabLst>
                <a:tab algn="l" pos="0"/>
              </a:tabLst>
            </a:pPr>
            <a:r>
              <a:rPr b="0" lang="es-ES" sz="3200" spc="-1" strike="noStrike">
                <a:solidFill>
                  <a:srgbClr val="000000"/>
                </a:solidFill>
                <a:latin typeface="Calibri"/>
                <a:ea typeface="Calibri"/>
              </a:rPr>
              <a:t>Unidad 4</a:t>
            </a:r>
            <a:r>
              <a:rPr b="0" lang="es-ES" sz="4400" spc="-1" strike="noStrike">
                <a:solidFill>
                  <a:srgbClr val="000000"/>
                </a:solidFill>
                <a:latin typeface="Calibri"/>
                <a:ea typeface="Calibri"/>
              </a:rPr>
              <a:t>:</a:t>
            </a:r>
            <a:endParaRPr b="0" lang="es-ES" sz="4400" spc="-1" strike="noStrike">
              <a:latin typeface="Arial"/>
            </a:endParaRPr>
          </a:p>
          <a:p>
            <a:pPr algn="ctr">
              <a:lnSpc>
                <a:spcPct val="100000"/>
              </a:lnSpc>
              <a:tabLst>
                <a:tab algn="l" pos="0"/>
              </a:tabLst>
            </a:pPr>
            <a:r>
              <a:rPr b="1" lang="es-ES" sz="3200" spc="-1" strike="noStrike">
                <a:solidFill>
                  <a:srgbClr val="000000"/>
                </a:solidFill>
                <a:latin typeface="Calibri"/>
                <a:ea typeface="Calibri"/>
              </a:rPr>
              <a:t>Edición avanzada de los datos. INSERT</a:t>
            </a:r>
            <a:endParaRPr b="0" lang="es-ES" sz="3200" spc="-1" strike="noStrike">
              <a:latin typeface="Arial"/>
            </a:endParaRPr>
          </a:p>
          <a:p>
            <a:pPr algn="ctr">
              <a:lnSpc>
                <a:spcPct val="100000"/>
              </a:lnSpc>
              <a:tabLst>
                <a:tab algn="l" pos="0"/>
              </a:tabLst>
            </a:pPr>
            <a:endParaRPr b="0" lang="es-ES" sz="3200" spc="-1" strike="noStrike">
              <a:latin typeface="Arial"/>
            </a:endParaRPr>
          </a:p>
          <a:p>
            <a:pPr algn="ctr">
              <a:lnSpc>
                <a:spcPct val="100000"/>
              </a:lnSpc>
              <a:tabLst>
                <a:tab algn="l" pos="0"/>
              </a:tabLst>
            </a:pPr>
            <a:endParaRPr b="0" lang="es-ES" sz="3200" spc="-1" strike="noStrike">
              <a:latin typeface="Arial"/>
            </a:endParaRPr>
          </a:p>
          <a:p>
            <a:pPr>
              <a:lnSpc>
                <a:spcPct val="100000"/>
              </a:lnSpc>
              <a:tabLst>
                <a:tab algn="l" pos="0"/>
              </a:tabLst>
            </a:pPr>
            <a:endParaRPr b="0" lang="es-ES" sz="3200" spc="-1" strike="noStrike">
              <a:latin typeface="Arial"/>
            </a:endParaRPr>
          </a:p>
          <a:p>
            <a:pPr>
              <a:lnSpc>
                <a:spcPct val="100000"/>
              </a:lnSpc>
              <a:tabLst>
                <a:tab algn="l" pos="0"/>
              </a:tabLst>
            </a:pPr>
            <a:endParaRPr b="0" lang="es-ES" sz="3200" spc="-1" strike="noStrike">
              <a:latin typeface="Arial"/>
            </a:endParaRPr>
          </a:p>
        </p:txBody>
      </p:sp>
      <p:sp>
        <p:nvSpPr>
          <p:cNvPr id="42" name="CustomShape 2"/>
          <p:cNvSpPr/>
          <p:nvPr/>
        </p:nvSpPr>
        <p:spPr>
          <a:xfrm>
            <a:off x="611280" y="839880"/>
            <a:ext cx="8000640" cy="2428560"/>
          </a:xfrm>
          <a:prstGeom prst="roundRect">
            <a:avLst>
              <a:gd name="adj" fmla="val 16667"/>
            </a:avLst>
          </a:prstGeom>
          <a:solidFill>
            <a:srgbClr val="2f5496"/>
          </a:solidFill>
          <a:ln w="12700">
            <a:solidFill>
              <a:srgbClr val="42719b"/>
            </a:solidFill>
            <a:miter/>
          </a:ln>
        </p:spPr>
        <p:style>
          <a:lnRef idx="0"/>
          <a:fillRef idx="0"/>
          <a:effectRef idx="0"/>
          <a:fontRef idx="minor"/>
        </p:style>
        <p:txBody>
          <a:bodyPr anchor="ctr">
            <a:noAutofit/>
          </a:bodyPr>
          <a:p>
            <a:pPr algn="ctr">
              <a:lnSpc>
                <a:spcPct val="100000"/>
              </a:lnSpc>
              <a:tabLst>
                <a:tab algn="l" pos="0"/>
              </a:tabLst>
            </a:pPr>
            <a:r>
              <a:rPr b="1" lang="es-ES" sz="3600" spc="-1" strike="noStrike">
                <a:solidFill>
                  <a:srgbClr val="000000"/>
                </a:solidFill>
                <a:latin typeface="Calibri"/>
                <a:ea typeface="Calibri"/>
              </a:rPr>
              <a:t>Bases de Datos</a:t>
            </a:r>
            <a:endParaRPr b="0" lang="es-ES" sz="3600" spc="-1" strike="noStrike">
              <a:latin typeface="Arial"/>
            </a:endParaRPr>
          </a:p>
        </p:txBody>
      </p:sp>
      <p:sp>
        <p:nvSpPr>
          <p:cNvPr id="43"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7A7AB91D-5A53-4300-B6BB-C57FD7FD7354}"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97" name="CustomShape 2"/>
          <p:cNvSpPr/>
          <p:nvPr/>
        </p:nvSpPr>
        <p:spPr>
          <a:xfrm>
            <a:off x="0" y="0"/>
            <a:ext cx="9143640" cy="456840"/>
          </a:xfrm>
          <a:prstGeom prst="rect">
            <a:avLst/>
          </a:prstGeom>
          <a:noFill/>
          <a:ln w="0">
            <a:noFill/>
          </a:ln>
        </p:spPr>
        <p:style>
          <a:lnRef idx="0"/>
          <a:fillRef idx="0"/>
          <a:effectRef idx="0"/>
          <a:fontRef idx="minor"/>
        </p:style>
      </p:sp>
      <p:sp>
        <p:nvSpPr>
          <p:cNvPr id="98"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6A17CBD1-097B-4926-9953-CF98342DA3E8}"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99" name="CustomShape 4"/>
          <p:cNvSpPr/>
          <p:nvPr/>
        </p:nvSpPr>
        <p:spPr>
          <a:xfrm>
            <a:off x="576360" y="1001160"/>
            <a:ext cx="7991280" cy="550872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600" spc="-1" strike="noStrike">
                <a:solidFill>
                  <a:srgbClr val="000000"/>
                </a:solidFill>
                <a:latin typeface="Calibri"/>
                <a:ea typeface="Calibri"/>
              </a:rPr>
              <a:t>Ejemplo 5: Añadir un nuevo contrato con fecha de hoy realizado por el cliente con DNI 00371569B sobre el automóvil correspondiente al primer contrato existente. En kilómetros iniciales pondremos el valor cero.</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s-ES" sz="1600" spc="-1" strike="noStrike">
                <a:solidFill>
                  <a:srgbClr val="000000"/>
                </a:solidFill>
                <a:latin typeface="Calibri"/>
                <a:ea typeface="Calibri"/>
              </a:rPr>
              <a:t>Hay que tener en cuenta que para sacar el automóvil correspondiente al primer contrato realizado:</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n-US" sz="1600" spc="-1" strike="noStrike">
                <a:solidFill>
                  <a:srgbClr val="757070"/>
                </a:solidFill>
                <a:latin typeface="Calibri"/>
                <a:ea typeface="Calibri"/>
              </a:rPr>
              <a:t>SELECT matricula FROM contratos ORDER BY numcontrato LIMIT 1;</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0" lang="es-ES" sz="1600" spc="-1" strike="noStrike">
                <a:solidFill>
                  <a:srgbClr val="000000"/>
                </a:solidFill>
                <a:latin typeface="Calibri"/>
                <a:ea typeface="Calibri"/>
              </a:rPr>
              <a:t>Por lo que la instrucción para insertar el contrato sería, en principio:</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INSERT INTO contratos (matricula,dnicliente,fini,kini) </a:t>
            </a: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VALUES (</a:t>
            </a: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(SELECT matricula FROM contratos ORDER BY numcontrato LIMIT 1),</a:t>
            </a: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'00371569B ',</a:t>
            </a: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curdate(), </a:t>
            </a:r>
            <a:endParaRPr b="0" lang="es-ES" sz="1600" spc="-1" strike="noStrike">
              <a:latin typeface="Arial"/>
            </a:endParaRPr>
          </a:p>
          <a:p>
            <a:pPr>
              <a:lnSpc>
                <a:spcPct val="100000"/>
              </a:lnSpc>
              <a:tabLst>
                <a:tab algn="l" pos="0"/>
              </a:tabLst>
            </a:pPr>
            <a:r>
              <a:rPr b="1" lang="es-ES" sz="1600" spc="-1" strike="noStrike">
                <a:solidFill>
                  <a:srgbClr val="0070c0"/>
                </a:solidFill>
                <a:latin typeface="Calibri"/>
                <a:ea typeface="Calibri"/>
              </a:rPr>
              <a:t>0);</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lang="es-ES" sz="1600" spc="-1" strike="noStrike">
                <a:solidFill>
                  <a:srgbClr val="ff0000"/>
                </a:solidFill>
                <a:latin typeface="Calibri"/>
                <a:ea typeface="Calibri"/>
              </a:rPr>
              <a:t>Pero esto da error, NO SE PUEDE TENER EN UNA SUBCONSULTA LA TABLA EN LA QUE SE ESTÁN INSERTANDO DATOS. En definitiva no se puede usar contratos en la subconsulta para insertar datos en esa misma tabla contratos.</a:t>
            </a:r>
            <a:endParaRPr b="0" lang="es-ES" sz="1600" spc="-1" strike="noStrike">
              <a:latin typeface="Arial"/>
            </a:endParaRPr>
          </a:p>
        </p:txBody>
      </p:sp>
      <p:sp>
        <p:nvSpPr>
          <p:cNvPr id="100" name="CustomShape 5"/>
          <p:cNvSpPr/>
          <p:nvPr/>
        </p:nvSpPr>
        <p:spPr>
          <a:xfrm>
            <a:off x="155520" y="-144360"/>
            <a:ext cx="304560" cy="304560"/>
          </a:xfrm>
          <a:prstGeom prst="rect">
            <a:avLst/>
          </a:prstGeom>
          <a:noFill/>
          <a:ln w="0">
            <a:noFill/>
          </a:ln>
        </p:spPr>
        <p:style>
          <a:lnRef idx="0"/>
          <a:fillRef idx="0"/>
          <a:effectRef idx="0"/>
          <a:fontRef idx="minor"/>
        </p:style>
      </p:sp>
      <p:sp>
        <p:nvSpPr>
          <p:cNvPr id="101"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103" name="CustomShape 2"/>
          <p:cNvSpPr/>
          <p:nvPr/>
        </p:nvSpPr>
        <p:spPr>
          <a:xfrm>
            <a:off x="0" y="0"/>
            <a:ext cx="9143640" cy="456840"/>
          </a:xfrm>
          <a:prstGeom prst="rect">
            <a:avLst/>
          </a:prstGeom>
          <a:noFill/>
          <a:ln w="0">
            <a:noFill/>
          </a:ln>
        </p:spPr>
        <p:style>
          <a:lnRef idx="0"/>
          <a:fillRef idx="0"/>
          <a:effectRef idx="0"/>
          <a:fontRef idx="minor"/>
        </p:style>
      </p:sp>
      <p:sp>
        <p:nvSpPr>
          <p:cNvPr id="104"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33DFC36A-083D-4F35-8048-6821F7EA18D4}"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105" name="CustomShape 4"/>
          <p:cNvSpPr/>
          <p:nvPr/>
        </p:nvSpPr>
        <p:spPr>
          <a:xfrm>
            <a:off x="576360" y="1001160"/>
            <a:ext cx="7990920" cy="532404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600" spc="-1" strike="noStrike">
                <a:solidFill>
                  <a:srgbClr val="000000"/>
                </a:solidFill>
                <a:latin typeface="Calibri"/>
                <a:ea typeface="Calibri"/>
              </a:rPr>
              <a:t>Ejemplo 5: Añadir un nuevo contrato con fecha de hoy realizado por el cliente con 00371569B sobre el automóvil correspondiente al primer contrato existente. En kilómetros iniciales pondremos el valor cero.</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s-ES" sz="1600" spc="-1" strike="noStrike">
                <a:solidFill>
                  <a:srgbClr val="000000"/>
                </a:solidFill>
                <a:latin typeface="Calibri"/>
                <a:ea typeface="Calibri"/>
              </a:rPr>
              <a:t>LA SOLUCIÓN ES HACER UN RENOMBRADO A TABLA DE UNA CONSULTA SOBRE CONTRATOS. </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s-ES" sz="1600" spc="-1" strike="noStrike">
                <a:solidFill>
                  <a:srgbClr val="000000"/>
                </a:solidFill>
                <a:latin typeface="Calibri"/>
                <a:ea typeface="Calibri"/>
              </a:rPr>
              <a:t>La SELECT sería así:</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n-US" sz="1600" spc="-1" strike="noStrike">
                <a:solidFill>
                  <a:srgbClr val="757070"/>
                </a:solidFill>
                <a:latin typeface="Calibri"/>
                <a:ea typeface="Calibri"/>
              </a:rPr>
              <a:t>SELECT a.matricula FROM (SELECT * FROM contratos) AS a ORDER BY a.numcontrato LIMIT 1;</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0" lang="es-ES" sz="1600" spc="-1" strike="noStrike">
                <a:solidFill>
                  <a:srgbClr val="000000"/>
                </a:solidFill>
                <a:latin typeface="Calibri"/>
                <a:ea typeface="Calibri"/>
              </a:rPr>
              <a:t>Por lo que la instrucción para insertar el contrato sería:</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endParaRPr b="0" lang="es-ES" sz="1600" spc="-1" strike="noStrike">
              <a:latin typeface="Arial"/>
            </a:endParaRPr>
          </a:p>
        </p:txBody>
      </p:sp>
      <p:sp>
        <p:nvSpPr>
          <p:cNvPr id="106" name="CustomShape 5"/>
          <p:cNvSpPr/>
          <p:nvPr/>
        </p:nvSpPr>
        <p:spPr>
          <a:xfrm>
            <a:off x="155520" y="-144360"/>
            <a:ext cx="304560" cy="304560"/>
          </a:xfrm>
          <a:prstGeom prst="rect">
            <a:avLst/>
          </a:prstGeom>
          <a:noFill/>
          <a:ln w="0">
            <a:noFill/>
          </a:ln>
        </p:spPr>
        <p:style>
          <a:lnRef idx="0"/>
          <a:fillRef idx="0"/>
          <a:effectRef idx="0"/>
          <a:fontRef idx="minor"/>
        </p:style>
      </p:sp>
      <p:sp>
        <p:nvSpPr>
          <p:cNvPr id="107" name="CustomShape 6"/>
          <p:cNvSpPr/>
          <p:nvPr/>
        </p:nvSpPr>
        <p:spPr>
          <a:xfrm>
            <a:off x="155520" y="-144360"/>
            <a:ext cx="304560" cy="304560"/>
          </a:xfrm>
          <a:prstGeom prst="rect">
            <a:avLst/>
          </a:prstGeom>
          <a:noFill/>
          <a:ln w="0">
            <a:noFill/>
          </a:ln>
        </p:spPr>
        <p:style>
          <a:lnRef idx="0"/>
          <a:fillRef idx="0"/>
          <a:effectRef idx="0"/>
          <a:fontRef idx="minor"/>
        </p:style>
      </p:sp>
      <p:pic>
        <p:nvPicPr>
          <p:cNvPr id="108" name="Imagen 3" descr=""/>
          <p:cNvPicPr/>
          <p:nvPr/>
        </p:nvPicPr>
        <p:blipFill>
          <a:blip r:embed="rId1"/>
          <a:stretch/>
        </p:blipFill>
        <p:spPr>
          <a:xfrm>
            <a:off x="435600" y="4412880"/>
            <a:ext cx="8079480" cy="1732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110" name="CustomShape 2"/>
          <p:cNvSpPr/>
          <p:nvPr/>
        </p:nvSpPr>
        <p:spPr>
          <a:xfrm>
            <a:off x="0" y="0"/>
            <a:ext cx="9143640" cy="456840"/>
          </a:xfrm>
          <a:prstGeom prst="rect">
            <a:avLst/>
          </a:prstGeom>
          <a:noFill/>
          <a:ln w="0">
            <a:noFill/>
          </a:ln>
        </p:spPr>
        <p:style>
          <a:lnRef idx="0"/>
          <a:fillRef idx="0"/>
          <a:effectRef idx="0"/>
          <a:fontRef idx="minor"/>
        </p:style>
      </p:sp>
      <p:sp>
        <p:nvSpPr>
          <p:cNvPr id="111"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95A5251C-7BCB-4C96-9B08-9643930B2305}"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112" name="CustomShape 4"/>
          <p:cNvSpPr/>
          <p:nvPr/>
        </p:nvSpPr>
        <p:spPr>
          <a:xfrm>
            <a:off x="576360" y="1001160"/>
            <a:ext cx="7990920" cy="532404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600" spc="-1" strike="noStrike">
                <a:solidFill>
                  <a:srgbClr val="000000"/>
                </a:solidFill>
                <a:latin typeface="Calibri"/>
                <a:ea typeface="Calibri"/>
              </a:rPr>
              <a:t>Ejemplo 5: Añadir un nuevo contrato con fecha de hoy realizado por el cliente con 00371569B sobre el automóvil correspondiente al primer contrato existente. En kilómetros iniciales pondremos el valor cero.</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r>
              <a:rPr b="1" i="1" lang="es-ES" sz="1600" spc="-1" strike="noStrike">
                <a:solidFill>
                  <a:srgbClr val="000000"/>
                </a:solidFill>
                <a:latin typeface="Calibri"/>
                <a:ea typeface="Calibri"/>
              </a:rPr>
              <a:t>Aunque sin duda la solución más sencilla es trabajar con INSERT INTO … SELECT. No da problemas al usar en la SELECT la misma tabla que se usa en INSERT</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endParaRPr b="0" lang="es-ES" sz="1600" spc="-1" strike="noStrike">
              <a:latin typeface="Arial"/>
            </a:endParaRPr>
          </a:p>
        </p:txBody>
      </p:sp>
      <p:sp>
        <p:nvSpPr>
          <p:cNvPr id="113" name="CustomShape 5"/>
          <p:cNvSpPr/>
          <p:nvPr/>
        </p:nvSpPr>
        <p:spPr>
          <a:xfrm>
            <a:off x="155520" y="-144360"/>
            <a:ext cx="304560" cy="304560"/>
          </a:xfrm>
          <a:prstGeom prst="rect">
            <a:avLst/>
          </a:prstGeom>
          <a:noFill/>
          <a:ln w="0">
            <a:noFill/>
          </a:ln>
        </p:spPr>
        <p:style>
          <a:lnRef idx="0"/>
          <a:fillRef idx="0"/>
          <a:effectRef idx="0"/>
          <a:fontRef idx="minor"/>
        </p:style>
      </p:sp>
      <p:sp>
        <p:nvSpPr>
          <p:cNvPr id="114" name="CustomShape 6"/>
          <p:cNvSpPr/>
          <p:nvPr/>
        </p:nvSpPr>
        <p:spPr>
          <a:xfrm>
            <a:off x="155520" y="-144360"/>
            <a:ext cx="304560" cy="304560"/>
          </a:xfrm>
          <a:prstGeom prst="rect">
            <a:avLst/>
          </a:prstGeom>
          <a:noFill/>
          <a:ln w="0">
            <a:noFill/>
          </a:ln>
        </p:spPr>
        <p:style>
          <a:lnRef idx="0"/>
          <a:fillRef idx="0"/>
          <a:effectRef idx="0"/>
          <a:fontRef idx="minor"/>
        </p:style>
      </p:sp>
      <p:pic>
        <p:nvPicPr>
          <p:cNvPr id="115" name="Imagen 2" descr=""/>
          <p:cNvPicPr/>
          <p:nvPr/>
        </p:nvPicPr>
        <p:blipFill>
          <a:blip r:embed="rId1"/>
          <a:stretch/>
        </p:blipFill>
        <p:spPr>
          <a:xfrm>
            <a:off x="783360" y="2921760"/>
            <a:ext cx="7959600" cy="1455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45" name="CustomShape 2"/>
          <p:cNvSpPr/>
          <p:nvPr/>
        </p:nvSpPr>
        <p:spPr>
          <a:xfrm>
            <a:off x="0" y="0"/>
            <a:ext cx="9143640" cy="456840"/>
          </a:xfrm>
          <a:prstGeom prst="rect">
            <a:avLst/>
          </a:prstGeom>
          <a:noFill/>
          <a:ln w="0">
            <a:noFill/>
          </a:ln>
        </p:spPr>
        <p:style>
          <a:lnRef idx="0"/>
          <a:fillRef idx="0"/>
          <a:effectRef idx="0"/>
          <a:fontRef idx="minor"/>
        </p:style>
      </p:sp>
      <p:sp>
        <p:nvSpPr>
          <p:cNvPr id="46"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5A6E3AF0-9666-4F8B-8CE7-D75615FF6817}"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47" name="CustomShape 4"/>
          <p:cNvSpPr/>
          <p:nvPr/>
        </p:nvSpPr>
        <p:spPr>
          <a:xfrm>
            <a:off x="576360" y="1197000"/>
            <a:ext cx="7991280" cy="45241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ES" sz="1800" spc="-1" strike="noStrike">
                <a:solidFill>
                  <a:srgbClr val="000000"/>
                </a:solidFill>
                <a:latin typeface="Calibri"/>
                <a:ea typeface="Calibri"/>
              </a:rPr>
              <a:t>Hasta ahora hemos visto inserciones con INSERT usando tres sintaxis:</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000000"/>
                </a:solidFill>
                <a:latin typeface="Calibri"/>
                <a:ea typeface="Calibri"/>
              </a:rPr>
              <a:t>INSERT  ……   VALUES</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000000"/>
                </a:solidFill>
                <a:latin typeface="Calibri"/>
                <a:ea typeface="Calibri"/>
              </a:rPr>
              <a:t>INSERT  ……   SET</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000000"/>
                </a:solidFill>
                <a:latin typeface="Calibri"/>
                <a:ea typeface="Calibri"/>
              </a:rPr>
              <a:t>INSERT  ……   SELECT</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a:solidFill>
                  <a:srgbClr val="000000"/>
                </a:solidFill>
                <a:latin typeface="Calibri"/>
                <a:ea typeface="Calibri"/>
              </a:rPr>
              <a:t>Hasta ahora, con las dos primeras sintaxis hemos insertado filas en una tabla con  valores constantes, obtenidos de una función o resultado de una expresión calculada.</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a:solidFill>
                  <a:srgbClr val="000000"/>
                </a:solidFill>
                <a:latin typeface="Calibri"/>
                <a:ea typeface="Calibri"/>
              </a:rPr>
              <a:t>Pero hay más posibilidades:</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a:solidFill>
                  <a:srgbClr val="000000"/>
                </a:solidFill>
                <a:latin typeface="Calibri"/>
                <a:ea typeface="Calibri"/>
              </a:rPr>
              <a:t>	</a:t>
            </a:r>
            <a:r>
              <a:rPr b="1" lang="es-ES" sz="2000" spc="-1" strike="noStrike">
                <a:solidFill>
                  <a:srgbClr val="000000"/>
                </a:solidFill>
                <a:latin typeface="Calibri"/>
                <a:ea typeface="Calibri"/>
              </a:rPr>
              <a:t>Podemos cargar valores obtenidos de una subconsulta</a:t>
            </a:r>
            <a:r>
              <a:rPr b="0" lang="es-ES" sz="1800" spc="-1" strike="noStrike">
                <a:solidFill>
                  <a:srgbClr val="000000"/>
                </a:solidFill>
                <a:latin typeface="Calibri"/>
                <a:ea typeface="Calibri"/>
              </a:rPr>
              <a:t>.</a:t>
            </a:r>
            <a:endParaRPr b="0" lang="es-ES" sz="1800" spc="-1" strike="noStrike">
              <a:latin typeface="Arial"/>
            </a:endParaRPr>
          </a:p>
        </p:txBody>
      </p:sp>
      <p:sp>
        <p:nvSpPr>
          <p:cNvPr id="48" name="CustomShape 5"/>
          <p:cNvSpPr/>
          <p:nvPr/>
        </p:nvSpPr>
        <p:spPr>
          <a:xfrm>
            <a:off x="155520" y="-144360"/>
            <a:ext cx="304560" cy="304560"/>
          </a:xfrm>
          <a:prstGeom prst="rect">
            <a:avLst/>
          </a:prstGeom>
          <a:noFill/>
          <a:ln w="0">
            <a:noFill/>
          </a:ln>
        </p:spPr>
        <p:style>
          <a:lnRef idx="0"/>
          <a:fillRef idx="0"/>
          <a:effectRef idx="0"/>
          <a:fontRef idx="minor"/>
        </p:style>
      </p:sp>
      <p:sp>
        <p:nvSpPr>
          <p:cNvPr id="49"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51" name="CustomShape 2"/>
          <p:cNvSpPr/>
          <p:nvPr/>
        </p:nvSpPr>
        <p:spPr>
          <a:xfrm>
            <a:off x="0" y="0"/>
            <a:ext cx="9143640" cy="456840"/>
          </a:xfrm>
          <a:prstGeom prst="rect">
            <a:avLst/>
          </a:prstGeom>
          <a:noFill/>
          <a:ln w="0">
            <a:noFill/>
          </a:ln>
        </p:spPr>
        <p:style>
          <a:lnRef idx="0"/>
          <a:fillRef idx="0"/>
          <a:effectRef idx="0"/>
          <a:fontRef idx="minor"/>
        </p:style>
      </p:sp>
      <p:sp>
        <p:nvSpPr>
          <p:cNvPr id="52"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900F11F2-CFF5-4012-891D-60625042C7B7}"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53" name="CustomShape 4"/>
          <p:cNvSpPr/>
          <p:nvPr/>
        </p:nvSpPr>
        <p:spPr>
          <a:xfrm>
            <a:off x="576360" y="1197000"/>
            <a:ext cx="7991280" cy="424692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Ejemplo 1: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a:solidFill>
                  <a:srgbClr val="000000"/>
                </a:solidFill>
                <a:latin typeface="Calibri"/>
                <a:ea typeface="Calibri"/>
              </a:rPr>
              <a:t>Una solución, no adecuada para realizar esto, sería mirar los kilómetros que hay en la tabla automóviles para esos automóviles y cargar en INSERT esos valores. Esto no es adecuado ya que cualquier ejercicio, salvo que se diga lo contrario, se debe resolver con una instrucción. No se podrían consultar primero los kilómetros de los automóviles con SELECT. </a:t>
            </a:r>
            <a:r>
              <a:rPr b="1" lang="es-ES" sz="1800" spc="-1" strike="noStrike">
                <a:solidFill>
                  <a:srgbClr val="000000"/>
                </a:solidFill>
                <a:latin typeface="Calibri"/>
                <a:ea typeface="Calibri"/>
              </a:rPr>
              <a:t>Pero, si se pudiera hacer, la solución sería:</a:t>
            </a:r>
            <a:endParaRPr b="0" lang="es-ES" sz="1800" spc="-1" strike="noStrike">
              <a:latin typeface="Arial"/>
            </a:endParaRPr>
          </a:p>
          <a:p>
            <a:pPr>
              <a:lnSpc>
                <a:spcPct val="100000"/>
              </a:lnSpc>
              <a:tabLst>
                <a:tab algn="l" pos="0"/>
              </a:tabLst>
            </a:pPr>
            <a:r>
              <a:rPr b="1" i="1" lang="es-ES" sz="1800" spc="-1" strike="noStrike">
                <a:solidFill>
                  <a:srgbClr val="000000"/>
                </a:solidFill>
                <a:latin typeface="Calibri"/>
                <a:ea typeface="Calibri"/>
              </a:rPr>
              <a:t> </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INSERT INTO contratos (matricula,dnicliente,fini,kini) VALUES ('5031JHL','11223344M',curdate(),24796),</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('4738JBJ','11223344M',curdate(),8008);</a:t>
            </a:r>
            <a:endParaRPr b="0" lang="es-ES" sz="1800" spc="-1" strike="noStrike">
              <a:latin typeface="Arial"/>
            </a:endParaRPr>
          </a:p>
        </p:txBody>
      </p:sp>
      <p:sp>
        <p:nvSpPr>
          <p:cNvPr id="54" name="CustomShape 5"/>
          <p:cNvSpPr/>
          <p:nvPr/>
        </p:nvSpPr>
        <p:spPr>
          <a:xfrm>
            <a:off x="155520" y="-144360"/>
            <a:ext cx="304560" cy="304560"/>
          </a:xfrm>
          <a:prstGeom prst="rect">
            <a:avLst/>
          </a:prstGeom>
          <a:noFill/>
          <a:ln w="0">
            <a:noFill/>
          </a:ln>
        </p:spPr>
        <p:style>
          <a:lnRef idx="0"/>
          <a:fillRef idx="0"/>
          <a:effectRef idx="0"/>
          <a:fontRef idx="minor"/>
        </p:style>
      </p:sp>
      <p:sp>
        <p:nvSpPr>
          <p:cNvPr id="55"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57" name="CustomShape 2"/>
          <p:cNvSpPr/>
          <p:nvPr/>
        </p:nvSpPr>
        <p:spPr>
          <a:xfrm>
            <a:off x="0" y="0"/>
            <a:ext cx="9143640" cy="456840"/>
          </a:xfrm>
          <a:prstGeom prst="rect">
            <a:avLst/>
          </a:prstGeom>
          <a:noFill/>
          <a:ln w="0">
            <a:noFill/>
          </a:ln>
        </p:spPr>
        <p:style>
          <a:lnRef idx="0"/>
          <a:fillRef idx="0"/>
          <a:effectRef idx="0"/>
          <a:fontRef idx="minor"/>
        </p:style>
      </p:sp>
      <p:sp>
        <p:nvSpPr>
          <p:cNvPr id="58"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9B38827F-AA24-4C28-95A2-C58D5CA8704F}"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59" name="CustomShape 4"/>
          <p:cNvSpPr/>
          <p:nvPr/>
        </p:nvSpPr>
        <p:spPr>
          <a:xfrm>
            <a:off x="576360" y="1197000"/>
            <a:ext cx="7991280" cy="258480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Una solución, que sería perfectamente válida para resolver el ejemplo anterior, es hacer uso de la sintáxis INSERT … SELECT:</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INSERT INTO contratos (matricula,dnicliente,fini,kini) </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SELECT matricula,'11223344M',curdate(),kilometros</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FROM automoviles</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WHERE matricula='5031JHL' OR matricula='4738JBJ';</a:t>
            </a: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60" name="CustomShape 5"/>
          <p:cNvSpPr/>
          <p:nvPr/>
        </p:nvSpPr>
        <p:spPr>
          <a:xfrm>
            <a:off x="155520" y="-144360"/>
            <a:ext cx="304560" cy="304560"/>
          </a:xfrm>
          <a:prstGeom prst="rect">
            <a:avLst/>
          </a:prstGeom>
          <a:noFill/>
          <a:ln w="0">
            <a:noFill/>
          </a:ln>
        </p:spPr>
        <p:style>
          <a:lnRef idx="0"/>
          <a:fillRef idx="0"/>
          <a:effectRef idx="0"/>
          <a:fontRef idx="minor"/>
        </p:style>
      </p:sp>
      <p:sp>
        <p:nvSpPr>
          <p:cNvPr id="61"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63" name="CustomShape 2"/>
          <p:cNvSpPr/>
          <p:nvPr/>
        </p:nvSpPr>
        <p:spPr>
          <a:xfrm>
            <a:off x="0" y="0"/>
            <a:ext cx="9143640" cy="456840"/>
          </a:xfrm>
          <a:prstGeom prst="rect">
            <a:avLst/>
          </a:prstGeom>
          <a:noFill/>
          <a:ln w="0">
            <a:noFill/>
          </a:ln>
        </p:spPr>
        <p:style>
          <a:lnRef idx="0"/>
          <a:fillRef idx="0"/>
          <a:effectRef idx="0"/>
          <a:fontRef idx="minor"/>
        </p:style>
      </p:sp>
      <p:sp>
        <p:nvSpPr>
          <p:cNvPr id="64"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3408CDB0-BE7D-4795-A64C-15314A0DE497}"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65" name="CustomShape 4"/>
          <p:cNvSpPr/>
          <p:nvPr/>
        </p:nvSpPr>
        <p:spPr>
          <a:xfrm>
            <a:off x="576360" y="1197000"/>
            <a:ext cx="7991280" cy="313884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Pero hay otra solución que usando la sintaxis INSERT … VALUES permite resolver el ejercicio. Pero en la instrucción tendremos que usar </a:t>
            </a:r>
            <a:r>
              <a:rPr b="1" i="1" lang="es-ES" sz="1800" spc="-1" strike="noStrike" u="sng">
                <a:solidFill>
                  <a:srgbClr val="000000"/>
                </a:solidFill>
                <a:uFillTx/>
                <a:latin typeface="Calibri"/>
                <a:ea typeface="Calibri"/>
              </a:rPr>
              <a:t>SUBCONSULTAS </a:t>
            </a:r>
            <a:r>
              <a:rPr b="1" i="1" lang="es-ES" sz="1800" spc="-1" strike="noStrike">
                <a:solidFill>
                  <a:srgbClr val="000000"/>
                </a:solidFill>
                <a:latin typeface="Calibri"/>
                <a:ea typeface="Calibri"/>
              </a:rPr>
              <a:t>para obtener los kilómetros de cada automóvil:</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INSERT INTO contratos (matricula,dnicliente,fini,kini) </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VALUES </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('5031JHL' ,'11223344M',curdate(),(</a:t>
            </a:r>
            <a:r>
              <a:rPr b="1" lang="es-ES" sz="1800" spc="-1" strike="noStrike">
                <a:solidFill>
                  <a:srgbClr val="ff0000"/>
                </a:solidFill>
                <a:latin typeface="Calibri"/>
                <a:ea typeface="Calibri"/>
              </a:rPr>
              <a:t>SELECT kilometros FROM automoviles WHERE matricula='5031JHL')</a:t>
            </a:r>
            <a:r>
              <a:rPr b="1" lang="es-ES" sz="1800" spc="-1" strike="noStrike">
                <a:solidFill>
                  <a:srgbClr val="0070c0"/>
                </a:solidFill>
                <a:latin typeface="Calibri"/>
                <a:ea typeface="Calibri"/>
              </a:rPr>
              <a:t>),</a:t>
            </a:r>
            <a:endParaRPr b="0" lang="es-ES" sz="1800" spc="-1" strike="noStrike">
              <a:latin typeface="Arial"/>
            </a:endParaRPr>
          </a:p>
          <a:p>
            <a:pPr>
              <a:lnSpc>
                <a:spcPct val="100000"/>
              </a:lnSpc>
              <a:tabLst>
                <a:tab algn="l" pos="0"/>
              </a:tabLst>
            </a:pPr>
            <a:r>
              <a:rPr b="1" lang="es-ES" sz="1800" spc="-1" strike="noStrike">
                <a:solidFill>
                  <a:srgbClr val="0070c0"/>
                </a:solidFill>
                <a:latin typeface="Calibri"/>
                <a:ea typeface="Calibri"/>
              </a:rPr>
              <a:t>('4738JBJ', '11223344M',curdate(),(</a:t>
            </a:r>
            <a:r>
              <a:rPr b="1" lang="es-ES" sz="1800" spc="-1" strike="noStrike">
                <a:solidFill>
                  <a:srgbClr val="ff0000"/>
                </a:solidFill>
                <a:latin typeface="Calibri"/>
                <a:ea typeface="Calibri"/>
              </a:rPr>
              <a:t>SELECT kilometros FROM automoviles WHERE matricula='4738JBJ</a:t>
            </a:r>
            <a:r>
              <a:rPr b="1" lang="es-ES" sz="1800" spc="-1" strike="noStrike">
                <a:solidFill>
                  <a:srgbClr val="0070c0"/>
                </a:solidFill>
                <a:latin typeface="Calibri"/>
                <a:ea typeface="Calibri"/>
              </a:rPr>
              <a:t>'));</a:t>
            </a:r>
            <a:endParaRPr b="0" lang="es-ES" sz="1800" spc="-1" strike="noStrike">
              <a:latin typeface="Arial"/>
            </a:endParaRPr>
          </a:p>
        </p:txBody>
      </p:sp>
      <p:sp>
        <p:nvSpPr>
          <p:cNvPr id="66" name="CustomShape 5"/>
          <p:cNvSpPr/>
          <p:nvPr/>
        </p:nvSpPr>
        <p:spPr>
          <a:xfrm>
            <a:off x="155520" y="-144360"/>
            <a:ext cx="304560" cy="304560"/>
          </a:xfrm>
          <a:prstGeom prst="rect">
            <a:avLst/>
          </a:prstGeom>
          <a:noFill/>
          <a:ln w="0">
            <a:noFill/>
          </a:ln>
        </p:spPr>
        <p:style>
          <a:lnRef idx="0"/>
          <a:fillRef idx="0"/>
          <a:effectRef idx="0"/>
          <a:fontRef idx="minor"/>
        </p:style>
      </p:sp>
      <p:sp>
        <p:nvSpPr>
          <p:cNvPr id="67"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69" name="CustomShape 2"/>
          <p:cNvSpPr/>
          <p:nvPr/>
        </p:nvSpPr>
        <p:spPr>
          <a:xfrm>
            <a:off x="0" y="0"/>
            <a:ext cx="9143640" cy="456840"/>
          </a:xfrm>
          <a:prstGeom prst="rect">
            <a:avLst/>
          </a:prstGeom>
          <a:noFill/>
          <a:ln w="0">
            <a:noFill/>
          </a:ln>
        </p:spPr>
        <p:style>
          <a:lnRef idx="0"/>
          <a:fillRef idx="0"/>
          <a:effectRef idx="0"/>
          <a:fontRef idx="minor"/>
        </p:style>
      </p:sp>
      <p:sp>
        <p:nvSpPr>
          <p:cNvPr id="70"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99135EEE-5A1A-41D7-A1A9-8D57940D0FE1}"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71" name="CustomShape 4"/>
          <p:cNvSpPr/>
          <p:nvPr/>
        </p:nvSpPr>
        <p:spPr>
          <a:xfrm>
            <a:off x="576360" y="1197000"/>
            <a:ext cx="7990920" cy="507816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Ejemplo 2: Añadir un nuevo contrato con fecha de hoy realizado por Sandra Flores Jorje sobre el automóvil de matrícula ‘2058JGF’ poniendo los kilómetros iniciales a los kilómetros del automóvil.</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i="1" lang="es-ES" sz="1800" spc="-1" strike="noStrike">
                <a:solidFill>
                  <a:srgbClr val="000000"/>
                </a:solidFill>
                <a:latin typeface="Calibri"/>
                <a:ea typeface="Calibri"/>
              </a:rPr>
              <a:t> </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i="1" lang="es-ES" sz="1800" spc="-1" strike="noStrike">
                <a:solidFill>
                  <a:srgbClr val="000000"/>
                </a:solidFill>
                <a:latin typeface="Calibri"/>
                <a:ea typeface="Calibri"/>
              </a:rPr>
              <a:t>También se podría solucionar sin subconsultas, usando la sintaxis INSERT … SELECT, pero habría que hacer la SELECT sobre un producto cartesiano:</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72" name="CustomShape 5"/>
          <p:cNvSpPr/>
          <p:nvPr/>
        </p:nvSpPr>
        <p:spPr>
          <a:xfrm>
            <a:off x="155520" y="-144360"/>
            <a:ext cx="304560" cy="304560"/>
          </a:xfrm>
          <a:prstGeom prst="rect">
            <a:avLst/>
          </a:prstGeom>
          <a:noFill/>
          <a:ln w="0">
            <a:noFill/>
          </a:ln>
        </p:spPr>
        <p:style>
          <a:lnRef idx="0"/>
          <a:fillRef idx="0"/>
          <a:effectRef idx="0"/>
          <a:fontRef idx="minor"/>
        </p:style>
      </p:sp>
      <p:sp>
        <p:nvSpPr>
          <p:cNvPr id="73" name="CustomShape 6"/>
          <p:cNvSpPr/>
          <p:nvPr/>
        </p:nvSpPr>
        <p:spPr>
          <a:xfrm>
            <a:off x="155520" y="-144360"/>
            <a:ext cx="304560" cy="304560"/>
          </a:xfrm>
          <a:prstGeom prst="rect">
            <a:avLst/>
          </a:prstGeom>
          <a:noFill/>
          <a:ln w="0">
            <a:noFill/>
          </a:ln>
        </p:spPr>
        <p:style>
          <a:lnRef idx="0"/>
          <a:fillRef idx="0"/>
          <a:effectRef idx="0"/>
          <a:fontRef idx="minor"/>
        </p:style>
      </p:sp>
      <p:pic>
        <p:nvPicPr>
          <p:cNvPr id="74" name="Imagen 2" descr=""/>
          <p:cNvPicPr/>
          <p:nvPr/>
        </p:nvPicPr>
        <p:blipFill>
          <a:blip r:embed="rId1"/>
          <a:stretch/>
        </p:blipFill>
        <p:spPr>
          <a:xfrm>
            <a:off x="871920" y="2322720"/>
            <a:ext cx="6963480" cy="1503000"/>
          </a:xfrm>
          <a:prstGeom prst="rect">
            <a:avLst/>
          </a:prstGeom>
          <a:ln w="0">
            <a:noFill/>
          </a:ln>
        </p:spPr>
      </p:pic>
      <p:pic>
        <p:nvPicPr>
          <p:cNvPr id="75" name="Imagen 4" descr=""/>
          <p:cNvPicPr/>
          <p:nvPr/>
        </p:nvPicPr>
        <p:blipFill>
          <a:blip r:embed="rId2"/>
          <a:stretch/>
        </p:blipFill>
        <p:spPr>
          <a:xfrm>
            <a:off x="677520" y="4737240"/>
            <a:ext cx="7664400" cy="13611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77" name="CustomShape 2"/>
          <p:cNvSpPr/>
          <p:nvPr/>
        </p:nvSpPr>
        <p:spPr>
          <a:xfrm>
            <a:off x="0" y="0"/>
            <a:ext cx="9143640" cy="456840"/>
          </a:xfrm>
          <a:prstGeom prst="rect">
            <a:avLst/>
          </a:prstGeom>
          <a:noFill/>
          <a:ln w="0">
            <a:noFill/>
          </a:ln>
        </p:spPr>
        <p:style>
          <a:lnRef idx="0"/>
          <a:fillRef idx="0"/>
          <a:effectRef idx="0"/>
          <a:fontRef idx="minor"/>
        </p:style>
      </p:sp>
      <p:sp>
        <p:nvSpPr>
          <p:cNvPr id="78"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A9C0B869-067B-4707-9261-2FFB8BEBCFF0}"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79" name="CustomShape 4"/>
          <p:cNvSpPr/>
          <p:nvPr/>
        </p:nvSpPr>
        <p:spPr>
          <a:xfrm>
            <a:off x="576360" y="1197000"/>
            <a:ext cx="7990920" cy="535500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Ejemplo 3: Añadir un nuevo contrato con fecha de hoy realizado por Anais Rodriguez sobre el automóvil más barato de los que no tienen un contrato sin finalizar actualmente. En kilómetros iniciales pondremos el valor cero.</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i="1" lang="es-ES" sz="1800" spc="-1" strike="noStrike">
                <a:solidFill>
                  <a:srgbClr val="000000"/>
                </a:solidFill>
                <a:latin typeface="Calibri"/>
                <a:ea typeface="Calibri"/>
              </a:rPr>
              <a:t>Hay que tener en cuenta que para sacar el automóvil más barato de los que no están contratados actualmente (según la fecha final de contratos), haríamos:</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i="1" lang="es-ES" sz="1800" spc="-1" strike="noStrike">
                <a:solidFill>
                  <a:srgbClr val="757070"/>
                </a:solidFill>
                <a:latin typeface="Calibri"/>
                <a:ea typeface="Calibri"/>
              </a:rPr>
              <a:t>SELECT matricula FROM automoviles WHERE alquilado=false ORDER BY precio LIMIT 1;</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a:solidFill>
                  <a:srgbClr val="000000"/>
                </a:solidFill>
                <a:latin typeface="Calibri"/>
                <a:ea typeface="Calibri"/>
              </a:rPr>
              <a:t>Por lo que la instrucción para insertar el contrato sería:</a:t>
            </a: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80" name="CustomShape 5"/>
          <p:cNvSpPr/>
          <p:nvPr/>
        </p:nvSpPr>
        <p:spPr>
          <a:xfrm>
            <a:off x="155520" y="-144360"/>
            <a:ext cx="304560" cy="304560"/>
          </a:xfrm>
          <a:prstGeom prst="rect">
            <a:avLst/>
          </a:prstGeom>
          <a:noFill/>
          <a:ln w="0">
            <a:noFill/>
          </a:ln>
        </p:spPr>
        <p:style>
          <a:lnRef idx="0"/>
          <a:fillRef idx="0"/>
          <a:effectRef idx="0"/>
          <a:fontRef idx="minor"/>
        </p:style>
      </p:sp>
      <p:sp>
        <p:nvSpPr>
          <p:cNvPr id="81" name="CustomShape 6"/>
          <p:cNvSpPr/>
          <p:nvPr/>
        </p:nvSpPr>
        <p:spPr>
          <a:xfrm>
            <a:off x="155520" y="-144360"/>
            <a:ext cx="304560" cy="304560"/>
          </a:xfrm>
          <a:prstGeom prst="rect">
            <a:avLst/>
          </a:prstGeom>
          <a:noFill/>
          <a:ln w="0">
            <a:noFill/>
          </a:ln>
        </p:spPr>
        <p:style>
          <a:lnRef idx="0"/>
          <a:fillRef idx="0"/>
          <a:effectRef idx="0"/>
          <a:fontRef idx="minor"/>
        </p:style>
      </p:sp>
      <p:pic>
        <p:nvPicPr>
          <p:cNvPr id="82" name="Imagen 2" descr=""/>
          <p:cNvPicPr/>
          <p:nvPr/>
        </p:nvPicPr>
        <p:blipFill>
          <a:blip r:embed="rId1"/>
          <a:stretch/>
        </p:blipFill>
        <p:spPr>
          <a:xfrm>
            <a:off x="576360" y="4417560"/>
            <a:ext cx="8167680" cy="1938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84" name="CustomShape 2"/>
          <p:cNvSpPr/>
          <p:nvPr/>
        </p:nvSpPr>
        <p:spPr>
          <a:xfrm>
            <a:off x="0" y="0"/>
            <a:ext cx="9143640" cy="456840"/>
          </a:xfrm>
          <a:prstGeom prst="rect">
            <a:avLst/>
          </a:prstGeom>
          <a:noFill/>
          <a:ln w="0">
            <a:noFill/>
          </a:ln>
        </p:spPr>
        <p:style>
          <a:lnRef idx="0"/>
          <a:fillRef idx="0"/>
          <a:effectRef idx="0"/>
          <a:fontRef idx="minor"/>
        </p:style>
      </p:sp>
      <p:sp>
        <p:nvSpPr>
          <p:cNvPr id="85"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9A35ABB9-A694-453E-B0A2-5BA693DE8862}"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86" name="CustomShape 4"/>
          <p:cNvSpPr/>
          <p:nvPr/>
        </p:nvSpPr>
        <p:spPr>
          <a:xfrm>
            <a:off x="576360" y="1197000"/>
            <a:ext cx="7991280" cy="424692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Ejemplo 4: Añadir un nuevo contrato con fecha de hoy realizado por la cliente de dni </a:t>
            </a:r>
            <a:r>
              <a:rPr b="1" lang="es-ES" sz="1800" spc="-1" strike="noStrike">
                <a:solidFill>
                  <a:srgbClr val="000000"/>
                </a:solidFill>
                <a:latin typeface="Calibri"/>
                <a:ea typeface="Calibri"/>
              </a:rPr>
              <a:t>' 11223344M ' </a:t>
            </a:r>
            <a:r>
              <a:rPr b="1" i="1" lang="es-ES" sz="1800" spc="-1" strike="noStrike">
                <a:solidFill>
                  <a:srgbClr val="000000"/>
                </a:solidFill>
                <a:latin typeface="Calibri"/>
                <a:ea typeface="Calibri"/>
              </a:rPr>
              <a:t>sobre los 3 automóviles más baratos. En kilómetros iniciales pondremos el valor cero.</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i="1" lang="es-ES" sz="1800" spc="-1" strike="noStrike">
                <a:solidFill>
                  <a:srgbClr val="000000"/>
                </a:solidFill>
                <a:latin typeface="Calibri"/>
                <a:ea typeface="Calibri"/>
              </a:rPr>
              <a:t>Esto no lo podemos hacer con una subconsulta de esta forma (estaríamos tratando de insertar 3 matrículas en un mismo VALUES, por tanto, en un mismo contrato:</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INSERT INTO contratos (matricula,dnicliente,fini,kini) </a:t>
            </a: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VALUES (</a:t>
            </a: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(SELECT matricula FROM automoviles ORDER BY precio LIMIT 3),</a:t>
            </a: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 11223344M ',</a:t>
            </a: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curdate(),</a:t>
            </a:r>
            <a:endParaRPr b="0" lang="es-ES" sz="1800" spc="-1" strike="noStrike">
              <a:latin typeface="Arial"/>
            </a:endParaRPr>
          </a:p>
          <a:p>
            <a:pPr>
              <a:lnSpc>
                <a:spcPct val="100000"/>
              </a:lnSpc>
              <a:tabLst>
                <a:tab algn="l" pos="0"/>
              </a:tabLst>
            </a:pPr>
            <a:r>
              <a:rPr b="1" lang="es-ES" sz="1800" spc="-1" strike="noStrike">
                <a:solidFill>
                  <a:srgbClr val="ff0000"/>
                </a:solidFill>
                <a:latin typeface="Calibri"/>
                <a:ea typeface="Calibri"/>
              </a:rPr>
              <a:t>0);</a:t>
            </a: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87" name="CustomShape 5"/>
          <p:cNvSpPr/>
          <p:nvPr/>
        </p:nvSpPr>
        <p:spPr>
          <a:xfrm>
            <a:off x="155520" y="-144360"/>
            <a:ext cx="304560" cy="304560"/>
          </a:xfrm>
          <a:prstGeom prst="rect">
            <a:avLst/>
          </a:prstGeom>
          <a:noFill/>
          <a:ln w="0">
            <a:noFill/>
          </a:ln>
        </p:spPr>
        <p:style>
          <a:lnRef idx="0"/>
          <a:fillRef idx="0"/>
          <a:effectRef idx="0"/>
          <a:fontRef idx="minor"/>
        </p:style>
      </p:sp>
      <p:sp>
        <p:nvSpPr>
          <p:cNvPr id="88" name="CustomShape 6"/>
          <p:cNvSpPr/>
          <p:nvPr/>
        </p:nvSpPr>
        <p:spPr>
          <a:xfrm>
            <a:off x="155520" y="-14436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50920" y="208080"/>
            <a:ext cx="4897080" cy="415800"/>
          </a:xfrm>
          <a:prstGeom prst="rect">
            <a:avLst/>
          </a:prstGeom>
          <a:solidFill>
            <a:srgbClr val="e1efd8"/>
          </a:solidFill>
          <a:ln cap="sq" w="9525">
            <a:solidFill>
              <a:schemeClr val="dk1"/>
            </a:solidFill>
            <a:round/>
          </a:ln>
          <a:effectLst>
            <a:outerShdw algn="ctr" blurRad="50800" dir="5400000" dist="50760" rotWithShape="0">
              <a:schemeClr val="dk1"/>
            </a:outerShdw>
          </a:effectLst>
        </p:spPr>
        <p:style>
          <a:lnRef idx="0"/>
          <a:fillRef idx="0"/>
          <a:effectRef idx="0"/>
          <a:fontRef idx="minor"/>
        </p:style>
        <p:txBody>
          <a:bodyPr>
            <a:noAutofit/>
          </a:bodyPr>
          <a:p>
            <a:pPr marL="457200" indent="-456840">
              <a:lnSpc>
                <a:spcPct val="150000"/>
              </a:lnSpc>
              <a:tabLst>
                <a:tab algn="l" pos="0"/>
              </a:tabLst>
            </a:pPr>
            <a:r>
              <a:rPr b="1" lang="es-ES" sz="1600" spc="-1" strike="noStrike">
                <a:solidFill>
                  <a:srgbClr val="11151a"/>
                </a:solidFill>
                <a:latin typeface="Arial"/>
                <a:ea typeface="Arial"/>
              </a:rPr>
              <a:t>Inserción de filas. INSERT</a:t>
            </a:r>
            <a:endParaRPr b="0" lang="es-ES" sz="1600" spc="-1" strike="noStrike">
              <a:latin typeface="Arial"/>
            </a:endParaRPr>
          </a:p>
        </p:txBody>
      </p:sp>
      <p:sp>
        <p:nvSpPr>
          <p:cNvPr id="90" name="CustomShape 2"/>
          <p:cNvSpPr/>
          <p:nvPr/>
        </p:nvSpPr>
        <p:spPr>
          <a:xfrm>
            <a:off x="0" y="0"/>
            <a:ext cx="9143640" cy="456840"/>
          </a:xfrm>
          <a:prstGeom prst="rect">
            <a:avLst/>
          </a:prstGeom>
          <a:noFill/>
          <a:ln w="0">
            <a:noFill/>
          </a:ln>
        </p:spPr>
        <p:style>
          <a:lnRef idx="0"/>
          <a:fillRef idx="0"/>
          <a:effectRef idx="0"/>
          <a:fontRef idx="minor"/>
        </p:style>
      </p:sp>
      <p:sp>
        <p:nvSpPr>
          <p:cNvPr id="91" name="TextShape 3"/>
          <p:cNvSpPr txBox="1"/>
          <p:nvPr/>
        </p:nvSpPr>
        <p:spPr>
          <a:xfrm>
            <a:off x="6458040" y="6356520"/>
            <a:ext cx="2057040" cy="364680"/>
          </a:xfrm>
          <a:prstGeom prst="rect">
            <a:avLst/>
          </a:prstGeom>
          <a:noFill/>
          <a:ln w="0">
            <a:noFill/>
          </a:ln>
        </p:spPr>
        <p:txBody>
          <a:bodyPr anchor="ctr">
            <a:noAutofit/>
          </a:bodyPr>
          <a:p>
            <a:pPr algn="r">
              <a:lnSpc>
                <a:spcPct val="100000"/>
              </a:lnSpc>
              <a:tabLst>
                <a:tab algn="l" pos="0"/>
              </a:tabLst>
            </a:pPr>
            <a:fld id="{11CAF9C9-7B8E-4C67-B817-5B94A829280D}" type="slidenum">
              <a:rPr b="0" lang="es-ES" sz="2800" spc="-1" strike="noStrike">
                <a:solidFill>
                  <a:srgbClr val="898989"/>
                </a:solidFill>
                <a:latin typeface="Calibri"/>
                <a:ea typeface="Calibri"/>
              </a:rPr>
              <a:t>&lt;número&gt;</a:t>
            </a:fld>
            <a:endParaRPr b="0" lang="es-ES" sz="2800" spc="-1" strike="noStrike">
              <a:latin typeface="Times New Roman"/>
            </a:endParaRPr>
          </a:p>
        </p:txBody>
      </p:sp>
      <p:sp>
        <p:nvSpPr>
          <p:cNvPr id="92" name="CustomShape 4"/>
          <p:cNvSpPr/>
          <p:nvPr/>
        </p:nvSpPr>
        <p:spPr>
          <a:xfrm>
            <a:off x="576360" y="1197000"/>
            <a:ext cx="7991280" cy="2862000"/>
          </a:xfrm>
          <a:prstGeom prst="rect">
            <a:avLst/>
          </a:prstGeom>
          <a:noFill/>
          <a:ln w="0">
            <a:noFill/>
          </a:ln>
        </p:spPr>
        <p:style>
          <a:lnRef idx="0"/>
          <a:fillRef idx="0"/>
          <a:effectRef idx="0"/>
          <a:fontRef idx="minor"/>
        </p:style>
        <p:txBody>
          <a:bodyPr>
            <a:noAutofit/>
          </a:bodyPr>
          <a:p>
            <a:pPr>
              <a:lnSpc>
                <a:spcPct val="100000"/>
              </a:lnSpc>
              <a:tabLst>
                <a:tab algn="l" pos="0"/>
              </a:tabLst>
            </a:pPr>
            <a:r>
              <a:rPr b="1" i="1" lang="es-ES" sz="1800" spc="-1" strike="noStrike">
                <a:solidFill>
                  <a:srgbClr val="000000"/>
                </a:solidFill>
                <a:latin typeface="Calibri"/>
                <a:ea typeface="Calibri"/>
              </a:rPr>
              <a:t>Ejemplo 4: </a:t>
            </a:r>
            <a:r>
              <a:rPr b="0" i="1" lang="es-ES" sz="1800" spc="-1" strike="noStrike">
                <a:solidFill>
                  <a:srgbClr val="000000"/>
                </a:solidFill>
                <a:latin typeface="Calibri"/>
                <a:ea typeface="Calibri"/>
              </a:rPr>
              <a:t>Añadir un nuevo contrato con fecha de hoy realizado por la cliente de dni </a:t>
            </a:r>
            <a:r>
              <a:rPr b="0" lang="es-ES" sz="1800" spc="-1" strike="noStrike">
                <a:solidFill>
                  <a:srgbClr val="000000"/>
                </a:solidFill>
                <a:latin typeface="Calibri"/>
                <a:ea typeface="Calibri"/>
              </a:rPr>
              <a:t>' 11223344M ' </a:t>
            </a:r>
            <a:r>
              <a:rPr b="0" i="1" lang="es-ES" sz="1800" spc="-1" strike="noStrike">
                <a:solidFill>
                  <a:srgbClr val="000000"/>
                </a:solidFill>
                <a:latin typeface="Calibri"/>
                <a:ea typeface="Calibri"/>
              </a:rPr>
              <a:t> sobre los 3 automóviles no contratados actualmente más baratos. </a:t>
            </a:r>
            <a:r>
              <a:rPr b="1" i="1" lang="es-ES" sz="1800" spc="-1" strike="noStrike">
                <a:solidFill>
                  <a:srgbClr val="000000"/>
                </a:solidFill>
                <a:latin typeface="Calibri"/>
                <a:ea typeface="Calibri"/>
              </a:rPr>
              <a:t>La única forma de hacerlo, con una sola instrucción, es mediante la sintaxis INSERT … SELECT</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93" name="CustomShape 5"/>
          <p:cNvSpPr/>
          <p:nvPr/>
        </p:nvSpPr>
        <p:spPr>
          <a:xfrm>
            <a:off x="155520" y="-144360"/>
            <a:ext cx="304560" cy="304560"/>
          </a:xfrm>
          <a:prstGeom prst="rect">
            <a:avLst/>
          </a:prstGeom>
          <a:noFill/>
          <a:ln w="0">
            <a:noFill/>
          </a:ln>
        </p:spPr>
        <p:style>
          <a:lnRef idx="0"/>
          <a:fillRef idx="0"/>
          <a:effectRef idx="0"/>
          <a:fontRef idx="minor"/>
        </p:style>
      </p:sp>
      <p:sp>
        <p:nvSpPr>
          <p:cNvPr id="94" name="CustomShape 6"/>
          <p:cNvSpPr/>
          <p:nvPr/>
        </p:nvSpPr>
        <p:spPr>
          <a:xfrm>
            <a:off x="155520" y="-144360"/>
            <a:ext cx="304560" cy="304560"/>
          </a:xfrm>
          <a:prstGeom prst="rect">
            <a:avLst/>
          </a:prstGeom>
          <a:noFill/>
          <a:ln w="0">
            <a:noFill/>
          </a:ln>
        </p:spPr>
        <p:style>
          <a:lnRef idx="0"/>
          <a:fillRef idx="0"/>
          <a:effectRef idx="0"/>
          <a:fontRef idx="minor"/>
        </p:style>
      </p:sp>
      <p:pic>
        <p:nvPicPr>
          <p:cNvPr id="95" name="Imagen 5" descr=""/>
          <p:cNvPicPr/>
          <p:nvPr/>
        </p:nvPicPr>
        <p:blipFill>
          <a:blip r:embed="rId1"/>
          <a:stretch/>
        </p:blipFill>
        <p:spPr>
          <a:xfrm>
            <a:off x="1119240" y="2684520"/>
            <a:ext cx="7321680" cy="1557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LibreOffice/7.0.6.2$Windows_X86_64 LibreOffice_project/144abb84a525d8e30c9dbbefa69cbbf2d8d4ae3b</Application>
  <AppVersion>15.0000</AppVersion>
  <Words>1044</Words>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2023-01-12T18:36:08Z</dcterms:modified>
  <cp:revision>2</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Presentación en pantalla (4:3)</vt:lpwstr>
  </property>
  <property fmtid="{D5CDD505-2E9C-101B-9397-08002B2CF9AE}" pid="4" name="Slides">
    <vt:i4>12</vt:i4>
  </property>
</Properties>
</file>