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BB50CB0-EFCA-4A55-87E1-A2E17443141A}" type="slidenum">
              <a:rPr b="0" lang="en-US" sz="900" spc="-1" strike="noStrike">
                <a:solidFill>
                  <a:srgbClr val="898989"/>
                </a:solidFill>
                <a:latin typeface="Calibri"/>
                <a:ea typeface="Calibri"/>
              </a:rPr>
              <a:t>&lt;número&gt;</a:t>
            </a:fld>
            <a:endParaRPr b="0" lang="es-ES" sz="9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68360" y="333360"/>
            <a:ext cx="8286480" cy="5847480"/>
          </a:xfrm>
          <a:prstGeom prst="rect">
            <a:avLst/>
          </a:prstGeom>
          <a:solidFill>
            <a:srgbClr val="ffd966"/>
          </a:solidFill>
          <a:ln w="0">
            <a:noFill/>
          </a:ln>
          <a:effectLst>
            <a:outerShdw algn="ctr" blurRad="50800" dir="5400000" dist="50760" rotWithShape="0">
              <a:srgbClr val="e1efd8"/>
            </a:outerShdw>
          </a:effectLst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Unidad 3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b="0" lang="es-E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Edición avanzada de los datos. DELETE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611280" y="839880"/>
            <a:ext cx="8000640" cy="2428560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Bases de Datos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BD35B08-534C-41E0-95B1-1B162D27D716}" type="slidenum">
              <a:rPr b="0" lang="en-US" sz="2800" spc="-1" strike="noStrike">
                <a:solidFill>
                  <a:srgbClr val="898989"/>
                </a:solidFill>
                <a:latin typeface="Calibri"/>
                <a:ea typeface="Calibri"/>
              </a:rPr>
              <a:t>&lt;número&gt;</a:t>
            </a:fld>
            <a:endParaRPr b="0" lang="es-E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50920" y="208080"/>
            <a:ext cx="4897080" cy="415800"/>
          </a:xfrm>
          <a:prstGeom prst="rect">
            <a:avLst/>
          </a:prstGeom>
          <a:solidFill>
            <a:srgbClr val="e1efd8"/>
          </a:solidFill>
          <a:ln cap="sq" w="9525">
            <a:solidFill>
              <a:schemeClr val="dk1"/>
            </a:solidFill>
            <a:round/>
          </a:ln>
          <a:effectLst>
            <a:outerShdw algn="ctr" blurRad="50800" dir="5400000" dist="50760" rotWithShape="0">
              <a:schemeClr val="dk1"/>
            </a:outerShdw>
          </a:effectLst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ct val="15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11151a"/>
                </a:solidFill>
                <a:latin typeface="Arial"/>
                <a:ea typeface="Arial"/>
              </a:rPr>
              <a:t>Eliminación o borrado de filas. DELETE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7665D47-857D-4F14-BF66-9605E6FC8023}" type="slidenum">
              <a:rPr b="0" lang="en-US" sz="2800" spc="-1" strike="noStrike">
                <a:solidFill>
                  <a:srgbClr val="898989"/>
                </a:solidFill>
                <a:latin typeface="Calibri"/>
                <a:ea typeface="Calibri"/>
              </a:rPr>
              <a:t>&lt;número&gt;</a:t>
            </a:fld>
            <a:endParaRPr b="0" lang="es-ES" sz="2800" spc="-1" strike="noStrike">
              <a:latin typeface="Times New Roman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576360" y="1197000"/>
            <a:ext cx="7991280" cy="48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La instrucción DELETE admite en su sintaxis una combinación de tablas para indicar la tabla en la que se eliminan filas y las tablas relacionadas que condicionan las filas que se eliminan. La sintaxis para utilizar una combinación de tablas es: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0070c0"/>
                </a:solidFill>
                <a:latin typeface="Calibri"/>
                <a:ea typeface="Calibri"/>
              </a:rPr>
              <a:t>DELETE [IGNORE] tabla  FROM combinacion_tablas [WHERE condicion]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Donde </a:t>
            </a:r>
            <a:r>
              <a:rPr b="1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tabla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es la tabla en la que se eliminan las filas.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En la combinación de tablas es obligatorio que esté incluida </a:t>
            </a:r>
            <a:r>
              <a:rPr b="1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tabla.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IMPORTANTE: Hay que recordar que entre DELETE y FROM no se escribe </a:t>
            </a:r>
            <a:r>
              <a:rPr b="1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nombre de tabla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 cuando se eliminan filas de la única tabla sobre la que se establecen las condiciones de eliminación: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0070c0"/>
                </a:solidFill>
                <a:latin typeface="Calibri"/>
                <a:ea typeface="Calibri"/>
              </a:rPr>
              <a:t>DELETE [IGNORE] FROM tabla [WHERE condicion]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6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50920" y="208080"/>
            <a:ext cx="4897080" cy="415800"/>
          </a:xfrm>
          <a:prstGeom prst="rect">
            <a:avLst/>
          </a:prstGeom>
          <a:solidFill>
            <a:srgbClr val="e1efd8"/>
          </a:solidFill>
          <a:ln cap="sq" w="9525">
            <a:solidFill>
              <a:schemeClr val="dk1"/>
            </a:solidFill>
            <a:round/>
          </a:ln>
          <a:effectLst>
            <a:outerShdw algn="ctr" blurRad="50800" dir="5400000" dist="50760" rotWithShape="0">
              <a:schemeClr val="dk1"/>
            </a:outerShdw>
          </a:effectLst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ct val="15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11151a"/>
                </a:solidFill>
                <a:latin typeface="Arial"/>
                <a:ea typeface="Arial"/>
              </a:rPr>
              <a:t>Eliminación o borrado de filas. DELETE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507B159-F89C-4DB9-ADA0-3C4DB4C3E98E}" type="slidenum">
              <a:rPr b="0" lang="en-US" sz="2800" spc="-1" strike="noStrike">
                <a:solidFill>
                  <a:srgbClr val="898989"/>
                </a:solidFill>
                <a:latin typeface="Calibri"/>
                <a:ea typeface="Calibri"/>
              </a:rPr>
              <a:t>&lt;número&gt;</a:t>
            </a:fld>
            <a:endParaRPr b="0" lang="es-ES" sz="2800" spc="-1" strike="noStrike">
              <a:latin typeface="Times New Roman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576360" y="936000"/>
            <a:ext cx="7991280" cy="17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70c0"/>
                </a:solidFill>
                <a:latin typeface="Calibri"/>
                <a:ea typeface="Calibri"/>
              </a:rPr>
              <a:t>DELETE contratos FROM automoviles INNER JOIN contratos ON contratos.matricula=automoviles.matricula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70c0"/>
                </a:solidFill>
                <a:latin typeface="Calibri"/>
                <a:ea typeface="Calibri"/>
              </a:rPr>
              <a:t>WHERE marca='seat' AND modelo='leon’;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3f3f3f"/>
                </a:solidFill>
                <a:latin typeface="Calibri"/>
                <a:ea typeface="Calibri"/>
              </a:rPr>
              <a:t>Resultado de </a:t>
            </a:r>
            <a:r>
              <a:rPr b="1" lang="en-US" sz="1400" spc="-1" strike="noStrike">
                <a:solidFill>
                  <a:srgbClr val="3f3f3f"/>
                </a:solidFill>
                <a:latin typeface="Calibri"/>
                <a:ea typeface="Calibri"/>
              </a:rPr>
              <a:t>automoviles INNER JOIN contratos ON contratos.matricula=automoviles.matricula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6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6" name="Google Shape;111;p15" descr=""/>
          <p:cNvPicPr/>
          <p:nvPr/>
        </p:nvPicPr>
        <p:blipFill>
          <a:blip r:embed="rId1"/>
          <a:stretch/>
        </p:blipFill>
        <p:spPr>
          <a:xfrm>
            <a:off x="755640" y="2781000"/>
            <a:ext cx="7308000" cy="2505960"/>
          </a:xfrm>
          <a:prstGeom prst="rect">
            <a:avLst/>
          </a:prstGeom>
          <a:ln w="0">
            <a:noFill/>
          </a:ln>
        </p:spPr>
      </p:pic>
      <p:sp>
        <p:nvSpPr>
          <p:cNvPr id="57" name="CustomShape 7"/>
          <p:cNvSpPr/>
          <p:nvPr/>
        </p:nvSpPr>
        <p:spPr>
          <a:xfrm>
            <a:off x="737280" y="2837880"/>
            <a:ext cx="3672000" cy="2448000"/>
          </a:xfrm>
          <a:prstGeom prst="rect">
            <a:avLst/>
          </a:prstGeom>
          <a:solidFill>
            <a:srgbClr val="cdfe76">
              <a:alpha val="30000"/>
            </a:srgbClr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8"/>
          <p:cNvSpPr/>
          <p:nvPr/>
        </p:nvSpPr>
        <p:spPr>
          <a:xfrm>
            <a:off x="4428000" y="2781000"/>
            <a:ext cx="3672000" cy="2448000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9"/>
          <p:cNvSpPr/>
          <p:nvPr/>
        </p:nvSpPr>
        <p:spPr>
          <a:xfrm>
            <a:off x="1187640" y="3717000"/>
            <a:ext cx="1007640" cy="188640"/>
          </a:xfrm>
          <a:prstGeom prst="rect">
            <a:avLst/>
          </a:prstGeom>
          <a:noFill/>
          <a:ln w="22225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0"/>
          <p:cNvSpPr/>
          <p:nvPr/>
        </p:nvSpPr>
        <p:spPr>
          <a:xfrm>
            <a:off x="1224000" y="4581000"/>
            <a:ext cx="970920" cy="647640"/>
          </a:xfrm>
          <a:prstGeom prst="rect">
            <a:avLst/>
          </a:prstGeom>
          <a:noFill/>
          <a:ln w="22225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1"/>
          <p:cNvSpPr/>
          <p:nvPr/>
        </p:nvSpPr>
        <p:spPr>
          <a:xfrm flipH="1" rot="10800000">
            <a:off x="3980160" y="3811680"/>
            <a:ext cx="590760" cy="20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225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2"/>
          <p:cNvSpPr/>
          <p:nvPr/>
        </p:nvSpPr>
        <p:spPr>
          <a:xfrm flipH="1" rot="10800000">
            <a:off x="4075920" y="4701960"/>
            <a:ext cx="494280" cy="118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225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3"/>
          <p:cNvSpPr/>
          <p:nvPr/>
        </p:nvSpPr>
        <p:spPr>
          <a:xfrm flipH="1" rot="10800000">
            <a:off x="4166640" y="4948200"/>
            <a:ext cx="547920" cy="97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225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14"/>
          <p:cNvSpPr/>
          <p:nvPr/>
        </p:nvSpPr>
        <p:spPr>
          <a:xfrm flipH="1" rot="10800000">
            <a:off x="4247640" y="5157360"/>
            <a:ext cx="663840" cy="76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225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15"/>
          <p:cNvSpPr/>
          <p:nvPr/>
        </p:nvSpPr>
        <p:spPr>
          <a:xfrm>
            <a:off x="2456280" y="5922000"/>
            <a:ext cx="324000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Filas o contratos eliminados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250920" y="208080"/>
            <a:ext cx="4897080" cy="415800"/>
          </a:xfrm>
          <a:prstGeom prst="rect">
            <a:avLst/>
          </a:prstGeom>
          <a:solidFill>
            <a:srgbClr val="e1efd8"/>
          </a:solidFill>
          <a:ln cap="sq" w="9525">
            <a:solidFill>
              <a:schemeClr val="dk1"/>
            </a:solidFill>
            <a:round/>
          </a:ln>
          <a:effectLst>
            <a:outerShdw algn="ctr" blurRad="50800" dir="5400000" dist="50760" rotWithShape="0">
              <a:schemeClr val="dk1"/>
            </a:outerShdw>
          </a:effectLst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ct val="15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11151a"/>
                </a:solidFill>
                <a:latin typeface="Arial"/>
                <a:ea typeface="Arial"/>
              </a:rPr>
              <a:t>Eliminación o borrado de filas. DELETE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69977C1-EFEE-41D1-B50E-D1506ABBC938}" type="slidenum">
              <a:rPr b="0" lang="en-US" sz="2800" spc="-1" strike="noStrike">
                <a:solidFill>
                  <a:srgbClr val="898989"/>
                </a:solidFill>
                <a:latin typeface="Calibri"/>
                <a:ea typeface="Calibri"/>
              </a:rPr>
              <a:t>&lt;número&gt;</a:t>
            </a:fld>
            <a:endParaRPr b="0" lang="es-ES" sz="2800" spc="-1" strike="noStrike">
              <a:latin typeface="Times New Roman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576360" y="1196640"/>
            <a:ext cx="7991280" cy="39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Ejemplo 1: Eliminar todos los clientes que no hayan realizado contratos.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Ejemplo 2: Eliminar los contratos realizados por Mariano Dorado.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70" name="CustomShape 5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6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2" name="Imagen 2" descr=""/>
          <p:cNvPicPr/>
          <p:nvPr/>
        </p:nvPicPr>
        <p:blipFill>
          <a:blip r:embed="rId1"/>
          <a:stretch/>
        </p:blipFill>
        <p:spPr>
          <a:xfrm>
            <a:off x="1091520" y="1813320"/>
            <a:ext cx="6003000" cy="1049400"/>
          </a:xfrm>
          <a:prstGeom prst="rect">
            <a:avLst/>
          </a:prstGeom>
          <a:ln w="0">
            <a:noFill/>
          </a:ln>
        </p:spPr>
      </p:pic>
      <p:pic>
        <p:nvPicPr>
          <p:cNvPr id="73" name="Imagen 4" descr=""/>
          <p:cNvPicPr/>
          <p:nvPr/>
        </p:nvPicPr>
        <p:blipFill>
          <a:blip r:embed="rId2"/>
          <a:stretch/>
        </p:blipFill>
        <p:spPr>
          <a:xfrm>
            <a:off x="1166760" y="4144320"/>
            <a:ext cx="6381000" cy="102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0920" y="208080"/>
            <a:ext cx="4897080" cy="415800"/>
          </a:xfrm>
          <a:prstGeom prst="rect">
            <a:avLst/>
          </a:prstGeom>
          <a:solidFill>
            <a:srgbClr val="e1efd8"/>
          </a:solidFill>
          <a:ln cap="sq" w="9525">
            <a:solidFill>
              <a:schemeClr val="dk1"/>
            </a:solidFill>
            <a:round/>
          </a:ln>
          <a:effectLst>
            <a:outerShdw algn="ctr" blurRad="50800" dir="5400000" dist="50760" rotWithShape="0">
              <a:schemeClr val="dk1"/>
            </a:outerShdw>
          </a:effectLst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ct val="15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11151a"/>
                </a:solidFill>
                <a:latin typeface="Arial"/>
                <a:ea typeface="Arial"/>
              </a:rPr>
              <a:t>Eliminación o borrado de filas. DELETE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8A309DA-4C1A-4EBE-9AD7-9B9C1C6464E1}" type="slidenum">
              <a:rPr b="0" lang="en-US" sz="2800" spc="-1" strike="noStrike">
                <a:solidFill>
                  <a:srgbClr val="898989"/>
                </a:solidFill>
                <a:latin typeface="Calibri"/>
                <a:ea typeface="Calibri"/>
              </a:rPr>
              <a:t>&lt;número&gt;</a:t>
            </a:fld>
            <a:endParaRPr b="0" lang="es-ES" sz="2800" spc="-1" strike="noStrike">
              <a:latin typeface="Times New Roman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576360" y="1196640"/>
            <a:ext cx="7991280" cy="39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En el anterior ejemplo teníamos: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Al ejecutar se borrarán los mismos contratos que los devueltos por la SELECT que obtiene los contratos realizados por Mariano Dorado: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78" name="CustomShape 5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6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Imagen 1" descr=""/>
          <p:cNvPicPr/>
          <p:nvPr/>
        </p:nvPicPr>
        <p:blipFill>
          <a:blip r:embed="rId1"/>
          <a:stretch/>
        </p:blipFill>
        <p:spPr>
          <a:xfrm>
            <a:off x="866880" y="1690920"/>
            <a:ext cx="6381000" cy="1022400"/>
          </a:xfrm>
          <a:prstGeom prst="rect">
            <a:avLst/>
          </a:prstGeom>
          <a:ln w="0">
            <a:noFill/>
          </a:ln>
        </p:spPr>
      </p:pic>
      <p:pic>
        <p:nvPicPr>
          <p:cNvPr id="81" name="Imagen 3" descr=""/>
          <p:cNvPicPr/>
          <p:nvPr/>
        </p:nvPicPr>
        <p:blipFill>
          <a:blip r:embed="rId2"/>
          <a:stretch/>
        </p:blipFill>
        <p:spPr>
          <a:xfrm>
            <a:off x="1001520" y="3664440"/>
            <a:ext cx="5728680" cy="944640"/>
          </a:xfrm>
          <a:prstGeom prst="rect">
            <a:avLst/>
          </a:prstGeom>
          <a:ln w="0">
            <a:noFill/>
          </a:ln>
        </p:spPr>
      </p:pic>
      <p:pic>
        <p:nvPicPr>
          <p:cNvPr id="82" name="Imagen 5" descr=""/>
          <p:cNvPicPr/>
          <p:nvPr/>
        </p:nvPicPr>
        <p:blipFill>
          <a:blip r:embed="rId3"/>
          <a:stretch/>
        </p:blipFill>
        <p:spPr>
          <a:xfrm>
            <a:off x="1001520" y="4881240"/>
            <a:ext cx="6246360" cy="82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50920" y="208080"/>
            <a:ext cx="4897080" cy="415800"/>
          </a:xfrm>
          <a:prstGeom prst="rect">
            <a:avLst/>
          </a:prstGeom>
          <a:solidFill>
            <a:srgbClr val="e1efd8"/>
          </a:solidFill>
          <a:ln cap="sq" w="9525">
            <a:solidFill>
              <a:schemeClr val="dk1"/>
            </a:solidFill>
            <a:round/>
          </a:ln>
          <a:effectLst>
            <a:outerShdw algn="ctr" blurRad="50800" dir="5400000" dist="50760" rotWithShape="0">
              <a:schemeClr val="dk1"/>
            </a:outerShdw>
          </a:effectLst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ct val="15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11151a"/>
                </a:solidFill>
                <a:latin typeface="Arial"/>
                <a:ea typeface="Arial"/>
              </a:rPr>
              <a:t>Eliminación o borrado de filas. DELETE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5C0C1D2-07AA-4C20-9222-C37C564CA1F5}" type="slidenum">
              <a:rPr b="0" lang="en-US" sz="2800" spc="-1" strike="noStrike">
                <a:solidFill>
                  <a:srgbClr val="898989"/>
                </a:solidFill>
                <a:latin typeface="Calibri"/>
                <a:ea typeface="Calibri"/>
              </a:rPr>
              <a:t>&lt;número&gt;</a:t>
            </a:fld>
            <a:endParaRPr b="0" lang="es-ES" sz="2800" spc="-1" strike="noStrike">
              <a:latin typeface="Times New Roman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576360" y="1197000"/>
            <a:ext cx="7991280" cy="45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Dentro de una instrucción DELETE también podemos usar subconsultas: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Dentro de la cláusula WHERE (lo  habitual).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Dentro de la cláusula FROM renombrando la subconsulta a tabla (en casos muy excepcionales que no se puedan resolver de otra forma).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Ejemplo 3: Eliminar todos los clientes que no hayan hecho contratos. Realizarlo obteniendo en una subconsulta los DNIs de clientes que han realizado contratos.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Calibri"/>
              </a:rPr>
              <a:t>DELETE FROM clientes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Calibri"/>
              </a:rPr>
              <a:t>WHERE dni NOT IN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(SELECT DISTINCT dnicliente FROM contratos)</a:t>
            </a: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Calibri"/>
              </a:rPr>
              <a:t>;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6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50920" y="208080"/>
            <a:ext cx="4897080" cy="415800"/>
          </a:xfrm>
          <a:prstGeom prst="rect">
            <a:avLst/>
          </a:prstGeom>
          <a:solidFill>
            <a:srgbClr val="e1efd8"/>
          </a:solidFill>
          <a:ln cap="sq" w="9525">
            <a:solidFill>
              <a:schemeClr val="dk1"/>
            </a:solidFill>
            <a:round/>
          </a:ln>
          <a:effectLst>
            <a:outerShdw algn="ctr" blurRad="50800" dir="5400000" dist="50760" rotWithShape="0">
              <a:schemeClr val="dk1"/>
            </a:outerShdw>
          </a:effectLst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ct val="15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11151a"/>
                </a:solidFill>
                <a:latin typeface="Arial"/>
                <a:ea typeface="Arial"/>
              </a:rPr>
              <a:t>Eliminación o borrado de filas. DELETE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B03D765-8B28-4576-A457-691F100C4EE7}" type="slidenum">
              <a:rPr b="0" lang="en-US" sz="2800" spc="-1" strike="noStrike">
                <a:solidFill>
                  <a:srgbClr val="898989"/>
                </a:solidFill>
                <a:latin typeface="Calibri"/>
                <a:ea typeface="Calibri"/>
              </a:rPr>
              <a:t>&lt;número&gt;</a:t>
            </a:fld>
            <a:endParaRPr b="0" lang="es-ES" sz="2800" spc="-1" strike="noStrike">
              <a:latin typeface="Times New Roman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576360" y="1197000"/>
            <a:ext cx="7991280" cy="50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Ejemplo 4: Eliminar todos los automóviles para los que no se haya iniciado contratos en los dos últimos meses.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Usamos IGNORE ya que se dan errores al intentar eliminar automóviles que tienen contratos.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Ejemplo 5: Eliminar de la tabla contratos todos los contratos realizados por Jorge Perez Perez.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Imagen 2" descr=""/>
          <p:cNvPicPr/>
          <p:nvPr/>
        </p:nvPicPr>
        <p:blipFill>
          <a:blip r:embed="rId1"/>
          <a:stretch/>
        </p:blipFill>
        <p:spPr>
          <a:xfrm>
            <a:off x="902520" y="2080440"/>
            <a:ext cx="5752800" cy="1210680"/>
          </a:xfrm>
          <a:prstGeom prst="rect">
            <a:avLst/>
          </a:prstGeom>
          <a:ln w="0">
            <a:noFill/>
          </a:ln>
        </p:spPr>
      </p:pic>
      <p:pic>
        <p:nvPicPr>
          <p:cNvPr id="96" name="Imagen 4" descr=""/>
          <p:cNvPicPr/>
          <p:nvPr/>
        </p:nvPicPr>
        <p:blipFill>
          <a:blip r:embed="rId2"/>
          <a:stretch/>
        </p:blipFill>
        <p:spPr>
          <a:xfrm>
            <a:off x="702360" y="4994280"/>
            <a:ext cx="7452000" cy="95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50920" y="208080"/>
            <a:ext cx="4897080" cy="415800"/>
          </a:xfrm>
          <a:prstGeom prst="rect">
            <a:avLst/>
          </a:prstGeom>
          <a:solidFill>
            <a:srgbClr val="e1efd8"/>
          </a:solidFill>
          <a:ln cap="sq" w="9525">
            <a:solidFill>
              <a:schemeClr val="dk1"/>
            </a:solidFill>
            <a:round/>
          </a:ln>
          <a:effectLst>
            <a:outerShdw algn="ctr" blurRad="50800" dir="5400000" dist="50760" rotWithShape="0">
              <a:schemeClr val="dk1"/>
            </a:outerShdw>
          </a:effectLst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ct val="15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11151a"/>
                </a:solidFill>
                <a:latin typeface="Arial"/>
                <a:ea typeface="Arial"/>
              </a:rPr>
              <a:t>Eliminación o borrado de filas. DELETE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B3F0491-F9ED-4ED5-89C0-722A5ED64714}" type="slidenum">
              <a:rPr b="0" lang="en-US" sz="2800" spc="-1" strike="noStrike">
                <a:solidFill>
                  <a:srgbClr val="898989"/>
                </a:solidFill>
                <a:latin typeface="Calibri"/>
                <a:ea typeface="Calibri"/>
              </a:rPr>
              <a:t>&lt;número&gt;</a:t>
            </a:fld>
            <a:endParaRPr b="0" lang="es-ES" sz="2800" spc="-1" strike="noStrike">
              <a:latin typeface="Times New Roman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576360" y="1197000"/>
            <a:ext cx="7991280" cy="56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Ejemplo 6: Eliminar todos los contratos realizados el mismo día que el día de inicio del último contrato del cliente con dni 03549358G.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s-ES" sz="1800" spc="-1" strike="noStrike">
                <a:solidFill>
                  <a:srgbClr val="ff0000"/>
                </a:solidFill>
                <a:latin typeface="Calibri"/>
                <a:ea typeface="Calibri"/>
              </a:rPr>
              <a:t>Esta instrucción, en versiones anteriores daba un error. Era debido a que en la subconsulta se usaba la misma tabla que la tabla de la instrucción principal (DELETE).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s-ES" sz="1800" spc="-1" strike="noStrike">
                <a:solidFill>
                  <a:srgbClr val="ff0000"/>
                </a:solidFill>
                <a:latin typeface="Calibri"/>
                <a:ea typeface="Calibri"/>
              </a:rPr>
              <a:t>Esto no produce error actualmente para DELETE.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Imagen 2" descr=""/>
          <p:cNvPicPr/>
          <p:nvPr/>
        </p:nvPicPr>
        <p:blipFill>
          <a:blip r:embed="rId1"/>
          <a:stretch/>
        </p:blipFill>
        <p:spPr>
          <a:xfrm>
            <a:off x="1203840" y="1949760"/>
            <a:ext cx="4222440" cy="132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50920" y="208080"/>
            <a:ext cx="4897080" cy="415800"/>
          </a:xfrm>
          <a:prstGeom prst="rect">
            <a:avLst/>
          </a:prstGeom>
          <a:solidFill>
            <a:srgbClr val="e1efd8"/>
          </a:solidFill>
          <a:ln cap="sq" w="9525">
            <a:solidFill>
              <a:schemeClr val="dk1"/>
            </a:solidFill>
            <a:round/>
          </a:ln>
          <a:effectLst>
            <a:outerShdw algn="ctr" blurRad="50800" dir="5400000" dist="50760" rotWithShape="0">
              <a:schemeClr val="dk1"/>
            </a:outerShdw>
          </a:effectLst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ct val="15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11151a"/>
                </a:solidFill>
                <a:latin typeface="Arial"/>
                <a:ea typeface="Arial"/>
              </a:rPr>
              <a:t>Eliminación o borrado de filas. DELETE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E862B84-0BB0-4BB0-B6F6-D93274CFA5E8}" type="slidenum">
              <a:rPr b="0" lang="en-US" sz="2800" spc="-1" strike="noStrike">
                <a:solidFill>
                  <a:srgbClr val="898989"/>
                </a:solidFill>
                <a:latin typeface="Calibri"/>
                <a:ea typeface="Calibri"/>
              </a:rPr>
              <a:t>&lt;número&gt;</a:t>
            </a:fld>
            <a:endParaRPr b="0" lang="es-ES" sz="2800" spc="-1" strike="noStrike">
              <a:latin typeface="Times New Roman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576360" y="1197000"/>
            <a:ext cx="799128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Ejemplo 7: </a:t>
            </a:r>
            <a:r>
              <a:rPr b="1" i="1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Eliminar de la tabla contratos todos los contratos realizados anteriores al primer contrato realizado por la clienta Reyes Sanz Lopez.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6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540000" y="2284920"/>
            <a:ext cx="7941600" cy="185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LibreOffice/7.0.6.2$Windows_X86_64 LibreOffice_project/144abb84a525d8e30c9dbbefa69cbbf2d8d4ae3b</Application>
  <AppVersion>15.0000</AppVersion>
  <Words>511</Words>
  <Paragraphs>102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2023-01-19T17:21:00Z</dcterms:modified>
  <cp:revision>4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Presentación en pantalla (4:3)</vt:lpwstr>
  </property>
  <property fmtid="{D5CDD505-2E9C-101B-9397-08002B2CF9AE}" pid="4" name="Slides">
    <vt:i4>9</vt:i4>
  </property>
</Properties>
</file>