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8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44A3B8EC-0735-4AEF-95C9-E7888B5F17B3}"/>
    <pc:docChg chg="modSld">
      <pc:chgData name="Luis Jesús Herrero de Cos" userId="1a803f82-0012-431b-a368-6f3c9304e3f9" providerId="ADAL" clId="{44A3B8EC-0735-4AEF-95C9-E7888B5F17B3}" dt="2023-01-26T16:17:27.086" v="1" actId="20577"/>
      <pc:docMkLst>
        <pc:docMk/>
      </pc:docMkLst>
      <pc:sldChg chg="modSp mod">
        <pc:chgData name="Luis Jesús Herrero de Cos" userId="1a803f82-0012-431b-a368-6f3c9304e3f9" providerId="ADAL" clId="{44A3B8EC-0735-4AEF-95C9-E7888B5F17B3}" dt="2023-01-26T16:17:27.086" v="1" actId="20577"/>
        <pc:sldMkLst>
          <pc:docMk/>
          <pc:sldMk cId="0" sldId="256"/>
        </pc:sldMkLst>
        <pc:spChg chg="mod">
          <ac:chgData name="Luis Jesús Herrero de Cos" userId="1a803f82-0012-431b-a368-6f3c9304e3f9" providerId="ADAL" clId="{44A3B8EC-0735-4AEF-95C9-E7888B5F17B3}" dt="2023-01-26T16:17:27.086" v="1" actId="20577"/>
          <ac:spMkLst>
            <pc:docMk/>
            <pc:sldMk cId="0" sldId="256"/>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879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743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563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350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14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a032ac4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g59ea032ac4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83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ea032ac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g59ea032ac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0" i="0" u="none" strike="noStrike" cap="none" dirty="0">
                <a:solidFill>
                  <a:schemeClr val="dk1"/>
                </a:solidFill>
                <a:latin typeface="Calibri"/>
                <a:ea typeface="Calibri"/>
                <a:cs typeface="Calibri"/>
                <a:sym typeface="Calibri"/>
              </a:rPr>
              <a:t>Unidad 3</a:t>
            </a:r>
            <a:r>
              <a:rPr lang="es-ES" sz="4400" b="0" i="0" u="none" strike="noStrike" cap="none" dirty="0">
                <a:solidFill>
                  <a:schemeClr val="dk1"/>
                </a:solidFill>
                <a:latin typeface="Calibri"/>
                <a:ea typeface="Calibri"/>
                <a:cs typeface="Calibri"/>
                <a:sym typeface="Calibri"/>
              </a:rPr>
              <a:t>:</a:t>
            </a:r>
            <a:endParaRPr dirty="0"/>
          </a:p>
          <a:p>
            <a:pPr marL="0" marR="0" lvl="0" indent="0" algn="ctr" rtl="0">
              <a:spcBef>
                <a:spcPts val="0"/>
              </a:spcBef>
              <a:spcAft>
                <a:spcPts val="0"/>
              </a:spcAft>
              <a:buNone/>
            </a:pPr>
            <a:r>
              <a:rPr lang="es-ES" sz="3200" b="1" i="0" u="none" strike="noStrike" cap="none" dirty="0">
                <a:solidFill>
                  <a:schemeClr val="dk1"/>
                </a:solidFill>
                <a:latin typeface="Calibri"/>
                <a:ea typeface="Calibri"/>
                <a:cs typeface="Calibri"/>
                <a:sym typeface="Calibri"/>
              </a:rPr>
              <a:t>Edición avanzada de los datos. Transacciones</a:t>
            </a:r>
            <a:endParaRPr dirty="0"/>
          </a:p>
          <a:p>
            <a:pPr marL="0" marR="0" lvl="0" indent="0" algn="ctr" rtl="0">
              <a:spcBef>
                <a:spcPts val="0"/>
              </a:spcBef>
              <a:spcAft>
                <a:spcPts val="0"/>
              </a:spcAft>
              <a:buNone/>
            </a:pPr>
            <a:endParaRPr sz="32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77" name="Google Shape;177;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8" name="Google Shape;178;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79" name="Google Shape;179;p22"/>
          <p:cNvSpPr txBox="1"/>
          <p:nvPr/>
        </p:nvSpPr>
        <p:spPr>
          <a:xfrm>
            <a:off x="576275" y="1196975"/>
            <a:ext cx="7991400" cy="520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Cambio de estado de gestión de transacciones.</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1" u="none" strike="noStrike" cap="none">
                <a:solidFill>
                  <a:schemeClr val="dk1"/>
                </a:solidFill>
                <a:latin typeface="Calibri"/>
                <a:ea typeface="Calibri"/>
                <a:cs typeface="Calibri"/>
                <a:sym typeface="Calibri"/>
              </a:rPr>
              <a:t>Cada sesión cliente MySQL trabaja en un estado (transaccional o no transaccional).</a:t>
            </a:r>
            <a:endParaRPr/>
          </a:p>
          <a:p>
            <a:pPr marL="285750" marR="0" lvl="0" indent="-171450" algn="l" rtl="0">
              <a:spcBef>
                <a:spcPts val="0"/>
              </a:spcBef>
              <a:spcAft>
                <a:spcPts val="0"/>
              </a:spcAft>
              <a:buClr>
                <a:schemeClr val="dk1"/>
              </a:buClr>
              <a:buSzPts val="1800"/>
              <a:buFont typeface="Arial"/>
              <a:buNone/>
            </a:pPr>
            <a:endParaRPr sz="1800" b="1" i="1"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1" i="1" u="none" strike="noStrike" cap="none">
                <a:solidFill>
                  <a:schemeClr val="dk1"/>
                </a:solidFill>
                <a:latin typeface="Calibri"/>
                <a:ea typeface="Calibri"/>
                <a:cs typeface="Calibri"/>
                <a:sym typeface="Calibri"/>
              </a:rPr>
              <a:t>Puedes cambiar el estado para tu sesión mediante la instrucción SET AUTOCOMMIT.</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SET AUTOCOMMIT=0;  </a:t>
            </a:r>
            <a:r>
              <a:rPr lang="es-ES" sz="1800" b="0" i="1" u="none" strike="noStrike" cap="none">
                <a:solidFill>
                  <a:schemeClr val="dk1"/>
                </a:solidFill>
                <a:latin typeface="Calibri"/>
                <a:ea typeface="Calibri"/>
                <a:cs typeface="Calibri"/>
                <a:sym typeface="Calibri"/>
              </a:rPr>
              <a:t>/*Establece el estado transaccional*/</a:t>
            </a:r>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SET AUTOCOMMIT=1;  </a:t>
            </a:r>
            <a:r>
              <a:rPr lang="es-ES" sz="1800" b="0" i="1" u="none" strike="noStrike" cap="none">
                <a:solidFill>
                  <a:schemeClr val="dk1"/>
                </a:solidFill>
                <a:latin typeface="Calibri"/>
                <a:ea typeface="Calibri"/>
                <a:cs typeface="Calibri"/>
                <a:sym typeface="Calibri"/>
              </a:rPr>
              <a:t>/*Establece el estado NO transaccional*/</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Por defecto, </a:t>
            </a:r>
            <a:r>
              <a:rPr lang="es-ES" sz="1800" b="0" i="0" u="sng" strike="noStrike" cap="none">
                <a:solidFill>
                  <a:schemeClr val="dk1"/>
                </a:solidFill>
                <a:latin typeface="Calibri"/>
                <a:ea typeface="Calibri"/>
                <a:cs typeface="Calibri"/>
                <a:sym typeface="Calibri"/>
              </a:rPr>
              <a:t>toda sesión se inicia en estado no transaccional </a:t>
            </a:r>
            <a:r>
              <a:rPr lang="es-ES" sz="1800" b="0" i="0" u="none" strike="noStrike" cap="none">
                <a:solidFill>
                  <a:schemeClr val="dk1"/>
                </a:solidFill>
                <a:latin typeface="Calibri"/>
                <a:ea typeface="Calibri"/>
                <a:cs typeface="Calibri"/>
                <a:sym typeface="Calibri"/>
              </a:rPr>
              <a:t>(toda instrucción es una transacción que se autoconfirma al ejecutarla).</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También podemos leer el estado de esta variable del sistema con la instrucción: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ES" sz="1800" b="1" i="1">
                <a:solidFill>
                  <a:schemeClr val="dk1"/>
                </a:solidFill>
                <a:latin typeface="Calibri"/>
                <a:ea typeface="Calibri"/>
                <a:cs typeface="Calibri"/>
                <a:sym typeface="Calibri"/>
              </a:rPr>
              <a:t>SHOW VARIABLES WHERE Variable_name='autocommit';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1" name="Google Shape;181;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87" name="Google Shape;187;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8" name="Google Shape;188;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89" name="Google Shape;189;p23"/>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de ejecución de instrucciones en estado transaccional:</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1.- INSTRUCCIÓN 1</a:t>
            </a:r>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2.- INSTRUCCIÓN 2</a:t>
            </a:r>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3.- INSTRUCCIÓN 3</a:t>
            </a:r>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4.- COMMIT;   (quedan hechas realmente las instrucciones 1, 2 y 3)</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5.- INSTRUCCIÓN 4</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6.- INSTRUCCIÓN 5   (se ha producido algún problema por ser la instrucción incorrecta, por haber sido rechazada su ejecución, etc. y queremos anular la realizado)</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7.- ROLLBACK; (se anulan las instrucciones 4 y 5, se vuelve al estado en el que estaba la base de datos en el punto 4)</a:t>
            </a:r>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8.- INSTRUCCIÓN 6</a:t>
            </a:r>
            <a:endParaRPr/>
          </a:p>
          <a:p>
            <a:pPr marL="0" marR="0" lvl="0" indent="0" algn="l" rtl="0">
              <a:spcBef>
                <a:spcPts val="0"/>
              </a:spcBef>
              <a:spcAft>
                <a:spcPts val="0"/>
              </a:spcAft>
              <a:buNone/>
            </a:pPr>
            <a:r>
              <a:rPr lang="es-ES" sz="1800" b="1" i="1" u="none" strike="noStrike" cap="none">
                <a:solidFill>
                  <a:srgbClr val="0070C0"/>
                </a:solidFill>
                <a:latin typeface="Calibri"/>
                <a:ea typeface="Calibri"/>
                <a:cs typeface="Calibri"/>
                <a:sym typeface="Calibri"/>
              </a:rPr>
              <a:t>9.- ALTER TABLE …..;  (produce un COMMIT por lo que queda hecha realmente la instrucción 6</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10.- INSTRUCCIÓN 7</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11.- INSTRUCCIÓN 8</a:t>
            </a:r>
            <a:endParaRPr/>
          </a:p>
          <a:p>
            <a:pPr marL="0" marR="0" lvl="0" indent="0" algn="l" rtl="0">
              <a:spcBef>
                <a:spcPts val="0"/>
              </a:spcBef>
              <a:spcAft>
                <a:spcPts val="0"/>
              </a:spcAft>
              <a:buNone/>
            </a:pPr>
            <a:r>
              <a:rPr lang="es-ES" sz="1800" b="1" i="1" u="none" strike="noStrike" cap="none">
                <a:solidFill>
                  <a:srgbClr val="FF0000"/>
                </a:solidFill>
                <a:latin typeface="Calibri"/>
                <a:ea typeface="Calibri"/>
                <a:cs typeface="Calibri"/>
                <a:sym typeface="Calibri"/>
              </a:rPr>
              <a:t>12.- Terminamos la sesión cliente (No se ha confirmado la transacción y queda anulado lo realizado en las instrucciones 7 y 8).</a:t>
            </a:r>
            <a:endParaRPr sz="1800" b="0" i="0" u="none" strike="noStrike" cap="none">
              <a:solidFill>
                <a:srgbClr val="FF0000"/>
              </a:solidFill>
              <a:latin typeface="Calibri"/>
              <a:ea typeface="Calibri"/>
              <a:cs typeface="Calibri"/>
              <a:sym typeface="Calibri"/>
            </a:endParaRPr>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1" name="Google Shape;191;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97" name="Google Shape;197;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8" name="Google Shape;198;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12</a:t>
            </a:fld>
            <a:endParaRPr sz="2800" b="0" i="0" u="none" strike="noStrike" cap="none">
              <a:solidFill>
                <a:srgbClr val="898989"/>
              </a:solidFill>
              <a:latin typeface="Calibri"/>
              <a:ea typeface="Calibri"/>
              <a:cs typeface="Calibri"/>
              <a:sym typeface="Calibri"/>
            </a:endParaRPr>
          </a:p>
        </p:txBody>
      </p:sp>
      <p:sp>
        <p:nvSpPr>
          <p:cNvPr id="199" name="Google Shape;199;p24"/>
          <p:cNvSpPr txBox="1"/>
          <p:nvPr/>
        </p:nvSpPr>
        <p:spPr>
          <a:xfrm>
            <a:off x="460375" y="877591"/>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de ejecución de instrucciones en estado NO transaccional:</a:t>
            </a:r>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1.- INSTRUCCIÓN 1 (queda realmente hecha la instrucción 1)</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2.- START TRANSACTION (se inicia una transacción)</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3.- INSTRUCCIÓN 2</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4.- INSTRUCCIÓN 3</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5.- COMMIT;   (quedan hechas realmente las instrucciones 2 y 3)</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6.- INSTRUCCIÓN 4   (queda realmente hecha la instrucción 4)</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7.- INSTRUCCIÓN 5   (queda realmente hecha la instrucción 5)</a:t>
            </a:r>
            <a:endParaRPr/>
          </a:p>
          <a:p>
            <a:pPr marL="0" marR="0" lvl="0" indent="0" algn="l" rtl="0">
              <a:lnSpc>
                <a:spcPct val="150000"/>
              </a:lnSpc>
              <a:spcBef>
                <a:spcPts val="0"/>
              </a:spcBef>
              <a:spcAft>
                <a:spcPts val="0"/>
              </a:spcAft>
              <a:buNone/>
            </a:pPr>
            <a:r>
              <a:rPr lang="es-ES" sz="1800" b="1" i="1" u="none" strike="noStrike" cap="none">
                <a:solidFill>
                  <a:srgbClr val="FF0000"/>
                </a:solidFill>
                <a:latin typeface="Calibri"/>
                <a:ea typeface="Calibri"/>
                <a:cs typeface="Calibri"/>
                <a:sym typeface="Calibri"/>
              </a:rPr>
              <a:t>8.- START TRANSACTION; (se inicia una transacción)</a:t>
            </a:r>
            <a:endParaRPr/>
          </a:p>
          <a:p>
            <a:pPr marL="0" marR="0" lvl="0" indent="0" algn="l" rtl="0">
              <a:lnSpc>
                <a:spcPct val="150000"/>
              </a:lnSpc>
              <a:spcBef>
                <a:spcPts val="0"/>
              </a:spcBef>
              <a:spcAft>
                <a:spcPts val="0"/>
              </a:spcAft>
              <a:buNone/>
            </a:pPr>
            <a:r>
              <a:rPr lang="es-ES" sz="1800" b="1" i="1" u="none" strike="noStrike" cap="none">
                <a:solidFill>
                  <a:srgbClr val="FF0000"/>
                </a:solidFill>
                <a:latin typeface="Calibri"/>
                <a:ea typeface="Calibri"/>
                <a:cs typeface="Calibri"/>
                <a:sym typeface="Calibri"/>
              </a:rPr>
              <a:t>9.- INSTRUCCIÓN 6</a:t>
            </a:r>
            <a:endParaRPr/>
          </a:p>
          <a:p>
            <a:pPr marL="0" marR="0" lvl="0" indent="0" algn="l" rtl="0">
              <a:lnSpc>
                <a:spcPct val="150000"/>
              </a:lnSpc>
              <a:spcBef>
                <a:spcPts val="0"/>
              </a:spcBef>
              <a:spcAft>
                <a:spcPts val="0"/>
              </a:spcAft>
              <a:buNone/>
            </a:pPr>
            <a:r>
              <a:rPr lang="es-ES" sz="1800" b="1" i="1" u="none" strike="noStrike" cap="none">
                <a:solidFill>
                  <a:srgbClr val="FF0000"/>
                </a:solidFill>
                <a:latin typeface="Calibri"/>
                <a:ea typeface="Calibri"/>
                <a:cs typeface="Calibri"/>
                <a:sym typeface="Calibri"/>
              </a:rPr>
              <a:t>10.- INSTRUCCIÓN 7 (ha habido algún problema)</a:t>
            </a:r>
            <a:endParaRPr/>
          </a:p>
          <a:p>
            <a:pPr marL="0" marR="0" lvl="0" indent="0" algn="l" rtl="0">
              <a:lnSpc>
                <a:spcPct val="150000"/>
              </a:lnSpc>
              <a:spcBef>
                <a:spcPts val="0"/>
              </a:spcBef>
              <a:spcAft>
                <a:spcPts val="0"/>
              </a:spcAft>
              <a:buNone/>
            </a:pPr>
            <a:r>
              <a:rPr lang="es-ES" sz="1800" b="1" i="1" u="none" strike="noStrike" cap="none">
                <a:solidFill>
                  <a:srgbClr val="FF0000"/>
                </a:solidFill>
                <a:latin typeface="Calibri"/>
                <a:ea typeface="Calibri"/>
                <a:cs typeface="Calibri"/>
                <a:sym typeface="Calibri"/>
              </a:rPr>
              <a:t>11.- ROLLBACK;  (quedan anuladas las instrucciones 6 y 7)</a:t>
            </a:r>
            <a:endParaRPr/>
          </a:p>
          <a:p>
            <a:pPr marL="0" marR="0" lvl="0" indent="0" algn="l" rtl="0">
              <a:lnSpc>
                <a:spcPct val="150000"/>
              </a:lnSpc>
              <a:spcBef>
                <a:spcPts val="0"/>
              </a:spcBef>
              <a:spcAft>
                <a:spcPts val="0"/>
              </a:spcAft>
              <a:buNone/>
            </a:pPr>
            <a:r>
              <a:rPr lang="es-ES" sz="1800" b="1" i="1" u="none" strike="noStrike" cap="none">
                <a:solidFill>
                  <a:srgbClr val="0070C0"/>
                </a:solidFill>
                <a:latin typeface="Calibri"/>
                <a:ea typeface="Calibri"/>
                <a:cs typeface="Calibri"/>
                <a:sym typeface="Calibri"/>
              </a:rPr>
              <a:t>12.- INSTRUCCIÓN 8   (queda realmente hecha la instrucción 8)</a:t>
            </a:r>
            <a:endParaRPr/>
          </a:p>
        </p:txBody>
      </p:sp>
      <p:sp>
        <p:nvSpPr>
          <p:cNvPr id="200" name="Google Shape;200;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1" name="Google Shape;201;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207" name="Google Shape;207;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13</a:t>
            </a:fld>
            <a:endParaRPr sz="2800" b="0" i="0" u="none" strike="noStrike" cap="none">
              <a:solidFill>
                <a:srgbClr val="898989"/>
              </a:solidFill>
              <a:latin typeface="Calibri"/>
              <a:ea typeface="Calibri"/>
              <a:cs typeface="Calibri"/>
              <a:sym typeface="Calibri"/>
            </a:endParaRPr>
          </a:p>
        </p:txBody>
      </p:sp>
      <p:sp>
        <p:nvSpPr>
          <p:cNvPr id="209" name="Google Shape;209;p25"/>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En MySQL InnoDB las instrucciones de gestión de transacciones son:</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START TRANSACTION </a:t>
            </a:r>
            <a:r>
              <a:rPr lang="es-ES" sz="1800" b="0" i="0" u="none" strike="noStrike" cap="none">
                <a:solidFill>
                  <a:schemeClr val="dk1"/>
                </a:solidFill>
                <a:latin typeface="Calibri"/>
                <a:ea typeface="Calibri"/>
                <a:cs typeface="Calibri"/>
                <a:sym typeface="Calibri"/>
              </a:rPr>
              <a:t>o </a:t>
            </a:r>
            <a:r>
              <a:rPr lang="es-ES" sz="1800" b="1" i="0" u="none" strike="noStrike" cap="none">
                <a:solidFill>
                  <a:schemeClr val="dk1"/>
                </a:solidFill>
                <a:latin typeface="Calibri"/>
                <a:ea typeface="Calibri"/>
                <a:cs typeface="Calibri"/>
                <a:sym typeface="Calibri"/>
              </a:rPr>
              <a:t>BEGIN</a:t>
            </a:r>
            <a:r>
              <a:rPr lang="es-ES" sz="1800" b="0" i="0" u="none" strike="noStrike" cap="none">
                <a:solidFill>
                  <a:schemeClr val="dk1"/>
                </a:solidFill>
                <a:latin typeface="Calibri"/>
                <a:ea typeface="Calibri"/>
                <a:cs typeface="Calibri"/>
                <a:sym typeface="Calibri"/>
              </a:rPr>
              <a:t>: marca el inicio de una transacción en estado no transaccional. </a:t>
            </a:r>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ROLLBACK</a:t>
            </a:r>
            <a:r>
              <a:rPr lang="es-ES" sz="1800" b="0" i="0" u="none" strike="noStrike" cap="none">
                <a:solidFill>
                  <a:schemeClr val="dk1"/>
                </a:solidFill>
                <a:latin typeface="Calibri"/>
                <a:ea typeface="Calibri"/>
                <a:cs typeface="Calibri"/>
                <a:sym typeface="Calibri"/>
              </a:rPr>
              <a:t>: Cierra la transacción en curso. Anula las instrucciones realizadas en ella.</a:t>
            </a:r>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COMMIT</a:t>
            </a:r>
            <a:r>
              <a:rPr lang="es-ES" sz="1800" b="0" i="0" u="none" strike="noStrike" cap="none">
                <a:solidFill>
                  <a:schemeClr val="dk1"/>
                </a:solidFill>
                <a:latin typeface="Calibri"/>
                <a:ea typeface="Calibri"/>
                <a:cs typeface="Calibri"/>
                <a:sym typeface="Calibri"/>
              </a:rPr>
              <a:t>: Confirma el conjunto de operaciones ejecutadas tras el comienzo de la transacción.</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SAVEPOINT etiqueta</a:t>
            </a:r>
            <a:r>
              <a:rPr lang="es-ES" sz="1800" b="0" i="0" u="none" strike="noStrike" cap="none">
                <a:solidFill>
                  <a:schemeClr val="dk1"/>
                </a:solidFill>
                <a:latin typeface="Calibri"/>
                <a:ea typeface="Calibri"/>
                <a:cs typeface="Calibri"/>
                <a:sym typeface="Calibri"/>
              </a:rPr>
              <a:t>: Donde se ejecute, marca un punto de retorno o punto para anular instrucciones ejecutadas desde ahí en adelante. En etiqueta podemos poner el nombre que queramos.  Dentro de una transacción podemos establecer varios puntos de retorno.</a:t>
            </a:r>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ROLLBACK TO SAVEPOINT etiqueta</a:t>
            </a:r>
            <a:r>
              <a:rPr lang="es-ES" sz="1800" b="0" i="0" u="none" strike="noStrike" cap="none">
                <a:solidFill>
                  <a:schemeClr val="dk1"/>
                </a:solidFill>
                <a:latin typeface="Calibri"/>
                <a:ea typeface="Calibri"/>
                <a:cs typeface="Calibri"/>
                <a:sym typeface="Calibri"/>
              </a:rPr>
              <a:t>: Hace que se anulen las instrucciones ejecutadas desde el punto donde se ejecutó SAVEPOINT etiqueta.  No confirma las instrucciones ejecutadas desde el comienzo de la transacción hasta el punto SAVEPOINT etiqueta.</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SET AUTOCOMMIT=valor</a:t>
            </a:r>
            <a:r>
              <a:rPr lang="es-ES" sz="1800" b="0" i="0" u="none" strike="noStrike" cap="none">
                <a:solidFill>
                  <a:schemeClr val="dk1"/>
                </a:solidFill>
                <a:latin typeface="Calibri"/>
                <a:ea typeface="Calibri"/>
                <a:cs typeface="Calibri"/>
                <a:sym typeface="Calibri"/>
              </a:rPr>
              <a:t>: Permite cambiar el estado transaccional de la sesión</a:t>
            </a:r>
            <a:endParaRPr/>
          </a:p>
        </p:txBody>
      </p:sp>
      <p:sp>
        <p:nvSpPr>
          <p:cNvPr id="210" name="Google Shape;21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1" name="Google Shape;211;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14</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535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Hay muchas instrucciones que producen un COMMIT IMPLÍCITO.</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Es decir, que tras su ejecución es como si hubieses ejecutado también un commit.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Algunas de ellas son:</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Las que </a:t>
            </a:r>
            <a:r>
              <a:rPr lang="es-ES" sz="1800" b="1">
                <a:solidFill>
                  <a:schemeClr val="dk1"/>
                </a:solidFill>
                <a:latin typeface="Calibri"/>
                <a:ea typeface="Calibri"/>
                <a:cs typeface="Calibri"/>
                <a:sym typeface="Calibri"/>
              </a:rPr>
              <a:t>definen o modifican los objetos de la base de datos</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s-ES" sz="1800">
                <a:solidFill>
                  <a:schemeClr val="dk1"/>
                </a:solidFill>
                <a:latin typeface="Calibri"/>
                <a:ea typeface="Calibri"/>
                <a:cs typeface="Calibri"/>
                <a:sym typeface="Calibri"/>
              </a:rPr>
              <a:t> ALTER EVENT, ALTER FUNCTION, ALTER PROCEDURE, ALTER SERVER, ALTER TABLE, ALTER VIEW, CREATE DATABASE, CREATE EVENT, CREATE FUNCTION, CREATE INDEX, CREATE PROCEDURE, CREATE ROLE, CREATE SERVER, CREATE SPATIAL REFERENCE SYSTEM, CREATE TABLE, CREATE TRIGGER, CREATE VIEW, DROP DATABASE, DROP EVENT, DROP FUNCTION, DROP INDEX, DROP PROCEDURE, DROP ROLE, DROP SERVER, DROP SPATIAL REFERENCE SYSTEM, DROP TABLE, DROP TRIGGER, DROP VIEW...</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s-ES" sz="1800">
                <a:solidFill>
                  <a:schemeClr val="dk1"/>
                </a:solidFill>
                <a:latin typeface="Calibri"/>
                <a:ea typeface="Calibri"/>
                <a:cs typeface="Calibri"/>
                <a:sym typeface="Calibri"/>
              </a:rPr>
              <a:t>Aquellas que modifican la </a:t>
            </a:r>
            <a:r>
              <a:rPr lang="es-ES" sz="1800" b="1">
                <a:solidFill>
                  <a:schemeClr val="dk1"/>
                </a:solidFill>
                <a:latin typeface="Calibri"/>
                <a:ea typeface="Calibri"/>
                <a:cs typeface="Calibri"/>
                <a:sym typeface="Calibri"/>
              </a:rPr>
              <a:t>base de datos mysql</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s-ES" sz="1800">
                <a:solidFill>
                  <a:schemeClr val="dk1"/>
                </a:solidFill>
                <a:latin typeface="Calibri"/>
                <a:ea typeface="Calibri"/>
                <a:cs typeface="Calibri"/>
                <a:sym typeface="Calibri"/>
              </a:rPr>
              <a:t> ALTER USER, CREATE USER, DROP USER, GRANT, RENAME USER, REVOKE, SET PASSWORD</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r>
              <a:rPr lang="es-E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15</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4604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Un script SQL es un fichero formado por un conjunto de instrucciones que permiten realizar un determinado proceso.</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Nosotros hemos usado scripts para realizar un proceso de importación de una base de datos. Contenían instrucciones para:</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s-ES" sz="2000" b="0" i="0" u="none" strike="noStrike" cap="none" dirty="0">
                <a:solidFill>
                  <a:schemeClr val="dk1"/>
                </a:solidFill>
                <a:latin typeface="Calibri"/>
                <a:ea typeface="Calibri"/>
                <a:cs typeface="Calibri"/>
                <a:sym typeface="Calibri"/>
              </a:rPr>
              <a:t>Crear tablas</a:t>
            </a:r>
          </a:p>
          <a:p>
            <a:pPr marL="285750" marR="0" lvl="0" indent="-285750" algn="l" rtl="0">
              <a:spcBef>
                <a:spcPts val="0"/>
              </a:spcBef>
              <a:spcAft>
                <a:spcPts val="0"/>
              </a:spcAft>
              <a:buFont typeface="Arial" panose="020B0604020202020204" pitchFamily="34" charset="0"/>
              <a:buChar char="•"/>
            </a:pPr>
            <a:r>
              <a:rPr lang="es-ES" sz="2000" dirty="0">
                <a:solidFill>
                  <a:schemeClr val="dk1"/>
                </a:solidFill>
                <a:latin typeface="Calibri"/>
                <a:ea typeface="Calibri"/>
                <a:cs typeface="Calibri"/>
                <a:sym typeface="Calibri"/>
              </a:rPr>
              <a:t>Añadir datos a tablas</a:t>
            </a:r>
          </a:p>
          <a:p>
            <a:pPr marL="285750" marR="0" lvl="0" indent="-285750" algn="l" rtl="0">
              <a:spcBef>
                <a:spcPts val="0"/>
              </a:spcBef>
              <a:spcAft>
                <a:spcPts val="0"/>
              </a:spcAft>
              <a:buFont typeface="Arial" panose="020B0604020202020204" pitchFamily="34" charset="0"/>
              <a:buChar char="•"/>
            </a:pPr>
            <a:r>
              <a:rPr lang="es-ES" sz="2000" b="0" i="0" u="none" strike="noStrike" cap="none" dirty="0">
                <a:solidFill>
                  <a:schemeClr val="dk1"/>
                </a:solidFill>
                <a:latin typeface="Calibri"/>
                <a:ea typeface="Calibri"/>
                <a:cs typeface="Calibri"/>
                <a:sym typeface="Calibri"/>
              </a:rPr>
              <a:t>Bloquear tablas</a:t>
            </a:r>
          </a:p>
          <a:p>
            <a:pPr marL="285750" marR="0" lvl="0" indent="-285750" algn="l" rtl="0">
              <a:spcBef>
                <a:spcPts val="0"/>
              </a:spcBef>
              <a:spcAft>
                <a:spcPts val="0"/>
              </a:spcAft>
              <a:buFont typeface="Arial" panose="020B0604020202020204" pitchFamily="34" charset="0"/>
              <a:buChar char="•"/>
            </a:pPr>
            <a:r>
              <a:rPr lang="es-ES" sz="2000" dirty="0">
                <a:solidFill>
                  <a:schemeClr val="dk1"/>
                </a:solidFill>
                <a:latin typeface="Calibri"/>
                <a:ea typeface="Calibri"/>
                <a:cs typeface="Calibri"/>
                <a:sym typeface="Calibri"/>
              </a:rPr>
              <a:t>Y otras</a:t>
            </a:r>
            <a:r>
              <a:rPr lang="es-ES"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6786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16</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300" y="877626"/>
            <a:ext cx="7991400" cy="5371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Instrucciones de un script:</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s-ES" sz="2000" b="0" i="0" u="none" strike="noStrike" cap="none" dirty="0">
                <a:solidFill>
                  <a:schemeClr val="dk1"/>
                </a:solidFill>
                <a:latin typeface="Calibri"/>
                <a:ea typeface="Calibri"/>
                <a:cs typeface="Calibri"/>
                <a:sym typeface="Calibri"/>
              </a:rPr>
              <a:t>En un script se puede utilizar cualquier tipo de instrucción MySQL.</a:t>
            </a:r>
          </a:p>
          <a:p>
            <a:pPr marL="342900" marR="0" lvl="0" indent="-342900" algn="l" rtl="0">
              <a:spcBef>
                <a:spcPts val="0"/>
              </a:spcBef>
              <a:spcAft>
                <a:spcPts val="0"/>
              </a:spcAft>
              <a:buFont typeface="Arial" panose="020B0604020202020204" pitchFamily="34" charset="0"/>
              <a:buChar char="•"/>
            </a:pPr>
            <a:endParaRPr lang="es-ES" sz="2000"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s-ES" sz="2000" dirty="0">
                <a:solidFill>
                  <a:schemeClr val="dk1"/>
                </a:solidFill>
                <a:latin typeface="Calibri"/>
                <a:ea typeface="Calibri"/>
                <a:cs typeface="Calibri"/>
                <a:sym typeface="Calibri"/>
              </a:rPr>
              <a:t>Normalmente son instrucciones que modifican los datos o los esquemas de las bases de datos.</a:t>
            </a:r>
          </a:p>
          <a:p>
            <a:pPr marL="342900" marR="0" lvl="0" indent="-342900" algn="l" rtl="0">
              <a:spcBef>
                <a:spcPts val="0"/>
              </a:spcBef>
              <a:spcAft>
                <a:spcPts val="0"/>
              </a:spcAft>
              <a:buFont typeface="Arial" panose="020B0604020202020204" pitchFamily="34" charset="0"/>
              <a:buChar char="•"/>
            </a:pPr>
            <a:endParaRPr lang="es-ES" sz="2000"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s-ES" sz="2000" dirty="0">
                <a:solidFill>
                  <a:schemeClr val="dk1"/>
                </a:solidFill>
                <a:latin typeface="Calibri"/>
                <a:ea typeface="Calibri"/>
                <a:cs typeface="Calibri"/>
                <a:sym typeface="Calibri"/>
              </a:rPr>
              <a:t>Por ello, normalmente, todas esas instrucciones están incluidas dentro de una transacción </a:t>
            </a:r>
            <a:r>
              <a:rPr lang="es-ES" sz="2000" dirty="0" err="1">
                <a:solidFill>
                  <a:schemeClr val="dk1"/>
                </a:solidFill>
                <a:latin typeface="Calibri"/>
                <a:ea typeface="Calibri"/>
                <a:cs typeface="Calibri"/>
                <a:sym typeface="Calibri"/>
              </a:rPr>
              <a:t>commiteada</a:t>
            </a:r>
            <a:r>
              <a:rPr lang="es-ES" sz="2000" dirty="0">
                <a:solidFill>
                  <a:schemeClr val="dk1"/>
                </a:solidFill>
                <a:latin typeface="Calibri"/>
                <a:ea typeface="Calibri"/>
                <a:cs typeface="Calibri"/>
                <a:sym typeface="Calibri"/>
              </a:rPr>
              <a:t>.</a:t>
            </a:r>
          </a:p>
          <a:p>
            <a:pPr marL="342900" marR="0" lvl="0" indent="-342900" algn="l" rtl="0">
              <a:spcBef>
                <a:spcPts val="0"/>
              </a:spcBef>
              <a:spcAft>
                <a:spcPts val="0"/>
              </a:spcAft>
              <a:buFont typeface="Arial" panose="020B0604020202020204" pitchFamily="34" charset="0"/>
              <a:buChar char="•"/>
            </a:pPr>
            <a:endParaRPr lang="es-ES" sz="2000"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s-ES" sz="2000" dirty="0">
                <a:solidFill>
                  <a:schemeClr val="dk1"/>
                </a:solidFill>
                <a:latin typeface="Calibri"/>
                <a:ea typeface="Calibri"/>
                <a:cs typeface="Calibri"/>
                <a:sym typeface="Calibri"/>
              </a:rPr>
              <a:t>La instrucción primera debería ser </a:t>
            </a:r>
            <a:r>
              <a:rPr lang="es-ES" sz="2000" b="1" dirty="0">
                <a:solidFill>
                  <a:schemeClr val="dk1"/>
                </a:solidFill>
                <a:latin typeface="Calibri"/>
                <a:ea typeface="Calibri"/>
                <a:cs typeface="Calibri"/>
                <a:sym typeface="Calibri"/>
              </a:rPr>
              <a:t>USE </a:t>
            </a:r>
            <a:r>
              <a:rPr lang="es-ES" sz="2000" b="1" dirty="0" err="1">
                <a:solidFill>
                  <a:schemeClr val="dk1"/>
                </a:solidFill>
                <a:latin typeface="Calibri"/>
                <a:ea typeface="Calibri"/>
                <a:cs typeface="Calibri"/>
                <a:sym typeface="Calibri"/>
              </a:rPr>
              <a:t>basedatos</a:t>
            </a:r>
            <a:r>
              <a:rPr lang="es-ES" sz="2000" b="1" dirty="0">
                <a:solidFill>
                  <a:schemeClr val="dk1"/>
                </a:solidFill>
                <a:latin typeface="Calibri"/>
                <a:ea typeface="Calibri"/>
                <a:cs typeface="Calibri"/>
                <a:sym typeface="Calibri"/>
              </a:rPr>
              <a:t>. </a:t>
            </a:r>
            <a:r>
              <a:rPr lang="es-ES" sz="2000" dirty="0">
                <a:solidFill>
                  <a:schemeClr val="dk1"/>
                </a:solidFill>
                <a:latin typeface="Calibri"/>
                <a:ea typeface="Calibri"/>
                <a:cs typeface="Calibri"/>
                <a:sym typeface="Calibri"/>
              </a:rPr>
              <a:t>Así aseguramos que las instrucciones se ejecuten por tener la base de datos abierta</a:t>
            </a:r>
            <a:endParaRPr lang="es-ES" sz="2000" b="1"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endParaRPr lang="es-ES" sz="20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s-ES" sz="2000" b="0" i="0" u="none" strike="noStrike" cap="none" dirty="0">
                <a:solidFill>
                  <a:schemeClr val="dk1"/>
                </a:solidFill>
                <a:latin typeface="Calibri"/>
                <a:ea typeface="Calibri"/>
                <a:cs typeface="Calibri"/>
                <a:sym typeface="Calibri"/>
              </a:rPr>
              <a:t>Las instrucciones SELECT tienen sentido cuando:</a:t>
            </a:r>
          </a:p>
          <a:p>
            <a:pPr marL="1258888" lvl="4" indent="-628650">
              <a:buFont typeface="Courier New" panose="02070309020205020404" pitchFamily="49" charset="0"/>
              <a:buChar char="o"/>
            </a:pPr>
            <a:r>
              <a:rPr lang="es-ES" sz="1800" dirty="0">
                <a:solidFill>
                  <a:schemeClr val="dk1"/>
                </a:solidFill>
                <a:latin typeface="Calibri"/>
                <a:ea typeface="Calibri"/>
                <a:cs typeface="Calibri"/>
                <a:sym typeface="Calibri"/>
              </a:rPr>
              <a:t>S</a:t>
            </a:r>
            <a:r>
              <a:rPr lang="es-ES" sz="1800" b="0" i="0" u="none" strike="noStrike" cap="none" dirty="0">
                <a:solidFill>
                  <a:schemeClr val="dk1"/>
                </a:solidFill>
                <a:latin typeface="Calibri"/>
                <a:ea typeface="Calibri"/>
                <a:cs typeface="Calibri"/>
                <a:sym typeface="Calibri"/>
              </a:rPr>
              <a:t>e trata de devolver un resultado en un</a:t>
            </a:r>
            <a:r>
              <a:rPr lang="es-ES" sz="1800" dirty="0">
                <a:solidFill>
                  <a:schemeClr val="dk1"/>
                </a:solidFill>
                <a:latin typeface="Calibri"/>
                <a:ea typeface="Calibri"/>
                <a:cs typeface="Calibri"/>
                <a:sym typeface="Calibri"/>
              </a:rPr>
              <a:t>a variable.</a:t>
            </a:r>
          </a:p>
          <a:p>
            <a:pPr marL="1258888" lvl="7" indent="-628650">
              <a:buFont typeface="Courier New" panose="02070309020205020404" pitchFamily="49" charset="0"/>
              <a:buChar char="o"/>
            </a:pPr>
            <a:r>
              <a:rPr lang="es-ES" sz="1800" b="0" i="0" u="none" strike="noStrike" cap="none" dirty="0">
                <a:solidFill>
                  <a:schemeClr val="dk1"/>
                </a:solidFill>
                <a:latin typeface="Calibri"/>
                <a:ea typeface="Calibri"/>
                <a:cs typeface="Calibri"/>
                <a:sym typeface="Calibri"/>
              </a:rPr>
              <a:t>Se  trata de mostrar al final del script datos </a:t>
            </a:r>
            <a:r>
              <a:rPr lang="es-ES" sz="1800" dirty="0">
                <a:solidFill>
                  <a:schemeClr val="dk1"/>
                </a:solidFill>
                <a:latin typeface="Calibri"/>
                <a:ea typeface="Calibri"/>
                <a:cs typeface="Calibri"/>
                <a:sym typeface="Calibri"/>
              </a:rPr>
              <a:t>que son efecto de lo realizado.</a:t>
            </a:r>
          </a:p>
          <a:p>
            <a:pPr marL="1258888" lvl="4" indent="-628650">
              <a:buFont typeface="Courier New" panose="02070309020205020404" pitchFamily="49" charset="0"/>
              <a:buChar char="o"/>
            </a:pPr>
            <a:r>
              <a:rPr lang="es-ES" sz="1800" b="0" i="0" u="none" strike="noStrike" cap="none" dirty="0">
                <a:solidFill>
                  <a:schemeClr val="dk1"/>
                </a:solidFill>
                <a:latin typeface="Calibri"/>
                <a:ea typeface="Calibri"/>
                <a:cs typeface="Calibri"/>
                <a:sym typeface="Calibri"/>
              </a:rPr>
              <a:t>Para obtener en un fichero el resultado de una consulta.</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9135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17</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4604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none" strike="noStrike" cap="none" dirty="0">
                <a:solidFill>
                  <a:schemeClr val="dk1"/>
                </a:solidFill>
                <a:latin typeface="Calibri"/>
                <a:ea typeface="Calibri"/>
                <a:cs typeface="Calibri"/>
                <a:sym typeface="Calibri"/>
              </a:rPr>
              <a:t>Uso de variables en un script:</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Se pueden usar variables en un script.</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El nombrado de una variable siempre va precedido del carácter @. Por ejemplo, </a:t>
            </a:r>
            <a:r>
              <a:rPr lang="es-ES" sz="2000" b="1" i="0" u="none" strike="noStrike" cap="none" dirty="0">
                <a:solidFill>
                  <a:schemeClr val="dk1"/>
                </a:solidFill>
                <a:latin typeface="Calibri"/>
                <a:ea typeface="Calibri"/>
                <a:cs typeface="Calibri"/>
                <a:sym typeface="Calibri"/>
              </a:rPr>
              <a:t>@usuario.</a:t>
            </a:r>
            <a:endParaRPr lang="es-ES"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Un variable puede contener cualquier valor válido para MySQL.</a:t>
            </a:r>
          </a:p>
          <a:p>
            <a:pPr marL="0" marR="0" lvl="0" indent="0" algn="l" rtl="0">
              <a:spcBef>
                <a:spcPts val="0"/>
              </a:spcBef>
              <a:spcAft>
                <a:spcPts val="0"/>
              </a:spcAft>
              <a:buNone/>
            </a:pPr>
            <a:endParaRPr lang="es-ES"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dirty="0">
                <a:solidFill>
                  <a:schemeClr val="dk1"/>
                </a:solidFill>
                <a:latin typeface="Calibri"/>
                <a:ea typeface="Calibri"/>
                <a:cs typeface="Calibri"/>
                <a:sym typeface="Calibri"/>
              </a:rPr>
              <a:t>No se define el tipo de una variable. Una variable se crea en el momento que se usa en una instrucción.</a:t>
            </a:r>
          </a:p>
          <a:p>
            <a:pPr marL="0" marR="0" lvl="0" indent="0" algn="l"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462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18</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4604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none" strike="noStrike" cap="none" dirty="0">
                <a:solidFill>
                  <a:schemeClr val="tx1"/>
                </a:solidFill>
                <a:latin typeface="Calibri"/>
                <a:ea typeface="Calibri"/>
                <a:cs typeface="Calibri"/>
                <a:sym typeface="Calibri"/>
              </a:rPr>
              <a:t>Uso de variables en un script. Ejemplos de uso:</a:t>
            </a:r>
          </a:p>
          <a:p>
            <a:pPr marL="0" marR="0" lvl="0" indent="0" algn="l" rtl="0">
              <a:spcBef>
                <a:spcPts val="0"/>
              </a:spcBef>
              <a:spcAft>
                <a:spcPts val="0"/>
              </a:spcAft>
              <a:buNone/>
            </a:pPr>
            <a:endParaRPr lang="es-ES" sz="2000"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tx1"/>
                </a:solidFill>
                <a:latin typeface="Calibri"/>
                <a:ea typeface="Calibri"/>
                <a:cs typeface="Calibri"/>
                <a:sym typeface="Calibri"/>
              </a:rPr>
              <a:t>Asignar un valor a una variable:</a:t>
            </a:r>
          </a:p>
          <a:p>
            <a:pPr marL="0" marR="0" lvl="0" indent="0" algn="l" rtl="0">
              <a:spcBef>
                <a:spcPts val="0"/>
              </a:spcBef>
              <a:spcAft>
                <a:spcPts val="0"/>
              </a:spcAft>
              <a:buNone/>
            </a:pPr>
            <a:endParaRPr lang="es-ES" sz="20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accent1">
                    <a:lumMod val="75000"/>
                  </a:schemeClr>
                </a:solidFill>
                <a:latin typeface="Calibri"/>
                <a:ea typeface="Calibri"/>
                <a:cs typeface="Calibri"/>
                <a:sym typeface="Calibri"/>
              </a:rPr>
              <a:t>SET @usuario='02jorge';</a:t>
            </a:r>
          </a:p>
          <a:p>
            <a:pPr marL="0" marR="0" lvl="0" indent="0" algn="l" rtl="0">
              <a:spcBef>
                <a:spcPts val="0"/>
              </a:spcBef>
              <a:spcAft>
                <a:spcPts val="0"/>
              </a:spcAft>
              <a:buNone/>
            </a:pPr>
            <a:endParaRPr lang="es-ES" sz="2000" b="1"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dirty="0">
                <a:solidFill>
                  <a:schemeClr val="tx1"/>
                </a:solidFill>
                <a:latin typeface="Calibri"/>
                <a:ea typeface="Calibri"/>
                <a:cs typeface="Calibri"/>
                <a:sym typeface="Calibri"/>
              </a:rPr>
              <a:t>Asignar a una variable el resultado de una consulta (sólo si la consulta devuelve un único valor)</a:t>
            </a:r>
            <a:r>
              <a:rPr lang="es-ES" sz="2000" b="1" i="0" u="none" strike="noStrike" cap="none" dirty="0">
                <a:solidFill>
                  <a:schemeClr val="tx1"/>
                </a:solidFill>
                <a:latin typeface="Calibri"/>
                <a:ea typeface="Calibri"/>
                <a:cs typeface="Calibri"/>
                <a:sym typeface="Calibri"/>
              </a:rPr>
              <a:t>.</a:t>
            </a:r>
          </a:p>
          <a:p>
            <a:pPr marL="0" marR="0" lvl="0" indent="0" algn="l" rtl="0">
              <a:spcBef>
                <a:spcPts val="0"/>
              </a:spcBef>
              <a:spcAft>
                <a:spcPts val="0"/>
              </a:spcAft>
              <a:buNone/>
            </a:pPr>
            <a:endParaRPr lang="es-ES" sz="20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accent1">
                    <a:lumMod val="75000"/>
                  </a:schemeClr>
                </a:solidFill>
                <a:latin typeface="Calibri"/>
                <a:ea typeface="Calibri"/>
                <a:cs typeface="Calibri"/>
                <a:sym typeface="Calibri"/>
              </a:rPr>
              <a:t>SELECT </a:t>
            </a:r>
            <a:r>
              <a:rPr lang="es-ES" sz="2000" b="1" i="0" u="none" strike="noStrike" cap="none" dirty="0" err="1">
                <a:solidFill>
                  <a:schemeClr val="accent1">
                    <a:lumMod val="75000"/>
                  </a:schemeClr>
                </a:solidFill>
                <a:latin typeface="Calibri"/>
                <a:ea typeface="Calibri"/>
                <a:cs typeface="Calibri"/>
                <a:sym typeface="Calibri"/>
              </a:rPr>
              <a:t>user</a:t>
            </a:r>
            <a:r>
              <a:rPr lang="es-ES" sz="2000" b="1" i="0" u="none" strike="noStrike" cap="none" dirty="0">
                <a:solidFill>
                  <a:schemeClr val="accent1">
                    <a:lumMod val="75000"/>
                  </a:schemeClr>
                </a:solidFill>
                <a:latin typeface="Calibri"/>
                <a:ea typeface="Calibri"/>
                <a:cs typeface="Calibri"/>
                <a:sym typeface="Calibri"/>
              </a:rPr>
              <a:t> INTO @user FROM usuarios </a:t>
            </a:r>
            <a:r>
              <a:rPr lang="es-ES" sz="2000" b="1" i="0" u="none" strike="noStrike" cap="none" dirty="0" err="1">
                <a:solidFill>
                  <a:schemeClr val="accent1">
                    <a:lumMod val="75000"/>
                  </a:schemeClr>
                </a:solidFill>
                <a:latin typeface="Calibri"/>
                <a:ea typeface="Calibri"/>
                <a:cs typeface="Calibri"/>
                <a:sym typeface="Calibri"/>
              </a:rPr>
              <a:t>where</a:t>
            </a:r>
            <a:r>
              <a:rPr lang="es-ES" sz="2000" b="1" i="0" u="none" strike="noStrike" cap="none" dirty="0">
                <a:solidFill>
                  <a:schemeClr val="accent1">
                    <a:lumMod val="75000"/>
                  </a:schemeClr>
                </a:solidFill>
                <a:latin typeface="Calibri"/>
                <a:ea typeface="Calibri"/>
                <a:cs typeface="Calibri"/>
                <a:sym typeface="Calibri"/>
              </a:rPr>
              <a:t> nombre="Ana" AND apellidos="Llano </a:t>
            </a:r>
            <a:r>
              <a:rPr lang="es-ES" sz="2000" b="1" i="0" u="none" strike="noStrike" cap="none" dirty="0" err="1">
                <a:solidFill>
                  <a:schemeClr val="accent1">
                    <a:lumMod val="75000"/>
                  </a:schemeClr>
                </a:solidFill>
                <a:latin typeface="Calibri"/>
                <a:ea typeface="Calibri"/>
                <a:cs typeface="Calibri"/>
                <a:sym typeface="Calibri"/>
              </a:rPr>
              <a:t>Llano</a:t>
            </a:r>
            <a:r>
              <a:rPr lang="es-ES" sz="2000" b="1" i="0" u="none" strike="noStrike" cap="none" dirty="0">
                <a:solidFill>
                  <a:schemeClr val="accent1">
                    <a:lumMod val="75000"/>
                  </a:schemeClr>
                </a:solidFill>
                <a:latin typeface="Calibri"/>
                <a:ea typeface="Calibri"/>
                <a:cs typeface="Calibri"/>
                <a:sym typeface="Calibri"/>
              </a:rPr>
              <a:t>";</a:t>
            </a:r>
          </a:p>
          <a:p>
            <a:pPr marL="0" marR="0" lvl="0" indent="0" algn="l" rtl="0">
              <a:spcBef>
                <a:spcPts val="0"/>
              </a:spcBef>
              <a:spcAft>
                <a:spcPts val="0"/>
              </a:spcAft>
              <a:buNone/>
            </a:pPr>
            <a:endParaRPr lang="es-ES" sz="20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tx1"/>
                </a:solidFill>
                <a:latin typeface="Calibri"/>
                <a:ea typeface="Calibri"/>
                <a:cs typeface="Calibri"/>
                <a:sym typeface="Calibri"/>
              </a:rPr>
              <a:t>Usar una variable dentro de un instrucción de actualización</a:t>
            </a:r>
          </a:p>
          <a:p>
            <a:pPr marL="0" marR="0" lvl="0" indent="0" algn="l" rtl="0">
              <a:spcBef>
                <a:spcPts val="0"/>
              </a:spcBef>
              <a:spcAft>
                <a:spcPts val="0"/>
              </a:spcAft>
              <a:buNone/>
            </a:pPr>
            <a:endParaRPr lang="es-ES" sz="20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000" b="1" i="0" u="none" strike="noStrike" cap="none" dirty="0">
                <a:solidFill>
                  <a:schemeClr val="accent1">
                    <a:lumMod val="75000"/>
                  </a:schemeClr>
                </a:solidFill>
                <a:latin typeface="Calibri"/>
                <a:ea typeface="Calibri"/>
                <a:cs typeface="Calibri"/>
                <a:sym typeface="Calibri"/>
              </a:rPr>
              <a:t>UPDATE usuarios SET </a:t>
            </a:r>
            <a:r>
              <a:rPr lang="es-ES" sz="2000" b="1" i="0" u="none" strike="noStrike" cap="none" dirty="0" err="1">
                <a:solidFill>
                  <a:schemeClr val="accent1">
                    <a:lumMod val="75000"/>
                  </a:schemeClr>
                </a:solidFill>
                <a:latin typeface="Calibri"/>
                <a:ea typeface="Calibri"/>
                <a:cs typeface="Calibri"/>
                <a:sym typeface="Calibri"/>
              </a:rPr>
              <a:t>numvotos</a:t>
            </a:r>
            <a:r>
              <a:rPr lang="es-ES" sz="2000" b="1" i="0" u="none" strike="noStrike" cap="none" dirty="0">
                <a:solidFill>
                  <a:schemeClr val="accent1">
                    <a:lumMod val="75000"/>
                  </a:schemeClr>
                </a:solidFill>
                <a:latin typeface="Calibri"/>
                <a:ea typeface="Calibri"/>
                <a:cs typeface="Calibri"/>
                <a:sym typeface="Calibri"/>
              </a:rPr>
              <a:t>=</a:t>
            </a:r>
            <a:r>
              <a:rPr lang="es-ES" sz="2000" b="1" i="0" u="none" strike="noStrike" cap="none" dirty="0" err="1">
                <a:solidFill>
                  <a:schemeClr val="accent1">
                    <a:lumMod val="75000"/>
                  </a:schemeClr>
                </a:solidFill>
                <a:latin typeface="Calibri"/>
                <a:ea typeface="Calibri"/>
                <a:cs typeface="Calibri"/>
                <a:sym typeface="Calibri"/>
              </a:rPr>
              <a:t>numvotos</a:t>
            </a:r>
            <a:r>
              <a:rPr lang="es-ES" sz="2000" b="1" i="0" u="none" strike="noStrike" cap="none" dirty="0">
                <a:solidFill>
                  <a:schemeClr val="accent1">
                    <a:lumMod val="75000"/>
                  </a:schemeClr>
                </a:solidFill>
                <a:latin typeface="Calibri"/>
                <a:ea typeface="Calibri"/>
                <a:cs typeface="Calibri"/>
                <a:sym typeface="Calibri"/>
              </a:rPr>
              <a:t> + 1  WHERE </a:t>
            </a:r>
            <a:r>
              <a:rPr lang="es-ES" sz="2000" b="1" i="0" u="none" strike="noStrike" cap="none" dirty="0" err="1">
                <a:solidFill>
                  <a:schemeClr val="accent1">
                    <a:lumMod val="75000"/>
                  </a:schemeClr>
                </a:solidFill>
                <a:latin typeface="Calibri"/>
                <a:ea typeface="Calibri"/>
                <a:cs typeface="Calibri"/>
                <a:sym typeface="Calibri"/>
              </a:rPr>
              <a:t>user</a:t>
            </a:r>
            <a:r>
              <a:rPr lang="es-ES" sz="2000" b="1" i="0" u="none" strike="noStrike" cap="none" dirty="0">
                <a:solidFill>
                  <a:schemeClr val="accent1">
                    <a:lumMod val="75000"/>
                  </a:schemeClr>
                </a:solidFill>
                <a:latin typeface="Calibri"/>
                <a:ea typeface="Calibri"/>
                <a:cs typeface="Calibri"/>
                <a:sym typeface="Calibri"/>
              </a:rPr>
              <a:t>=@usuario;</a:t>
            </a:r>
            <a:endParaRPr sz="2000" b="1" i="0" u="none" strike="noStrike" cap="none" dirty="0">
              <a:solidFill>
                <a:schemeClr val="accent1">
                  <a:lumMod val="75000"/>
                </a:schemeClr>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802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19</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4604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none" strike="noStrike" cap="none" dirty="0">
                <a:solidFill>
                  <a:schemeClr val="tx1"/>
                </a:solidFill>
                <a:latin typeface="Calibri"/>
                <a:ea typeface="Calibri"/>
                <a:cs typeface="Calibri"/>
                <a:sym typeface="Calibri"/>
              </a:rPr>
              <a:t>Ejemplo de script para actualizar clasificación a partir de un partido:</a:t>
            </a:r>
          </a:p>
          <a:p>
            <a:pPr marL="0" marR="0" lvl="0" indent="0" algn="l" rtl="0">
              <a:spcBef>
                <a:spcPts val="0"/>
              </a:spcBef>
              <a:spcAft>
                <a:spcPts val="0"/>
              </a:spcAft>
              <a:buNone/>
            </a:pPr>
            <a:endParaRPr lang="es-ES" sz="2000" dirty="0">
              <a:solidFill>
                <a:schemeClr val="tx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5" name="Imagen 4">
            <a:extLst>
              <a:ext uri="{FF2B5EF4-FFF2-40B4-BE49-F238E27FC236}">
                <a16:creationId xmlns:a16="http://schemas.microsoft.com/office/drawing/2014/main" id="{35975EB1-F742-4540-ED89-AC3640CBC6AF}"/>
              </a:ext>
            </a:extLst>
          </p:cNvPr>
          <p:cNvPicPr>
            <a:picLocks noChangeAspect="1"/>
          </p:cNvPicPr>
          <p:nvPr/>
        </p:nvPicPr>
        <p:blipFill>
          <a:blip r:embed="rId3"/>
          <a:stretch>
            <a:fillRect/>
          </a:stretch>
        </p:blipFill>
        <p:spPr>
          <a:xfrm>
            <a:off x="698369" y="2243137"/>
            <a:ext cx="7837807" cy="3417888"/>
          </a:xfrm>
          <a:prstGeom prst="rect">
            <a:avLst/>
          </a:prstGeom>
        </p:spPr>
      </p:pic>
    </p:spTree>
    <p:extLst>
      <p:ext uri="{BB962C8B-B14F-4D97-AF65-F5344CB8AC3E}">
        <p14:creationId xmlns:p14="http://schemas.microsoft.com/office/powerpoint/2010/main" val="3313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Una transacción es un conjunto de operaciones o instrucciones SQL, generalmente de actualización de datos,  que forman un proceso conjunto</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El conjunto de instrucciones de una transacción no queda realizado a medias, o se realizan todas las operaciones o no se realiza ninguna de las operaciones de la transacción. </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rgbClr val="0070C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Durante la ejecución de las instrucciones que forman una transacción, podemos anular todas las instrucciones o confirmarlas.</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Por defecto, MySQL se comporta de forma que toda instrucción es una transacción que se confirma automáticamente en el momento de ejecutarla. Por tanto, no se puede anular su ejecución una vez realizada. SE DICE QUE POR DEFECTO TRABAJA EN ESTADO NO TRANSACCIONAL.</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En MySQL se pueden usar transacciones con tablas InnoDB (las tablas que se crean por defecto). En algunos otros tipos de tablas no se pueden usar como, por ejemplo, en tablas MyISAM.</a:t>
            </a:r>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Scripts</a:t>
            </a:r>
            <a:endParaRPr dirty="0"/>
          </a:p>
        </p:txBody>
      </p:sp>
      <p:sp>
        <p:nvSpPr>
          <p:cNvPr id="217" name="Google Shape;217;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20</a:t>
            </a:fld>
            <a:endParaRPr sz="2800" b="0" i="0" u="none" strike="noStrike" cap="none">
              <a:solidFill>
                <a:srgbClr val="898989"/>
              </a:solidFill>
              <a:latin typeface="Calibri"/>
              <a:ea typeface="Calibri"/>
              <a:cs typeface="Calibri"/>
              <a:sym typeface="Calibri"/>
            </a:endParaRPr>
          </a:p>
        </p:txBody>
      </p:sp>
      <p:sp>
        <p:nvSpPr>
          <p:cNvPr id="219" name="Google Shape;219;p26"/>
          <p:cNvSpPr txBox="1"/>
          <p:nvPr/>
        </p:nvSpPr>
        <p:spPr>
          <a:xfrm>
            <a:off x="576263" y="1196975"/>
            <a:ext cx="7991400" cy="4604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b="1" i="0" u="none" strike="noStrike" cap="none" dirty="0">
                <a:solidFill>
                  <a:schemeClr val="tx1"/>
                </a:solidFill>
                <a:latin typeface="Calibri"/>
                <a:ea typeface="Calibri"/>
                <a:cs typeface="Calibri"/>
                <a:sym typeface="Calibri"/>
              </a:rPr>
              <a:t>Ejecución de un script:</a:t>
            </a:r>
          </a:p>
          <a:p>
            <a:pPr marL="0" marR="0" lvl="0" indent="0" algn="l" rtl="0">
              <a:spcBef>
                <a:spcPts val="0"/>
              </a:spcBef>
              <a:spcAft>
                <a:spcPts val="0"/>
              </a:spcAft>
              <a:buNone/>
            </a:pPr>
            <a:endParaRPr lang="es-ES" sz="24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400" b="1" i="0" u="none" strike="noStrike" cap="none" dirty="0">
                <a:solidFill>
                  <a:schemeClr val="tx1"/>
                </a:solidFill>
                <a:latin typeface="Calibri"/>
                <a:ea typeface="Calibri"/>
                <a:cs typeface="Calibri"/>
                <a:sym typeface="Calibri"/>
              </a:rPr>
              <a:t>En Workbench</a:t>
            </a:r>
          </a:p>
          <a:p>
            <a:pPr marL="0" marR="0" lvl="0" indent="0" algn="l" rtl="0">
              <a:spcBef>
                <a:spcPts val="0"/>
              </a:spcBef>
              <a:spcAft>
                <a:spcPts val="0"/>
              </a:spcAft>
              <a:buNone/>
            </a:pPr>
            <a:endParaRPr lang="es-ES" sz="24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400" i="0" u="none" strike="noStrike" cap="none" dirty="0">
                <a:solidFill>
                  <a:schemeClr val="tx1"/>
                </a:solidFill>
                <a:latin typeface="Calibri"/>
                <a:ea typeface="Calibri"/>
                <a:cs typeface="Calibri"/>
                <a:sym typeface="Calibri"/>
              </a:rPr>
              <a:t>Tras abrir o editar el archivo script, en su hoja de edición, pulsando el botón de barra de herramientas  </a:t>
            </a:r>
          </a:p>
          <a:p>
            <a:pPr marL="0" marR="0" lvl="0" indent="0" algn="l" rtl="0">
              <a:spcBef>
                <a:spcPts val="0"/>
              </a:spcBef>
              <a:spcAft>
                <a:spcPts val="0"/>
              </a:spcAft>
              <a:buNone/>
            </a:pPr>
            <a:endParaRPr lang="es-ES" sz="24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400" b="1" dirty="0">
                <a:solidFill>
                  <a:schemeClr val="tx1"/>
                </a:solidFill>
                <a:latin typeface="Calibri"/>
                <a:ea typeface="Calibri"/>
                <a:cs typeface="Calibri"/>
                <a:sym typeface="Calibri"/>
              </a:rPr>
              <a:t>En MySQL Client</a:t>
            </a:r>
            <a:endParaRPr lang="es-ES" sz="2400" dirty="0">
              <a:solidFill>
                <a:schemeClr val="tx1"/>
              </a:solidFill>
              <a:latin typeface="Calibri"/>
              <a:ea typeface="Calibri"/>
              <a:cs typeface="Calibri"/>
              <a:sym typeface="Calibri"/>
            </a:endParaRPr>
          </a:p>
          <a:p>
            <a:pPr marL="0" marR="0" lvl="0" indent="0" algn="l" rtl="0">
              <a:spcBef>
                <a:spcPts val="0"/>
              </a:spcBef>
              <a:spcAft>
                <a:spcPts val="0"/>
              </a:spcAft>
              <a:buNone/>
            </a:pPr>
            <a:endParaRPr lang="es-ES" sz="2400" b="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400" dirty="0">
                <a:solidFill>
                  <a:schemeClr val="tx1"/>
                </a:solidFill>
                <a:latin typeface="Calibri"/>
                <a:ea typeface="Calibri"/>
                <a:cs typeface="Calibri"/>
                <a:sym typeface="Calibri"/>
              </a:rPr>
              <a:t>Ejecutando el comando </a:t>
            </a:r>
            <a:r>
              <a:rPr lang="es-ES" sz="2400" b="1" dirty="0">
                <a:solidFill>
                  <a:schemeClr val="tx1"/>
                </a:solidFill>
                <a:latin typeface="Calibri"/>
                <a:ea typeface="Calibri"/>
                <a:cs typeface="Calibri"/>
                <a:sym typeface="Calibri"/>
              </a:rPr>
              <a:t>\</a:t>
            </a:r>
            <a:r>
              <a:rPr lang="es-ES" sz="2400" b="1" dirty="0" err="1">
                <a:solidFill>
                  <a:schemeClr val="tx1"/>
                </a:solidFill>
                <a:latin typeface="Calibri"/>
                <a:ea typeface="Calibri"/>
                <a:cs typeface="Calibri"/>
                <a:sym typeface="Calibri"/>
              </a:rPr>
              <a:t>source</a:t>
            </a:r>
            <a:r>
              <a:rPr lang="es-ES" sz="2400" b="1" dirty="0">
                <a:solidFill>
                  <a:schemeClr val="tx1"/>
                </a:solidFill>
                <a:latin typeface="Calibri"/>
                <a:ea typeface="Calibri"/>
                <a:cs typeface="Calibri"/>
                <a:sym typeface="Calibri"/>
              </a:rPr>
              <a:t>  </a:t>
            </a:r>
            <a:r>
              <a:rPr lang="es-ES" sz="2400" b="1" i="1" dirty="0">
                <a:solidFill>
                  <a:schemeClr val="tx1"/>
                </a:solidFill>
                <a:latin typeface="Calibri"/>
                <a:ea typeface="Calibri"/>
                <a:cs typeface="Calibri"/>
                <a:sym typeface="Calibri"/>
              </a:rPr>
              <a:t>fichero.  </a:t>
            </a:r>
            <a:r>
              <a:rPr lang="es-ES" sz="2400" i="1" dirty="0">
                <a:solidFill>
                  <a:schemeClr val="tx1"/>
                </a:solidFill>
                <a:latin typeface="Calibri"/>
                <a:ea typeface="Calibri"/>
                <a:cs typeface="Calibri"/>
                <a:sym typeface="Calibri"/>
              </a:rPr>
              <a:t>Por ejemplo:</a:t>
            </a:r>
          </a:p>
          <a:p>
            <a:pPr marL="0" marR="0" lvl="0" indent="0" algn="l" rtl="0">
              <a:spcBef>
                <a:spcPts val="0"/>
              </a:spcBef>
              <a:spcAft>
                <a:spcPts val="0"/>
              </a:spcAft>
              <a:buNone/>
            </a:pPr>
            <a:endParaRPr lang="es-ES" sz="2400" i="1" dirty="0">
              <a:solidFill>
                <a:schemeClr val="tx1"/>
              </a:solidFill>
              <a:latin typeface="Calibri"/>
              <a:ea typeface="Calibri"/>
              <a:cs typeface="Calibri"/>
              <a:sym typeface="Calibri"/>
            </a:endParaRPr>
          </a:p>
          <a:p>
            <a:pPr marL="0" marR="0" lvl="0" indent="0" algn="l" rtl="0">
              <a:spcBef>
                <a:spcPts val="0"/>
              </a:spcBef>
              <a:spcAft>
                <a:spcPts val="0"/>
              </a:spcAft>
              <a:buNone/>
            </a:pPr>
            <a:r>
              <a:rPr lang="es-ES" sz="2400" b="1" dirty="0">
                <a:solidFill>
                  <a:schemeClr val="accent1">
                    <a:lumMod val="75000"/>
                  </a:schemeClr>
                </a:solidFill>
                <a:latin typeface="Calibri"/>
                <a:ea typeface="Calibri"/>
                <a:cs typeface="Calibri"/>
                <a:sym typeface="Calibri"/>
              </a:rPr>
              <a:t>\</a:t>
            </a:r>
            <a:r>
              <a:rPr lang="es-ES" sz="2400" b="1" dirty="0" err="1">
                <a:solidFill>
                  <a:schemeClr val="accent1">
                    <a:lumMod val="75000"/>
                  </a:schemeClr>
                </a:solidFill>
                <a:latin typeface="Calibri"/>
                <a:ea typeface="Calibri"/>
                <a:cs typeface="Calibri"/>
                <a:sym typeface="Calibri"/>
              </a:rPr>
              <a:t>source</a:t>
            </a:r>
            <a:r>
              <a:rPr lang="es-ES" sz="2400" b="1">
                <a:solidFill>
                  <a:schemeClr val="accent1">
                    <a:lumMod val="75000"/>
                  </a:schemeClr>
                </a:solidFill>
                <a:latin typeface="Calibri"/>
                <a:ea typeface="Calibri"/>
                <a:cs typeface="Calibri"/>
                <a:sym typeface="Calibri"/>
              </a:rPr>
              <a:t>     c</a:t>
            </a:r>
            <a:r>
              <a:rPr lang="es-ES" sz="2400" b="1" dirty="0">
                <a:solidFill>
                  <a:schemeClr val="accent1">
                    <a:lumMod val="75000"/>
                  </a:schemeClr>
                </a:solidFill>
                <a:latin typeface="Calibri"/>
                <a:ea typeface="Calibri"/>
                <a:cs typeface="Calibri"/>
                <a:sym typeface="Calibri"/>
              </a:rPr>
              <a:t>:\BD\scripts\actualizaclas_liga.sql</a:t>
            </a: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1" name="Google Shape;221;p26"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 name="Imagen 2">
            <a:extLst>
              <a:ext uri="{FF2B5EF4-FFF2-40B4-BE49-F238E27FC236}">
                <a16:creationId xmlns:a16="http://schemas.microsoft.com/office/drawing/2014/main" id="{F97BC233-FA79-ACDD-366E-7F088A00F24E}"/>
              </a:ext>
            </a:extLst>
          </p:cNvPr>
          <p:cNvPicPr>
            <a:picLocks noChangeAspect="1"/>
          </p:cNvPicPr>
          <p:nvPr/>
        </p:nvPicPr>
        <p:blipFill>
          <a:blip r:embed="rId3"/>
          <a:stretch>
            <a:fillRect/>
          </a:stretch>
        </p:blipFill>
        <p:spPr>
          <a:xfrm>
            <a:off x="6457950" y="3021817"/>
            <a:ext cx="467506" cy="407183"/>
          </a:xfrm>
          <a:prstGeom prst="rect">
            <a:avLst/>
          </a:prstGeom>
        </p:spPr>
      </p:pic>
    </p:spTree>
    <p:extLst>
      <p:ext uri="{BB962C8B-B14F-4D97-AF65-F5344CB8AC3E}">
        <p14:creationId xmlns:p14="http://schemas.microsoft.com/office/powerpoint/2010/main" val="315997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Un ejemplo típico es una transacción bancaria</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Es necesario que la actualización del saldo de la cuenta de donde sale el dinero y la de la cuenta donde se incrementa el saldo sean ejecutadas de manera conjunta, o en su caso, que no se ejecute ninguna de ellas. </a:t>
            </a:r>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1" name="Google Shape;111;p15"/>
          <p:cNvPicPr preferRelativeResize="0"/>
          <p:nvPr/>
        </p:nvPicPr>
        <p:blipFill rotWithShape="1">
          <a:blip r:embed="rId3">
            <a:alphaModFix/>
          </a:blip>
          <a:srcRect/>
          <a:stretch/>
        </p:blipFill>
        <p:spPr>
          <a:xfrm>
            <a:off x="1595437" y="2927379"/>
            <a:ext cx="5953125" cy="382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17" name="Google Shape;117;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8" name="Google Shape;118;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9" name="Google Shape;119;p16"/>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Las cuatro propiedades de las transacciones (ACID)</a:t>
            </a:r>
            <a:r>
              <a:rPr lang="es-ES" sz="1800" b="0" i="0" u="none"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A</a:t>
            </a:r>
            <a:r>
              <a:rPr lang="es-ES" sz="1800" b="1" i="0" u="none" strike="noStrike" cap="none">
                <a:solidFill>
                  <a:schemeClr val="dk1"/>
                </a:solidFill>
                <a:latin typeface="Calibri"/>
                <a:ea typeface="Calibri"/>
                <a:cs typeface="Calibri"/>
                <a:sym typeface="Calibri"/>
              </a:rPr>
              <a:t>tomicidad</a:t>
            </a:r>
            <a:r>
              <a:rPr lang="es-ES" sz="1800" b="0" i="0" u="none" strike="noStrike" cap="none">
                <a:solidFill>
                  <a:schemeClr val="dk1"/>
                </a:solidFill>
                <a:latin typeface="Calibri"/>
                <a:ea typeface="Calibri"/>
                <a:cs typeface="Calibri"/>
                <a:sym typeface="Calibri"/>
              </a:rPr>
              <a:t>: Significa que es una unidad indivisible. Es la propiedad que asegura que la operación se ha realizado o no, y por lo tanto ante un fallo del sistema no puede quedar a medias. </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C</a:t>
            </a:r>
            <a:r>
              <a:rPr lang="es-ES" sz="1800" b="1" i="0" u="none" strike="noStrike" cap="none">
                <a:solidFill>
                  <a:schemeClr val="dk1"/>
                </a:solidFill>
                <a:latin typeface="Calibri"/>
                <a:ea typeface="Calibri"/>
                <a:cs typeface="Calibri"/>
                <a:sym typeface="Calibri"/>
              </a:rPr>
              <a:t>onsistencia</a:t>
            </a:r>
            <a:r>
              <a:rPr lang="es-ES" sz="1800" b="0" i="0" u="none" strike="noStrike" cap="none">
                <a:solidFill>
                  <a:schemeClr val="dk1"/>
                </a:solidFill>
                <a:latin typeface="Calibri"/>
                <a:ea typeface="Calibri"/>
                <a:cs typeface="Calibri"/>
                <a:sym typeface="Calibri"/>
              </a:rPr>
              <a:t>: Indica que después de ejecutarse una transacción, la BD debe quedar en estado correcto. </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I</a:t>
            </a:r>
            <a:r>
              <a:rPr lang="es-ES" sz="1800" b="1" i="0" u="none" strike="noStrike" cap="none">
                <a:solidFill>
                  <a:schemeClr val="dk1"/>
                </a:solidFill>
                <a:latin typeface="Calibri"/>
                <a:ea typeface="Calibri"/>
                <a:cs typeface="Calibri"/>
                <a:sym typeface="Calibri"/>
              </a:rPr>
              <a:t>solation (Aislamiento)</a:t>
            </a:r>
            <a:r>
              <a:rPr lang="es-ES" sz="1800" b="0" i="0" u="none" strike="noStrike" cap="none">
                <a:solidFill>
                  <a:schemeClr val="dk1"/>
                </a:solidFill>
                <a:latin typeface="Calibri"/>
                <a:ea typeface="Calibri"/>
                <a:cs typeface="Calibri"/>
                <a:sym typeface="Calibri"/>
              </a:rPr>
              <a:t>: Indica que el comportamiento de una transacción no se ve afectada por el hecho de que otras transacciones sean ejecutadas al mismo tiempo. </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D</a:t>
            </a:r>
            <a:r>
              <a:rPr lang="es-ES" sz="1800" b="1" i="0" u="none" strike="noStrike" cap="none">
                <a:solidFill>
                  <a:schemeClr val="dk1"/>
                </a:solidFill>
                <a:latin typeface="Calibri"/>
                <a:ea typeface="Calibri"/>
                <a:cs typeface="Calibri"/>
                <a:sym typeface="Calibri"/>
              </a:rPr>
              <a:t>urabilidad</a:t>
            </a:r>
            <a:r>
              <a:rPr lang="es-ES" sz="1800" b="0" i="0" u="none" strike="noStrike" cap="none">
                <a:solidFill>
                  <a:schemeClr val="dk1"/>
                </a:solidFill>
                <a:latin typeface="Calibri"/>
                <a:ea typeface="Calibri"/>
                <a:cs typeface="Calibri"/>
                <a:sym typeface="Calibri"/>
              </a:rPr>
              <a:t>: Cuando se completa una transacción con éxito los cambios se vuelven permanentes. </a:t>
            </a:r>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de transacción en base de datos alquileres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Al finalizar un contrato, se deben realizar varias operaciones de actualización:</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la fecha final del contrato</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los kilómetros finales del contrato</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el importe del contrato </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Marcar el automóvil como no alquilado o disponibles</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Establecer en kilómetros del automóvil los kilómetros que tenía el automóvil al finalizar el contrato.</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Todas las instrucciones que realizan estas operaciones deben quedar realizadas o bien no quedar realizada ninguna.</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Si se realizan algunas de ellas y otras no, la base de datos quedaría en una estado </a:t>
            </a:r>
            <a:r>
              <a:rPr lang="es-ES" sz="1800" b="1" i="0" u="none" strike="noStrike" cap="none">
                <a:solidFill>
                  <a:schemeClr val="dk1"/>
                </a:solidFill>
                <a:latin typeface="Calibri"/>
                <a:ea typeface="Calibri"/>
                <a:cs typeface="Calibri"/>
                <a:sym typeface="Calibri"/>
              </a:rPr>
              <a:t>incongruente.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rgbClr val="FF0000"/>
                </a:solidFill>
                <a:latin typeface="Calibri"/>
                <a:ea typeface="Calibri"/>
                <a:cs typeface="Calibri"/>
                <a:sym typeface="Calibri"/>
              </a:rPr>
              <a:t>Por ejemplo, si no se realiza la última operación, ocurrirá que un automóvil tendrá menos kilómetros que los que tiene registrados en su último contrato.</a:t>
            </a:r>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37" name="Google Shape;137;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39" name="Google Shape;139;p18"/>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sng" strike="noStrike" cap="none">
                <a:solidFill>
                  <a:schemeClr val="dk1"/>
                </a:solidFill>
                <a:latin typeface="Calibri"/>
                <a:ea typeface="Calibri"/>
                <a:cs typeface="Calibri"/>
                <a:sym typeface="Calibri"/>
              </a:rPr>
              <a:t>Ejemplo de transacción en base de datos alquileres: </a:t>
            </a:r>
            <a:r>
              <a:rPr lang="es-ES" sz="1800" b="1" i="1" u="none" strike="noStrike" cap="none">
                <a:solidFill>
                  <a:schemeClr val="dk1"/>
                </a:solidFill>
                <a:latin typeface="Calibri"/>
                <a:ea typeface="Calibri"/>
                <a:cs typeface="Calibri"/>
                <a:sym typeface="Calibri"/>
              </a:rPr>
              <a:t>Escribir las instrucciones que forman la transacción para hacer todas las operaciones correspondientes a que el contrato número 21 finaliza hoy con 73256 kilómetros del automóvil al finalizar el contrato.</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250825" y="207963"/>
            <a:ext cx="20169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47" name="Google Shape;147;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8" name="Google Shape;148;p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49" name="Google Shape;149;p19"/>
          <p:cNvSpPr txBox="1"/>
          <p:nvPr/>
        </p:nvSpPr>
        <p:spPr>
          <a:xfrm>
            <a:off x="576263" y="1196975"/>
            <a:ext cx="7991400" cy="5078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sng" strike="noStrike" cap="none">
                <a:solidFill>
                  <a:schemeClr val="dk1"/>
                </a:solidFill>
                <a:latin typeface="Calibri"/>
                <a:ea typeface="Calibri"/>
                <a:cs typeface="Calibri"/>
                <a:sym typeface="Calibri"/>
              </a:rPr>
              <a:t>Ejemplo de transacción en base de datos alquileres: </a:t>
            </a:r>
            <a:r>
              <a:rPr lang="es-ES" sz="1800" b="1" i="1" u="none" strike="noStrike" cap="none">
                <a:solidFill>
                  <a:schemeClr val="dk1"/>
                </a:solidFill>
                <a:latin typeface="Calibri"/>
                <a:ea typeface="Calibri"/>
                <a:cs typeface="Calibri"/>
                <a:sym typeface="Calibri"/>
              </a:rPr>
              <a:t>Escribir las instrucciones que forman la transacción para hacer todas las operaciones correspondientes a que el contrato número 21 finaliza hoy con 73256 kilómetros del automóvil al finalizar el contrato.</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UPDATE contratos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SET ffin=curdate(),kfin=73256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WHERE numcontrato=21;</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UPDATE contratos INNER JOIN automoviles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ON contratos.matricula=automoviles.matricula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SET importe=precio*datediff(ffin,fini)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WHERE numcontrato=21;</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UPDATE contratos INNER JOIN automoviles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ON contratos.matricula=automoviles.matricula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SET alquilado=false,kilometros=73256 </a:t>
            </a:r>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WHERE numcontrato=21;</a:t>
            </a:r>
            <a:endParaRPr/>
          </a:p>
        </p:txBody>
      </p:sp>
      <p:sp>
        <p:nvSpPr>
          <p:cNvPr id="150" name="Google Shape;150;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57" name="Google Shape;157;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8" name="Google Shape;158;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59" name="Google Shape;159;p20"/>
          <p:cNvSpPr txBox="1"/>
          <p:nvPr/>
        </p:nvSpPr>
        <p:spPr>
          <a:xfrm>
            <a:off x="530415" y="965099"/>
            <a:ext cx="7991475" cy="54168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sng" strike="noStrike" cap="none">
                <a:solidFill>
                  <a:schemeClr val="dk1"/>
                </a:solidFill>
                <a:latin typeface="Calibri"/>
                <a:ea typeface="Calibri"/>
                <a:cs typeface="Calibri"/>
                <a:sym typeface="Calibri"/>
              </a:rPr>
              <a:t>En definitiva, para realizar lo anterior como transacción, ejecutaríamos: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START TRANSACTION;</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UPDATE contratos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SET ffin=curdate(),kfin=73256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WHERE numcontrato=21;</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UPDATE contratos INNER JOIN automoviles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ON contratos.matricula=automoviles.matricula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SET importe=precio*datediff(ffin,fini)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WHERE numcontrato=21;</a:t>
            </a:r>
            <a:endParaRPr/>
          </a:p>
          <a:p>
            <a:pPr marL="0" marR="0" lvl="0" indent="0" algn="l" rtl="0">
              <a:spcBef>
                <a:spcPts val="0"/>
              </a:spcBef>
              <a:spcAft>
                <a:spcPts val="0"/>
              </a:spcAft>
              <a:buNone/>
            </a:pPr>
            <a:endParaRPr sz="16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UPDATE contratos INNER JOIN automoviles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ON contratos.matricula=automoviles.matricula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SET alquilado=false,kilometros=73256 </a:t>
            </a:r>
            <a:endParaRPr/>
          </a:p>
          <a:p>
            <a:pPr marL="0" marR="0" lvl="0" indent="0" algn="l" rtl="0">
              <a:spcBef>
                <a:spcPts val="0"/>
              </a:spcBef>
              <a:spcAft>
                <a:spcPts val="0"/>
              </a:spcAft>
              <a:buNone/>
            </a:pPr>
            <a:r>
              <a:rPr lang="es-ES" sz="1600" b="1" i="0" u="none" strike="noStrike" cap="none">
                <a:solidFill>
                  <a:srgbClr val="0070C0"/>
                </a:solidFill>
                <a:latin typeface="Calibri"/>
                <a:ea typeface="Calibri"/>
                <a:cs typeface="Calibri"/>
                <a:sym typeface="Calibri"/>
              </a:rPr>
              <a:t>WHERE numcontrato=21;</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600" b="0" i="0" u="none" strike="noStrike" cap="none">
                <a:solidFill>
                  <a:schemeClr val="dk1"/>
                </a:solidFill>
                <a:latin typeface="Calibri"/>
                <a:ea typeface="Calibri"/>
                <a:cs typeface="Calibri"/>
                <a:sym typeface="Calibri"/>
              </a:rPr>
              <a:t>Y si todo ha ido bien, ejecutaríamos al final la instrucción para que se confirme la transacción:</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rgbClr val="0070C0"/>
                </a:solidFill>
                <a:latin typeface="Calibri"/>
                <a:ea typeface="Calibri"/>
                <a:cs typeface="Calibri"/>
                <a:sym typeface="Calibri"/>
              </a:rPr>
              <a:t>COMMIT;</a:t>
            </a:r>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1" name="Google Shape;161;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3"/>
            <a:ext cx="2016919"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Transacciones</a:t>
            </a:r>
            <a:endParaRPr/>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En MySQL</a:t>
            </a:r>
            <a:r>
              <a:rPr lang="es-ES" sz="1800" b="0" i="1" u="none" strike="noStrike" cap="none">
                <a:solidFill>
                  <a:schemeClr val="dk1"/>
                </a:solidFill>
                <a:latin typeface="Calibri"/>
                <a:ea typeface="Calibri"/>
                <a:cs typeface="Calibri"/>
                <a:sym typeface="Calibri"/>
              </a:rPr>
              <a:t> podemos usar </a:t>
            </a:r>
            <a:r>
              <a:rPr lang="es-ES" sz="1800" b="0" i="0" u="none" strike="noStrike" cap="none">
                <a:solidFill>
                  <a:schemeClr val="dk1"/>
                </a:solidFill>
                <a:latin typeface="Calibri"/>
                <a:ea typeface="Calibri"/>
                <a:cs typeface="Calibri"/>
                <a:sym typeface="Calibri"/>
              </a:rPr>
              <a:t>dos estados de gestión de transacciones.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En su configuración por defecto, tiene establecido el </a:t>
            </a:r>
            <a:r>
              <a:rPr lang="es-ES" sz="1800" b="0" i="0" u="sng" strike="noStrike" cap="none">
                <a:solidFill>
                  <a:schemeClr val="dk1"/>
                </a:solidFill>
                <a:latin typeface="Calibri"/>
                <a:ea typeface="Calibri"/>
                <a:cs typeface="Calibri"/>
                <a:sym typeface="Calibri"/>
              </a:rPr>
              <a:t>estado </a:t>
            </a:r>
            <a:r>
              <a:rPr lang="es-ES" sz="1800" b="1" i="0" u="sng" strike="noStrike" cap="none">
                <a:solidFill>
                  <a:schemeClr val="dk1"/>
                </a:solidFill>
                <a:latin typeface="Calibri"/>
                <a:ea typeface="Calibri"/>
                <a:cs typeface="Calibri"/>
                <a:sym typeface="Calibri"/>
              </a:rPr>
              <a:t>no transaccional</a:t>
            </a:r>
            <a:r>
              <a:rPr lang="es-ES" sz="1800" b="0" i="0" u="sng" strike="noStrike" cap="none">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b="0" i="0" u="sng"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Si ejecutamos una instrucción de actualización de datos, ésta queda realmente realizada, </a:t>
            </a:r>
            <a:r>
              <a:rPr lang="es-ES" sz="1800" b="1" i="0" u="none" strike="noStrike" cap="none">
                <a:solidFill>
                  <a:schemeClr val="dk1"/>
                </a:solidFill>
                <a:latin typeface="Calibri"/>
                <a:ea typeface="Calibri"/>
                <a:cs typeface="Calibri"/>
                <a:sym typeface="Calibri"/>
              </a:rPr>
              <a:t>no hay vuelta atrás</a:t>
            </a:r>
            <a:r>
              <a:rPr lang="es-ES" sz="1800" b="0" i="0" u="none" strike="noStrike" cap="none">
                <a:solidFill>
                  <a:schemeClr val="dk1"/>
                </a:solidFill>
                <a:latin typeface="Calibri"/>
                <a:ea typeface="Calibri"/>
                <a:cs typeface="Calibri"/>
                <a:sym typeface="Calibri"/>
              </a:rPr>
              <a:t>. </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Podemos realizar transacciones con varias instrucciones iniciando una transacción con START TRANSACTION.</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Podemos confirmar todos lo realizado en la transacción con COMMIT o anularlo con ROLLBACK.</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El otro es el </a:t>
            </a:r>
            <a:r>
              <a:rPr lang="es-ES" sz="1800" b="0" i="0" u="sng" strike="noStrike" cap="none">
                <a:solidFill>
                  <a:schemeClr val="dk1"/>
                </a:solidFill>
                <a:latin typeface="Calibri"/>
                <a:ea typeface="Calibri"/>
                <a:cs typeface="Calibri"/>
                <a:sym typeface="Calibri"/>
              </a:rPr>
              <a:t>estado </a:t>
            </a:r>
            <a:r>
              <a:rPr lang="es-ES" sz="1800" b="1" i="0" u="sng" strike="noStrike" cap="none">
                <a:solidFill>
                  <a:schemeClr val="dk1"/>
                </a:solidFill>
                <a:latin typeface="Calibri"/>
                <a:ea typeface="Calibri"/>
                <a:cs typeface="Calibri"/>
                <a:sym typeface="Calibri"/>
              </a:rPr>
              <a:t>transaccional</a:t>
            </a:r>
            <a:r>
              <a:rPr lang="es-ES" sz="1800" b="1" i="0" u="none" strike="noStrike" cap="none">
                <a:solidFill>
                  <a:schemeClr val="dk1"/>
                </a:solidFill>
                <a:latin typeface="Calibri"/>
                <a:ea typeface="Calibri"/>
                <a:cs typeface="Calibri"/>
                <a:sym typeface="Calibri"/>
              </a:rPr>
              <a:t>. </a:t>
            </a:r>
            <a:r>
              <a:rPr lang="es-ES" sz="1800" b="0" i="0" u="none" strike="noStrike" cap="none">
                <a:solidFill>
                  <a:schemeClr val="dk1"/>
                </a:solidFill>
                <a:latin typeface="Calibri"/>
                <a:ea typeface="Calibri"/>
                <a:cs typeface="Calibri"/>
                <a:sym typeface="Calibri"/>
              </a:rPr>
              <a:t>En este estado</a:t>
            </a:r>
            <a:r>
              <a:rPr lang="es-ES" sz="1800" b="1"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No hay que indicar que se inicia una transacción.</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Una transacción comienza cuando otra finaliza.</a:t>
            </a:r>
            <a:endParaRPr/>
          </a:p>
          <a:p>
            <a:pPr marL="285750" marR="0" lvl="0" indent="-285750" algn="l" rtl="0">
              <a:spcBef>
                <a:spcPts val="0"/>
              </a:spcBef>
              <a:spcAft>
                <a:spcPts val="0"/>
              </a:spcAft>
              <a:buClr>
                <a:schemeClr val="dk1"/>
              </a:buClr>
              <a:buSzPts val="1800"/>
              <a:buFont typeface="Arial"/>
              <a:buChar char="•"/>
            </a:pPr>
            <a:r>
              <a:rPr lang="es-ES" sz="1800" b="0" i="0" u="none" strike="noStrike" cap="none">
                <a:solidFill>
                  <a:schemeClr val="dk1"/>
                </a:solidFill>
                <a:latin typeface="Calibri"/>
                <a:ea typeface="Calibri"/>
                <a:cs typeface="Calibri"/>
                <a:sym typeface="Calibri"/>
              </a:rPr>
              <a:t>Una transacción finaliza cuando se confirma su realización o cuando se anula su realización.</a:t>
            </a:r>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1946</Words>
  <Application>Microsoft Office PowerPoint</Application>
  <PresentationFormat>Presentación en pantalla (4:3)</PresentationFormat>
  <Paragraphs>261</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Courier New</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 Jesús Herrero de Cos</cp:lastModifiedBy>
  <cp:revision>1</cp:revision>
  <dcterms:modified xsi:type="dcterms:W3CDTF">2023-01-26T16:17:31Z</dcterms:modified>
</cp:coreProperties>
</file>