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516016-B97D-432E-9394-C0E48DD14AE2}">
  <a:tblStyle styleId="{B3516016-B97D-432E-9394-C0E48DD14A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ithub.com/DAN-329/OrganAvailabilityServi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524000"/>
            <a:ext cx="7772400" cy="12414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UE19CS204 – Web Technologies</a:t>
            </a:r>
            <a:br>
              <a:rPr lang="en-US" sz="3200"/>
            </a:br>
            <a:r>
              <a:rPr lang="en-US" sz="3200"/>
              <a:t>Mini Project</a:t>
            </a:r>
            <a:endParaRPr sz="3200"/>
          </a:p>
        </p:txBody>
      </p:sp>
      <p:sp>
        <p:nvSpPr>
          <p:cNvPr id="85" name="Google Shape;85;p13"/>
          <p:cNvSpPr txBox="1"/>
          <p:nvPr>
            <p:ph idx="1" type="subTitle"/>
          </p:nvPr>
        </p:nvSpPr>
        <p:spPr>
          <a:xfrm>
            <a:off x="990600" y="4038600"/>
            <a:ext cx="70866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800"/>
              <a:buNone/>
            </a:pPr>
            <a:r>
              <a:rPr b="1" lang="en-US" sz="2800">
                <a:solidFill>
                  <a:srgbClr val="000000"/>
                </a:solidFill>
              </a:rPr>
              <a:t>Section -  B</a:t>
            </a:r>
            <a:endParaRPr b="1">
              <a:solidFill>
                <a:srgbClr val="000000"/>
              </a:solidFill>
            </a:endParaRPr>
          </a:p>
          <a:p>
            <a:pPr indent="0" lvl="0" marL="0" rtl="0" algn="ctr">
              <a:spcBef>
                <a:spcPts val="560"/>
              </a:spcBef>
              <a:spcAft>
                <a:spcPts val="0"/>
              </a:spcAft>
              <a:buClr>
                <a:srgbClr val="888888"/>
              </a:buClr>
              <a:buSzPts val="2800"/>
              <a:buNone/>
            </a:pPr>
            <a:r>
              <a:rPr b="1" lang="en-US" sz="2800">
                <a:solidFill>
                  <a:srgbClr val="000000"/>
                </a:solidFill>
              </a:rPr>
              <a:t>Daniel Lester Saldanha</a:t>
            </a:r>
            <a:r>
              <a:rPr b="1" lang="en-US" sz="2800">
                <a:solidFill>
                  <a:srgbClr val="000000"/>
                </a:solidFill>
              </a:rPr>
              <a:t> – PES1UG19CS129</a:t>
            </a:r>
            <a:endParaRPr b="1" sz="2800">
              <a:solidFill>
                <a:srgbClr val="000000"/>
              </a:solidFill>
            </a:endParaRPr>
          </a:p>
          <a:p>
            <a:pPr indent="0" lvl="0" marL="0" rtl="0" algn="ctr">
              <a:spcBef>
                <a:spcPts val="560"/>
              </a:spcBef>
              <a:spcAft>
                <a:spcPts val="0"/>
              </a:spcAft>
              <a:buClr>
                <a:srgbClr val="888888"/>
              </a:buClr>
              <a:buSzPts val="2800"/>
              <a:buNone/>
            </a:pPr>
            <a:r>
              <a:rPr b="1" lang="en-US" sz="2800">
                <a:solidFill>
                  <a:srgbClr val="000000"/>
                </a:solidFill>
              </a:rPr>
              <a:t>Bhuvan Kumar </a:t>
            </a:r>
            <a:r>
              <a:rPr b="1" lang="en-US" sz="2800">
                <a:solidFill>
                  <a:schemeClr val="dk1"/>
                </a:solidFill>
              </a:rPr>
              <a:t>–</a:t>
            </a:r>
            <a:r>
              <a:rPr b="1" lang="en-US" sz="2800">
                <a:solidFill>
                  <a:srgbClr val="000000"/>
                </a:solidFill>
              </a:rPr>
              <a:t> PES1UG19CS113</a:t>
            </a:r>
            <a:endParaRPr b="1" sz="2800">
              <a:solidFill>
                <a:srgbClr val="000000"/>
              </a:solidFill>
            </a:endParaRPr>
          </a:p>
        </p:txBody>
      </p:sp>
      <p:sp>
        <p:nvSpPr>
          <p:cNvPr descr="PES University - Home | Facebook" id="86" name="Google Shape;86;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ndex.png" id="87" name="Google Shape;87;p13"/>
          <p:cNvPicPr preferRelativeResize="0"/>
          <p:nvPr/>
        </p:nvPicPr>
        <p:blipFill rotWithShape="1">
          <a:blip r:embed="rId3">
            <a:alphaModFix/>
          </a:blip>
          <a:srcRect b="0" l="0" r="0" t="0"/>
          <a:stretch/>
        </p:blipFill>
        <p:spPr>
          <a:xfrm>
            <a:off x="3729038" y="0"/>
            <a:ext cx="1685925" cy="1685925"/>
          </a:xfrm>
          <a:prstGeom prst="rect">
            <a:avLst/>
          </a:prstGeom>
          <a:noFill/>
          <a:ln>
            <a:noFill/>
          </a:ln>
        </p:spPr>
      </p:pic>
      <p:sp>
        <p:nvSpPr>
          <p:cNvPr id="88" name="Google Shape;88;p13"/>
          <p:cNvSpPr txBox="1"/>
          <p:nvPr/>
        </p:nvSpPr>
        <p:spPr>
          <a:xfrm>
            <a:off x="1143000" y="6172200"/>
            <a:ext cx="7486800" cy="53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800"/>
              <a:buFont typeface="Arial"/>
              <a:buNone/>
            </a:pPr>
            <a:r>
              <a:rPr lang="en-US" sz="2300" u="sng">
                <a:solidFill>
                  <a:schemeClr val="hlink"/>
                </a:solidFill>
                <a:latin typeface="Calibri"/>
                <a:ea typeface="Calibri"/>
                <a:cs typeface="Calibri"/>
                <a:sym typeface="Calibri"/>
                <a:hlinkClick r:id="rId4"/>
              </a:rPr>
              <a:t>https://github.com/DAN-329/OrganAvailabilityService</a:t>
            </a:r>
            <a:r>
              <a:rPr lang="en-US" sz="2300">
                <a:solidFill>
                  <a:srgbClr val="888888"/>
                </a:solidFill>
                <a:latin typeface="Calibri"/>
                <a:ea typeface="Calibri"/>
                <a:cs typeface="Calibri"/>
                <a:sym typeface="Calibri"/>
              </a:rPr>
              <a:t> </a:t>
            </a:r>
            <a:endParaRPr b="0" i="0" sz="2300" u="none" cap="none" strike="noStrike">
              <a:solidFill>
                <a:srgbClr val="888888"/>
              </a:solidFill>
              <a:latin typeface="Calibri"/>
              <a:ea typeface="Calibri"/>
              <a:cs typeface="Calibri"/>
              <a:sym typeface="Calibri"/>
            </a:endParaRPr>
          </a:p>
        </p:txBody>
      </p:sp>
      <p:sp>
        <p:nvSpPr>
          <p:cNvPr id="89" name="Google Shape;89;p13"/>
          <p:cNvSpPr txBox="1"/>
          <p:nvPr/>
        </p:nvSpPr>
        <p:spPr>
          <a:xfrm>
            <a:off x="685800" y="2895600"/>
            <a:ext cx="77724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1" lang="en-US" sz="3200">
                <a:solidFill>
                  <a:srgbClr val="FF0000"/>
                </a:solidFill>
                <a:latin typeface="Calibri"/>
                <a:ea typeface="Calibri"/>
                <a:cs typeface="Calibri"/>
                <a:sym typeface="Calibri"/>
              </a:rPr>
              <a:t>OAS</a:t>
            </a:r>
            <a:r>
              <a:rPr b="1" lang="en-US" sz="3200">
                <a:solidFill>
                  <a:schemeClr val="dk1"/>
                </a:solidFill>
                <a:latin typeface="Calibri"/>
                <a:ea typeface="Calibri"/>
                <a:cs typeface="Calibri"/>
                <a:sym typeface="Calibri"/>
              </a:rPr>
              <a:t> Organ </a:t>
            </a:r>
            <a:r>
              <a:rPr b="1" lang="en-US" sz="3200">
                <a:solidFill>
                  <a:schemeClr val="dk1"/>
                </a:solidFill>
                <a:latin typeface="Calibri"/>
                <a:ea typeface="Calibri"/>
                <a:cs typeface="Calibri"/>
                <a:sym typeface="Calibri"/>
              </a:rPr>
              <a:t>Availability</a:t>
            </a:r>
            <a:r>
              <a:rPr b="1" lang="en-US" sz="3200">
                <a:solidFill>
                  <a:schemeClr val="dk1"/>
                </a:solidFill>
                <a:latin typeface="Calibri"/>
                <a:ea typeface="Calibri"/>
                <a:cs typeface="Calibri"/>
                <a:sym typeface="Calibri"/>
              </a:rPr>
              <a:t> Service</a:t>
            </a:r>
            <a:r>
              <a:rPr b="1" i="0" lang="en-US" sz="3200" u="none" cap="none" strike="noStrike">
                <a:solidFill>
                  <a:schemeClr val="dk1"/>
                </a:solidFill>
                <a:latin typeface="Calibri"/>
                <a:ea typeface="Calibri"/>
                <a:cs typeface="Calibri"/>
                <a:sym typeface="Calibri"/>
              </a:rPr>
              <a:t> </a:t>
            </a:r>
            <a:endParaRPr b="1"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Abstract</a:t>
            </a:r>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203200" rtl="0" algn="l">
              <a:spcBef>
                <a:spcPts val="0"/>
              </a:spcBef>
              <a:spcAft>
                <a:spcPts val="0"/>
              </a:spcAft>
              <a:buClr>
                <a:schemeClr val="dk1"/>
              </a:buClr>
              <a:buSzPts val="3200"/>
              <a:buNone/>
            </a:pPr>
            <a:r>
              <a:rPr lang="en-US" sz="2700">
                <a:solidFill>
                  <a:srgbClr val="24292E"/>
                </a:solidFill>
                <a:highlight>
                  <a:srgbClr val="FFFFFF"/>
                </a:highlight>
              </a:rPr>
              <a:t>OAS is a information based website created using react that aims to increase awareness of organ and blood donation as well as for people who wish to find hospitals with speciality facilities along with information on blood banks in Bangalore. The website also allows users to register themselves to either become a blood or organ donor.</a:t>
            </a:r>
            <a:endParaRPr sz="4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Technologies Used</a:t>
            </a:r>
            <a:endParaRPr/>
          </a:p>
        </p:txBody>
      </p:sp>
      <p:sp>
        <p:nvSpPr>
          <p:cNvPr id="101" name="Google Shape;101;p15"/>
          <p:cNvSpPr txBox="1"/>
          <p:nvPr>
            <p:ph idx="1" type="body"/>
          </p:nvPr>
        </p:nvSpPr>
        <p:spPr>
          <a:xfrm>
            <a:off x="457200" y="1489075"/>
            <a:ext cx="8229600" cy="4854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 </a:t>
            </a:r>
            <a:r>
              <a:rPr lang="en-US" sz="2600"/>
              <a:t>MERN Stack:-</a:t>
            </a:r>
            <a:endParaRPr sz="2600"/>
          </a:p>
          <a:p>
            <a:pPr indent="0" lvl="0" marL="0" rtl="0" algn="l">
              <a:spcBef>
                <a:spcPts val="0"/>
              </a:spcBef>
              <a:spcAft>
                <a:spcPts val="0"/>
              </a:spcAft>
              <a:buNone/>
            </a:pPr>
            <a:r>
              <a:t/>
            </a:r>
            <a:endParaRPr sz="2600"/>
          </a:p>
          <a:p>
            <a:pPr indent="-393700" lvl="0" marL="457200" rtl="0" algn="l">
              <a:spcBef>
                <a:spcPts val="0"/>
              </a:spcBef>
              <a:spcAft>
                <a:spcPts val="0"/>
              </a:spcAft>
              <a:buSzPts val="2600"/>
              <a:buChar char="●"/>
            </a:pPr>
            <a:r>
              <a:rPr lang="en-US" sz="2600"/>
              <a:t>Mongodb</a:t>
            </a:r>
            <a:endParaRPr sz="2600"/>
          </a:p>
          <a:p>
            <a:pPr indent="-393700" lvl="0" marL="457200" rtl="0" algn="l">
              <a:spcBef>
                <a:spcPts val="0"/>
              </a:spcBef>
              <a:spcAft>
                <a:spcPts val="0"/>
              </a:spcAft>
              <a:buSzPts val="2600"/>
              <a:buChar char="●"/>
            </a:pPr>
            <a:r>
              <a:rPr lang="en-US" sz="2600"/>
              <a:t>Express JS</a:t>
            </a:r>
            <a:endParaRPr sz="2600"/>
          </a:p>
          <a:p>
            <a:pPr indent="-393700" lvl="0" marL="457200" rtl="0" algn="l">
              <a:spcBef>
                <a:spcPts val="0"/>
              </a:spcBef>
              <a:spcAft>
                <a:spcPts val="0"/>
              </a:spcAft>
              <a:buSzPts val="2600"/>
              <a:buChar char="●"/>
            </a:pPr>
            <a:r>
              <a:rPr lang="en-US" sz="2600"/>
              <a:t>React JS</a:t>
            </a:r>
            <a:endParaRPr sz="2600"/>
          </a:p>
          <a:p>
            <a:pPr indent="-393700" lvl="0" marL="457200" rtl="0" algn="l">
              <a:spcBef>
                <a:spcPts val="0"/>
              </a:spcBef>
              <a:spcAft>
                <a:spcPts val="0"/>
              </a:spcAft>
              <a:buSzPts val="2600"/>
              <a:buChar char="●"/>
            </a:pPr>
            <a:r>
              <a:rPr lang="en-US" sz="2600"/>
              <a:t>Node JS</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US" sz="2500"/>
              <a:t>Extra NPM Modules:-</a:t>
            </a:r>
            <a:endParaRPr sz="2500"/>
          </a:p>
          <a:p>
            <a:pPr indent="0" lvl="0" marL="0" rtl="0" algn="l">
              <a:spcBef>
                <a:spcPts val="0"/>
              </a:spcBef>
              <a:spcAft>
                <a:spcPts val="0"/>
              </a:spcAft>
              <a:buNone/>
            </a:pPr>
            <a:r>
              <a:t/>
            </a:r>
            <a:endParaRPr sz="2500"/>
          </a:p>
        </p:txBody>
      </p:sp>
      <p:graphicFrame>
        <p:nvGraphicFramePr>
          <p:cNvPr id="102" name="Google Shape;102;p15"/>
          <p:cNvGraphicFramePr/>
          <p:nvPr/>
        </p:nvGraphicFramePr>
        <p:xfrm>
          <a:off x="602500" y="4890175"/>
          <a:ext cx="3000000" cy="3000000"/>
        </p:xfrm>
        <a:graphic>
          <a:graphicData uri="http://schemas.openxmlformats.org/drawingml/2006/table">
            <a:tbl>
              <a:tblPr>
                <a:noFill/>
                <a:tableStyleId>{B3516016-B97D-432E-9394-C0E48DD14AE2}</a:tableStyleId>
              </a:tblPr>
              <a:tblGrid>
                <a:gridCol w="3780525"/>
                <a:gridCol w="3851350"/>
              </a:tblGrid>
              <a:tr h="1482075">
                <a:tc>
                  <a:txBody>
                    <a:bodyPr/>
                    <a:lstStyle/>
                    <a:p>
                      <a:pPr indent="-387350" lvl="0" marL="457200" rtl="0" algn="l">
                        <a:spcBef>
                          <a:spcPts val="0"/>
                        </a:spcBef>
                        <a:spcAft>
                          <a:spcPts val="0"/>
                        </a:spcAft>
                        <a:buClr>
                          <a:schemeClr val="dk1"/>
                        </a:buClr>
                        <a:buSzPts val="2500"/>
                        <a:buChar char="●"/>
                      </a:pPr>
                      <a:r>
                        <a:rPr lang="en-US" sz="2500">
                          <a:solidFill>
                            <a:schemeClr val="dk1"/>
                          </a:solidFill>
                          <a:latin typeface="Calibri"/>
                          <a:ea typeface="Calibri"/>
                          <a:cs typeface="Calibri"/>
                          <a:sym typeface="Calibri"/>
                        </a:rPr>
                        <a:t>axios</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Char char="●"/>
                      </a:pPr>
                      <a:r>
                        <a:rPr lang="en-US" sz="2500">
                          <a:solidFill>
                            <a:schemeClr val="dk1"/>
                          </a:solidFill>
                          <a:latin typeface="Calibri"/>
                          <a:ea typeface="Calibri"/>
                          <a:cs typeface="Calibri"/>
                          <a:sym typeface="Calibri"/>
                        </a:rPr>
                        <a:t>react-router-dom</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Char char="●"/>
                      </a:pPr>
                      <a:r>
                        <a:rPr lang="en-US" sz="2500">
                          <a:solidFill>
                            <a:schemeClr val="dk1"/>
                          </a:solidFill>
                          <a:latin typeface="Calibri"/>
                          <a:ea typeface="Calibri"/>
                          <a:cs typeface="Calibri"/>
                          <a:sym typeface="Calibri"/>
                        </a:rPr>
                        <a:t>mdbreact</a:t>
                      </a:r>
                      <a:endParaRPr sz="2500">
                        <a:solidFill>
                          <a:schemeClr val="dk1"/>
                        </a:solidFill>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tc>
                <a:tc>
                  <a:txBody>
                    <a:bodyPr/>
                    <a:lstStyle/>
                    <a:p>
                      <a:pPr indent="-387350" lvl="0" marL="457200" rtl="0" algn="l">
                        <a:spcBef>
                          <a:spcPts val="0"/>
                        </a:spcBef>
                        <a:spcAft>
                          <a:spcPts val="0"/>
                        </a:spcAft>
                        <a:buClr>
                          <a:schemeClr val="dk1"/>
                        </a:buClr>
                        <a:buSzPts val="2500"/>
                        <a:buChar char="●"/>
                      </a:pPr>
                      <a:r>
                        <a:rPr lang="en-US" sz="2500">
                          <a:solidFill>
                            <a:schemeClr val="dk1"/>
                          </a:solidFill>
                          <a:latin typeface="Calibri"/>
                          <a:ea typeface="Calibri"/>
                          <a:cs typeface="Calibri"/>
                          <a:sym typeface="Calibri"/>
                        </a:rPr>
                        <a:t>mongoose</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Char char="●"/>
                      </a:pPr>
                      <a:r>
                        <a:rPr lang="en-US" sz="2500">
                          <a:solidFill>
                            <a:schemeClr val="dk1"/>
                          </a:solidFill>
                          <a:latin typeface="Calibri"/>
                          <a:ea typeface="Calibri"/>
                          <a:cs typeface="Calibri"/>
                          <a:sym typeface="Calibri"/>
                        </a:rPr>
                        <a:t>morgan</a:t>
                      </a:r>
                      <a:endParaRPr sz="2500">
                        <a:solidFill>
                          <a:schemeClr val="dk1"/>
                        </a:solidFill>
                        <a:latin typeface="Calibri"/>
                        <a:ea typeface="Calibri"/>
                        <a:cs typeface="Calibri"/>
                        <a:sym typeface="Calibri"/>
                      </a:endParaRPr>
                    </a:p>
                  </a:txBody>
                  <a:tcPr marT="91425" marB="91425" marR="91425" marL="91425"/>
                </a:tc>
              </a:tr>
            </a:tbl>
          </a:graphicData>
        </a:graphic>
      </p:graphicFrame>
      <p:graphicFrame>
        <p:nvGraphicFramePr>
          <p:cNvPr id="103" name="Google Shape;103;p15"/>
          <p:cNvGraphicFramePr/>
          <p:nvPr/>
        </p:nvGraphicFramePr>
        <p:xfrm>
          <a:off x="551288" y="1489075"/>
          <a:ext cx="3000000" cy="3000000"/>
        </p:xfrm>
        <a:graphic>
          <a:graphicData uri="http://schemas.openxmlformats.org/drawingml/2006/table">
            <a:tbl>
              <a:tblPr>
                <a:noFill/>
                <a:tableStyleId>{B3516016-B97D-432E-9394-C0E48DD14AE2}</a:tableStyleId>
              </a:tblPr>
              <a:tblGrid>
                <a:gridCol w="3867150"/>
                <a:gridCol w="3867150"/>
              </a:tblGrid>
              <a:tr h="2745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sz="2600">
                          <a:solidFill>
                            <a:schemeClr val="dk1"/>
                          </a:solidFill>
                          <a:latin typeface="Calibri"/>
                          <a:ea typeface="Calibri"/>
                          <a:cs typeface="Calibri"/>
                          <a:sym typeface="Calibri"/>
                        </a:rPr>
                        <a:t>Postman Application :- </a:t>
                      </a:r>
                      <a:endParaRPr sz="2600">
                        <a:solidFill>
                          <a:schemeClr val="dk1"/>
                        </a:solidFill>
                        <a:latin typeface="Calibri"/>
                        <a:ea typeface="Calibri"/>
                        <a:cs typeface="Calibri"/>
                        <a:sym typeface="Calibri"/>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None/>
                      </a:pPr>
                      <a:r>
                        <a:rPr lang="en-US" sz="2600">
                          <a:solidFill>
                            <a:schemeClr val="dk1"/>
                          </a:solidFill>
                          <a:latin typeface="Calibri"/>
                          <a:ea typeface="Calibri"/>
                          <a:cs typeface="Calibri"/>
                          <a:sym typeface="Calibri"/>
                        </a:rPr>
                        <a:t>Used for testing </a:t>
                      </a:r>
                      <a:r>
                        <a:rPr lang="en-US" sz="2600">
                          <a:solidFill>
                            <a:schemeClr val="dk1"/>
                          </a:solidFill>
                          <a:latin typeface="Calibri"/>
                          <a:ea typeface="Calibri"/>
                          <a:cs typeface="Calibri"/>
                          <a:sym typeface="Calibri"/>
                        </a:rPr>
                        <a:t>custom</a:t>
                      </a:r>
                      <a:r>
                        <a:rPr lang="en-US" sz="2600">
                          <a:solidFill>
                            <a:schemeClr val="dk1"/>
                          </a:solidFill>
                          <a:latin typeface="Calibri"/>
                          <a:ea typeface="Calibri"/>
                          <a:cs typeface="Calibri"/>
                          <a:sym typeface="Calibri"/>
                        </a:rPr>
                        <a:t> API’s that we had created.</a:t>
                      </a:r>
                      <a:endParaRPr sz="2600">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Member Contributions</a:t>
            </a:r>
            <a:endParaRPr/>
          </a:p>
        </p:txBody>
      </p:sp>
      <p:sp>
        <p:nvSpPr>
          <p:cNvPr id="109" name="Google Shape;109;p16"/>
          <p:cNvSpPr txBox="1"/>
          <p:nvPr>
            <p:ph idx="1" type="body"/>
          </p:nvPr>
        </p:nvSpPr>
        <p:spPr>
          <a:xfrm>
            <a:off x="457200" y="1543050"/>
            <a:ext cx="8229600" cy="45261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b="1" lang="en-US" sz="2800"/>
              <a:t>Daniel Lester Saldanha </a:t>
            </a:r>
            <a:r>
              <a:rPr lang="en-US"/>
              <a:t>:- </a:t>
            </a:r>
            <a:r>
              <a:rPr lang="en-US" sz="2700"/>
              <a:t>Hospitals , Blood banks , Hospital/Blood bank Information , Register donor pages and their components as well as the backend associated with them.</a:t>
            </a:r>
            <a:endParaRPr sz="2700"/>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b="1" lang="en-US" sz="2800"/>
              <a:t>Bhuvan Kumar</a:t>
            </a:r>
            <a:r>
              <a:rPr lang="en-US"/>
              <a:t> :- </a:t>
            </a:r>
            <a:r>
              <a:rPr lang="en-US" sz="2700"/>
              <a:t>Home, Services, Become a Donor pages and their components. As well as DB construction.</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