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5" r:id="rId4"/>
    <p:sldId id="258" r:id="rId5"/>
    <p:sldId id="266" r:id="rId6"/>
    <p:sldId id="259" r:id="rId7"/>
    <p:sldId id="267" r:id="rId8"/>
    <p:sldId id="268" r:id="rId9"/>
    <p:sldId id="261" r:id="rId10"/>
    <p:sldId id="262"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p:cViewPr varScale="1">
        <p:scale>
          <a:sx n="68" d="100"/>
          <a:sy n="68" d="100"/>
        </p:scale>
        <p:origin x="1422"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3138851774"/>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3361840434"/>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2487237162"/>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004961003"/>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3413086630"/>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1545636918"/>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4"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4202671230"/>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980921342"/>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11222960"/>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2391541727"/>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17843839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1346381997"/>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419312513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3"/>
          <p:cNvSpPr>
            <a:spLocks noGrp="1"/>
          </p:cNvSpPr>
          <p:nvPr>
            <p:ph type="ftr" sz="quarter" idx="11"/>
          </p:nvPr>
        </p:nvSpPr>
        <p:spPr/>
        <p:txBody>
          <a:bodyPr/>
          <a:lstStyle/>
          <a:p>
            <a:endParaRPr lang="en-IN" dirty="0"/>
          </a:p>
        </p:txBody>
      </p:sp>
      <p:sp>
        <p:nvSpPr>
          <p:cNvPr id="6" name="Slide Number Placeholder 4"/>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1107366969"/>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2"/>
          <p:cNvSpPr>
            <a:spLocks noGrp="1"/>
          </p:cNvSpPr>
          <p:nvPr>
            <p:ph type="ftr" sz="quarter" idx="11"/>
          </p:nvPr>
        </p:nvSpPr>
        <p:spPr/>
        <p:txBody>
          <a:bodyPr/>
          <a:lstStyle/>
          <a:p>
            <a:endParaRPr lang="en-IN" dirty="0"/>
          </a:p>
        </p:txBody>
      </p:sp>
      <p:sp>
        <p:nvSpPr>
          <p:cNvPr id="6" name="Slide Number Placeholder 3"/>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885506960"/>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5" name="Footer Placeholder 5"/>
          <p:cNvSpPr>
            <a:spLocks noGrp="1"/>
          </p:cNvSpPr>
          <p:nvPr>
            <p:ph type="ftr" sz="quarter" idx="11"/>
          </p:nvPr>
        </p:nvSpPr>
        <p:spPr/>
        <p:txBody>
          <a:bodyPr/>
          <a:lstStyle/>
          <a:p>
            <a:endParaRPr lang="en-IN" dirty="0"/>
          </a:p>
        </p:txBody>
      </p:sp>
      <p:sp>
        <p:nvSpPr>
          <p:cNvPr id="6" name="Slide Number Placeholder 6"/>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315955941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355B289-57F6-4E87-BE2C-737010DD8005}" type="datetimeFigureOut">
              <a:rPr lang="en-IN" smtClean="0"/>
              <a:t>15-10-2018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8ADF962-48AF-41C8-9E50-AE8AB99E05B3}" type="slidenum">
              <a:rPr lang="en-IN" smtClean="0"/>
              <a:t>‹#›</a:t>
            </a:fld>
            <a:endParaRPr lang="en-IN" dirty="0"/>
          </a:p>
        </p:txBody>
      </p:sp>
    </p:spTree>
    <p:extLst>
      <p:ext uri="{BB962C8B-B14F-4D97-AF65-F5344CB8AC3E}">
        <p14:creationId xmlns:p14="http://schemas.microsoft.com/office/powerpoint/2010/main" val="2474736627"/>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355B289-57F6-4E87-BE2C-737010DD8005}" type="datetimeFigureOut">
              <a:rPr lang="en-IN" smtClean="0"/>
              <a:t>15-10-2018</a:t>
            </a:fld>
            <a:endParaRPr lang="en-IN"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98ADF962-48AF-41C8-9E50-AE8AB99E05B3}" type="slidenum">
              <a:rPr lang="en-IN" smtClean="0"/>
              <a:t>‹#›</a:t>
            </a:fld>
            <a:endParaRPr lang="en-IN" dirty="0"/>
          </a:p>
        </p:txBody>
      </p:sp>
    </p:spTree>
    <p:extLst>
      <p:ext uri="{BB962C8B-B14F-4D97-AF65-F5344CB8AC3E}">
        <p14:creationId xmlns:p14="http://schemas.microsoft.com/office/powerpoint/2010/main" val="32212287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randomBar dir="vert"/>
  </p:transition>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548255"/>
            <a:ext cx="7596336" cy="2465087"/>
          </a:xfrm>
        </p:spPr>
        <p:txBody>
          <a:bodyPr>
            <a:noAutofit/>
          </a:bodyPr>
          <a:lstStyle/>
          <a:p>
            <a:r>
              <a:rPr lang="en-IN" sz="6000" b="1" u="sng" dirty="0">
                <a:latin typeface="Times New Roman" pitchFamily="18" charset="0"/>
                <a:cs typeface="Times New Roman" pitchFamily="18" charset="0"/>
              </a:rPr>
              <a:t>Biomedical Instrumentation</a:t>
            </a:r>
          </a:p>
        </p:txBody>
      </p:sp>
      <p:sp>
        <p:nvSpPr>
          <p:cNvPr id="4" name="TextBox 3"/>
          <p:cNvSpPr txBox="1"/>
          <p:nvPr/>
        </p:nvSpPr>
        <p:spPr>
          <a:xfrm>
            <a:off x="29553" y="4946392"/>
            <a:ext cx="4182407" cy="1938992"/>
          </a:xfrm>
          <a:prstGeom prst="rect">
            <a:avLst/>
          </a:prstGeom>
          <a:noFill/>
        </p:spPr>
        <p:txBody>
          <a:bodyPr wrap="square" rtlCol="0">
            <a:spAutoFit/>
          </a:bodyPr>
          <a:lstStyle/>
          <a:p>
            <a:r>
              <a:rPr lang="en-IN" sz="2000" dirty="0">
                <a:latin typeface="Times New Roman" pitchFamily="18" charset="0"/>
                <a:cs typeface="Times New Roman" pitchFamily="18" charset="0"/>
              </a:rPr>
              <a:t>Group Members:</a:t>
            </a:r>
          </a:p>
          <a:p>
            <a:r>
              <a:rPr lang="en-IN" sz="2000" dirty="0">
                <a:latin typeface="Times New Roman" pitchFamily="18" charset="0"/>
                <a:cs typeface="Times New Roman" pitchFamily="18" charset="0"/>
              </a:rPr>
              <a:t>Susmoy Mukherjee       17BEE0220</a:t>
            </a:r>
          </a:p>
          <a:p>
            <a:r>
              <a:rPr lang="en-IN" sz="2000" dirty="0">
                <a:latin typeface="Times New Roman" pitchFamily="18" charset="0"/>
                <a:cs typeface="Times New Roman" pitchFamily="18" charset="0"/>
              </a:rPr>
              <a:t>Kushagra Goyal            17BEE0173</a:t>
            </a:r>
          </a:p>
          <a:p>
            <a:r>
              <a:rPr lang="en-IN" sz="2000" dirty="0">
                <a:latin typeface="Times New Roman" pitchFamily="18" charset="0"/>
                <a:cs typeface="Times New Roman" pitchFamily="18" charset="0"/>
              </a:rPr>
              <a:t>Danish Safdar               17BEE0067</a:t>
            </a:r>
          </a:p>
          <a:p>
            <a:r>
              <a:rPr lang="en-IN" sz="2000" dirty="0">
                <a:latin typeface="Times New Roman" pitchFamily="18" charset="0"/>
                <a:cs typeface="Times New Roman" pitchFamily="18" charset="0"/>
              </a:rPr>
              <a:t>Ayushman Ranu            17BEE0214</a:t>
            </a:r>
          </a:p>
          <a:p>
            <a:r>
              <a:rPr lang="en-IN" sz="2000" dirty="0">
                <a:latin typeface="Times New Roman" pitchFamily="18" charset="0"/>
                <a:cs typeface="Times New Roman" pitchFamily="18" charset="0"/>
              </a:rPr>
              <a:t>Aditya Das                    17BEE0267</a:t>
            </a:r>
          </a:p>
        </p:txBody>
      </p:sp>
      <p:sp>
        <p:nvSpPr>
          <p:cNvPr id="5" name="TextBox 4"/>
          <p:cNvSpPr txBox="1"/>
          <p:nvPr/>
        </p:nvSpPr>
        <p:spPr>
          <a:xfrm>
            <a:off x="6444208" y="6130463"/>
            <a:ext cx="3062273" cy="1015663"/>
          </a:xfrm>
          <a:prstGeom prst="rect">
            <a:avLst/>
          </a:prstGeom>
          <a:noFill/>
        </p:spPr>
        <p:txBody>
          <a:bodyPr wrap="square" rtlCol="0">
            <a:spAutoFit/>
          </a:bodyPr>
          <a:lstStyle/>
          <a:p>
            <a:r>
              <a:rPr lang="en-IN" sz="2000" dirty="0">
                <a:latin typeface="Times New Roman" pitchFamily="18" charset="0"/>
                <a:cs typeface="Times New Roman" pitchFamily="18" charset="0"/>
              </a:rPr>
              <a:t>Submitted to-</a:t>
            </a:r>
          </a:p>
          <a:p>
            <a:r>
              <a:rPr lang="en-IN" sz="2000" dirty="0">
                <a:latin typeface="Times New Roman" pitchFamily="18" charset="0"/>
                <a:cs typeface="Times New Roman" pitchFamily="18" charset="0"/>
              </a:rPr>
              <a:t>Prof. P. Uma Sathyakam</a:t>
            </a:r>
          </a:p>
          <a:p>
            <a:endParaRPr lang="en-IN" sz="2000" dirty="0">
              <a:latin typeface="Times New Roman" pitchFamily="18" charset="0"/>
              <a:cs typeface="Times New Roman" pitchFamily="18" charset="0"/>
            </a:endParaRPr>
          </a:p>
        </p:txBody>
      </p:sp>
      <p:sp>
        <p:nvSpPr>
          <p:cNvPr id="6" name="TextBox 5"/>
          <p:cNvSpPr txBox="1"/>
          <p:nvPr/>
        </p:nvSpPr>
        <p:spPr>
          <a:xfrm>
            <a:off x="-756592" y="2780928"/>
            <a:ext cx="6552728" cy="1015663"/>
          </a:xfrm>
          <a:prstGeom prst="rect">
            <a:avLst/>
          </a:prstGeom>
          <a:noFill/>
        </p:spPr>
        <p:txBody>
          <a:bodyPr wrap="square" rtlCol="0">
            <a:spAutoFit/>
          </a:bodyPr>
          <a:lstStyle/>
          <a:p>
            <a:pPr algn="ctr"/>
            <a:r>
              <a:rPr lang="en-IN" sz="6000" b="1" u="sng" dirty="0">
                <a:latin typeface="Times New Roman" pitchFamily="18" charset="0"/>
                <a:cs typeface="Times New Roman" pitchFamily="18" charset="0"/>
              </a:rPr>
              <a:t>Prosthetic Arm</a:t>
            </a:r>
          </a:p>
        </p:txBody>
      </p:sp>
    </p:spTree>
    <p:extLst>
      <p:ext uri="{BB962C8B-B14F-4D97-AF65-F5344CB8AC3E}">
        <p14:creationId xmlns:p14="http://schemas.microsoft.com/office/powerpoint/2010/main" val="3627949701"/>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64439"/>
            <a:ext cx="7055380" cy="1400530"/>
          </a:xfrm>
        </p:spPr>
        <p:txBody>
          <a:bodyPr>
            <a:normAutofit/>
          </a:bodyPr>
          <a:lstStyle/>
          <a:p>
            <a:r>
              <a:rPr lang="en-IN" sz="6000" b="1" u="sng" dirty="0">
                <a:latin typeface="Times New Roman" pitchFamily="18" charset="0"/>
                <a:cs typeface="Times New Roman" pitchFamily="18" charset="0"/>
              </a:rPr>
              <a:t>Future Prospects</a:t>
            </a:r>
          </a:p>
        </p:txBody>
      </p:sp>
      <p:sp>
        <p:nvSpPr>
          <p:cNvPr id="3" name="Content Placeholder 2"/>
          <p:cNvSpPr>
            <a:spLocks noGrp="1"/>
          </p:cNvSpPr>
          <p:nvPr>
            <p:ph idx="1"/>
          </p:nvPr>
        </p:nvSpPr>
        <p:spPr>
          <a:xfrm>
            <a:off x="17871" y="1268760"/>
            <a:ext cx="9144000" cy="4772343"/>
          </a:xfrm>
        </p:spPr>
        <p:txBody>
          <a:bodyPr>
            <a:noAutofit/>
          </a:bodyPr>
          <a:lstStyle/>
          <a:p>
            <a:r>
              <a:rPr lang="en-IN" sz="2400" dirty="0">
                <a:latin typeface="Times New Roman" panose="02020603050405020304" pitchFamily="18" charset="0"/>
                <a:cs typeface="Times New Roman" panose="02020603050405020304" pitchFamily="18" charset="0"/>
              </a:rPr>
              <a:t>Prosthetic arms are not a new invention but they are very expensive and cannot be afforded by all. </a:t>
            </a:r>
          </a:p>
          <a:p>
            <a:r>
              <a:rPr lang="en-IN" sz="2400" dirty="0">
                <a:latin typeface="Times New Roman" panose="02020603050405020304" pitchFamily="18" charset="0"/>
                <a:cs typeface="Times New Roman" panose="02020603050405020304" pitchFamily="18" charset="0"/>
              </a:rPr>
              <a:t>If given the opportunity, we can make them affordable for all and can also make the arm more effective and more intelligent. </a:t>
            </a:r>
          </a:p>
          <a:p>
            <a:r>
              <a:rPr lang="en-IN" sz="2400" dirty="0">
                <a:latin typeface="Times New Roman" panose="02020603050405020304" pitchFamily="18" charset="0"/>
                <a:cs typeface="Times New Roman" panose="02020603050405020304" pitchFamily="18" charset="0"/>
              </a:rPr>
              <a:t>We can also make the prosthetic arms better than actual arms by ensuring it can do not only the tasks which we do with are arms but also lift heavy items and also we can increase the reflexes of these arms.</a:t>
            </a:r>
          </a:p>
          <a:p>
            <a:r>
              <a:rPr lang="en-IN" sz="2400" dirty="0">
                <a:latin typeface="Times New Roman" panose="02020603050405020304" pitchFamily="18" charset="0"/>
                <a:cs typeface="Times New Roman" panose="02020603050405020304" pitchFamily="18" charset="0"/>
              </a:rPr>
              <a:t>In our present project we can incorporate more motors to control not only the movement of hands but also arms.</a:t>
            </a:r>
          </a:p>
          <a:p>
            <a:r>
              <a:rPr lang="en-IN" sz="2400" dirty="0">
                <a:latin typeface="Times New Roman" panose="02020603050405020304" pitchFamily="18" charset="0"/>
                <a:cs typeface="Times New Roman" panose="02020603050405020304" pitchFamily="18" charset="0"/>
              </a:rPr>
              <a:t>In future we can build a controller which can handle such movements too and also safety equipment in case of trouble situations.</a:t>
            </a:r>
          </a:p>
        </p:txBody>
      </p:sp>
    </p:spTree>
    <p:extLst>
      <p:ext uri="{BB962C8B-B14F-4D97-AF65-F5344CB8AC3E}">
        <p14:creationId xmlns:p14="http://schemas.microsoft.com/office/powerpoint/2010/main" val="159934527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thankyou">
            <a:extLst>
              <a:ext uri="{FF2B5EF4-FFF2-40B4-BE49-F238E27FC236}">
                <a16:creationId xmlns:a16="http://schemas.microsoft.com/office/drawing/2014/main" id="{60D95D62-AB6B-4151-B377-C3FDF67450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951"/>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579955"/>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9974" y="44624"/>
            <a:ext cx="7432586" cy="1296144"/>
          </a:xfrm>
        </p:spPr>
        <p:txBody>
          <a:bodyPr>
            <a:normAutofit/>
          </a:bodyPr>
          <a:lstStyle/>
          <a:p>
            <a:r>
              <a:rPr lang="en-IN" sz="6000" b="1" u="sng"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323528" y="1196752"/>
            <a:ext cx="8229600" cy="5069160"/>
          </a:xfrm>
        </p:spPr>
        <p:txBody>
          <a:bodyPr>
            <a:noAutofit/>
          </a:bodyPr>
          <a:lstStyle/>
          <a:p>
            <a:pPr algn="just"/>
            <a:r>
              <a:rPr lang="en-IN" sz="2800" dirty="0">
                <a:latin typeface="Times New Roman" pitchFamily="18" charset="0"/>
                <a:cs typeface="Times New Roman" pitchFamily="18" charset="0"/>
              </a:rPr>
              <a:t>Prosthesis is an artificial device that replaces a missing body part, which may be lost through trauma, disease, or congenital conditions.</a:t>
            </a:r>
          </a:p>
          <a:p>
            <a:pPr algn="just"/>
            <a:r>
              <a:rPr lang="en-IN" sz="2800" dirty="0">
                <a:latin typeface="Times New Roman" pitchFamily="18" charset="0"/>
                <a:cs typeface="Times New Roman" pitchFamily="18" charset="0"/>
              </a:rPr>
              <a:t>Its intends to restore the normal functions of the missing part.</a:t>
            </a:r>
          </a:p>
        </p:txBody>
      </p:sp>
      <p:pic>
        <p:nvPicPr>
          <p:cNvPr id="4" name="Picture 4" descr="Image result for prosthetics">
            <a:extLst>
              <a:ext uri="{FF2B5EF4-FFF2-40B4-BE49-F238E27FC236}">
                <a16:creationId xmlns:a16="http://schemas.microsoft.com/office/drawing/2014/main" id="{1148E0E4-8666-4285-A488-D5B06686B7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88118"/>
            <a:ext cx="4968552" cy="3193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72161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03979-6227-45FD-996B-64ABB37CA74B}"/>
              </a:ext>
            </a:extLst>
          </p:cNvPr>
          <p:cNvSpPr>
            <a:spLocks noGrp="1"/>
          </p:cNvSpPr>
          <p:nvPr>
            <p:ph type="title"/>
          </p:nvPr>
        </p:nvSpPr>
        <p:spPr>
          <a:xfrm>
            <a:off x="1691680" y="156262"/>
            <a:ext cx="7055380" cy="1400530"/>
          </a:xfrm>
        </p:spPr>
        <p:txBody>
          <a:bodyPr/>
          <a:lstStyle/>
          <a:p>
            <a:r>
              <a:rPr lang="en-IN" sz="6000" b="1" u="sng" dirty="0">
                <a:latin typeface="Times New Roman" panose="02020603050405020304" pitchFamily="18" charset="0"/>
                <a:cs typeface="Times New Roman" panose="02020603050405020304" pitchFamily="18" charset="0"/>
              </a:rPr>
              <a:t>Prosthetic Arm</a:t>
            </a:r>
          </a:p>
        </p:txBody>
      </p:sp>
      <p:sp>
        <p:nvSpPr>
          <p:cNvPr id="3" name="Content Placeholder 2">
            <a:extLst>
              <a:ext uri="{FF2B5EF4-FFF2-40B4-BE49-F238E27FC236}">
                <a16:creationId xmlns:a16="http://schemas.microsoft.com/office/drawing/2014/main" id="{D79293DE-DC15-4836-804A-A2605B947C60}"/>
              </a:ext>
            </a:extLst>
          </p:cNvPr>
          <p:cNvSpPr>
            <a:spLocks noGrp="1"/>
          </p:cNvSpPr>
          <p:nvPr>
            <p:ph idx="1"/>
          </p:nvPr>
        </p:nvSpPr>
        <p:spPr>
          <a:xfrm>
            <a:off x="0" y="1196752"/>
            <a:ext cx="9036496" cy="3384375"/>
          </a:xfrm>
        </p:spPr>
        <p:txBody>
          <a:bodyPr>
            <a:normAutofit/>
          </a:bodyPr>
          <a:lstStyle/>
          <a:p>
            <a:pPr algn="just"/>
            <a:r>
              <a:rPr lang="en-IN" sz="2800" dirty="0">
                <a:latin typeface="Times New Roman" pitchFamily="18" charset="0"/>
                <a:cs typeface="Times New Roman" pitchFamily="18" charset="0"/>
              </a:rPr>
              <a:t>These are mainly made of lightweight materials for better convenience of the amputee like plastics, light-weight metals(titanium, aluminium), carbon fibres, etc.</a:t>
            </a:r>
          </a:p>
          <a:p>
            <a:pPr algn="just"/>
            <a:r>
              <a:rPr lang="en-IN" sz="2800" dirty="0">
                <a:latin typeface="Times New Roman" pitchFamily="18" charset="0"/>
                <a:cs typeface="Times New Roman" pitchFamily="18" charset="0"/>
              </a:rPr>
              <a:t>We can attach prosthetic arms to the body both permanently and non permanently.</a:t>
            </a:r>
          </a:p>
          <a:p>
            <a:r>
              <a:rPr lang="en-IN" sz="2800" dirty="0">
                <a:latin typeface="Times New Roman" panose="02020603050405020304" pitchFamily="18" charset="0"/>
                <a:cs typeface="Times New Roman" pitchFamily="18" charset="0"/>
              </a:rPr>
              <a:t>Prosthetic hands are available in both voluntary opening and voluntary closing versions </a:t>
            </a:r>
          </a:p>
        </p:txBody>
      </p:sp>
      <p:pic>
        <p:nvPicPr>
          <p:cNvPr id="4" name="Picture 6" descr="Image result for prosthetics">
            <a:extLst>
              <a:ext uri="{FF2B5EF4-FFF2-40B4-BE49-F238E27FC236}">
                <a16:creationId xmlns:a16="http://schemas.microsoft.com/office/drawing/2014/main" id="{A66B05F5-1C65-4840-A3E4-B814AF734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4465207"/>
            <a:ext cx="3890350" cy="231282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prosthetics">
            <a:extLst>
              <a:ext uri="{FF2B5EF4-FFF2-40B4-BE49-F238E27FC236}">
                <a16:creationId xmlns:a16="http://schemas.microsoft.com/office/drawing/2014/main" id="{044C4412-E6E0-4F00-922E-6EF6AB707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1686" y="4466235"/>
            <a:ext cx="4120836" cy="2312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805130"/>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1640" y="12246"/>
            <a:ext cx="7055380" cy="1400530"/>
          </a:xfrm>
        </p:spPr>
        <p:txBody>
          <a:bodyPr>
            <a:normAutofit/>
          </a:bodyPr>
          <a:lstStyle/>
          <a:p>
            <a:r>
              <a:rPr lang="en-IN" sz="6000" b="1" u="sng" dirty="0">
                <a:latin typeface="Times New Roman" pitchFamily="18" charset="0"/>
                <a:cs typeface="Times New Roman" pitchFamily="18" charset="0"/>
              </a:rPr>
              <a:t>Working Principle</a:t>
            </a:r>
          </a:p>
        </p:txBody>
      </p:sp>
      <p:sp>
        <p:nvSpPr>
          <p:cNvPr id="3" name="Content Placeholder 2"/>
          <p:cNvSpPr>
            <a:spLocks noGrp="1"/>
          </p:cNvSpPr>
          <p:nvPr>
            <p:ph idx="1"/>
          </p:nvPr>
        </p:nvSpPr>
        <p:spPr>
          <a:xfrm>
            <a:off x="107504" y="1340768"/>
            <a:ext cx="8784976" cy="5256584"/>
          </a:xfrm>
        </p:spPr>
        <p:txBody>
          <a:bodyPr>
            <a:normAutofit lnSpcReduction="10000"/>
          </a:bodyPr>
          <a:lstStyle/>
          <a:p>
            <a:pPr marL="0" indent="0">
              <a:buNone/>
            </a:pPr>
            <a:r>
              <a:rPr lang="en-IN" sz="2400" dirty="0">
                <a:latin typeface="Times New Roman" pitchFamily="18" charset="0"/>
                <a:cs typeface="Times New Roman" pitchFamily="18" charset="0"/>
              </a:rPr>
              <a:t>To understand how a prosthetic arm works we must understand how our muscles work-</a:t>
            </a:r>
          </a:p>
          <a:p>
            <a:r>
              <a:rPr lang="en-IN" sz="2400" dirty="0">
                <a:latin typeface="Times New Roman" pitchFamily="18" charset="0"/>
                <a:cs typeface="Times New Roman" pitchFamily="18" charset="0"/>
              </a:rPr>
              <a:t>The motor cortex in the brain  sends out control signals which reach the nerve stubs  when these reach the muscles the action potential increases and on increasing beyond a certain threshold value the muscle contracts.</a:t>
            </a:r>
          </a:p>
          <a:p>
            <a:pPr marL="0" indent="0">
              <a:buNone/>
            </a:pPr>
            <a:r>
              <a:rPr lang="en-IN" sz="2400" dirty="0">
                <a:latin typeface="Times New Roman" pitchFamily="18" charset="0"/>
                <a:cs typeface="Times New Roman" pitchFamily="18" charset="0"/>
              </a:rPr>
              <a:t>The prosthetic arm made by us works on a similar principle-</a:t>
            </a:r>
          </a:p>
          <a:p>
            <a:r>
              <a:rPr lang="en-IN" sz="2400" dirty="0">
                <a:latin typeface="Times New Roman" pitchFamily="18" charset="0"/>
                <a:cs typeface="Times New Roman" pitchFamily="18" charset="0"/>
              </a:rPr>
              <a:t>We attach an EMG(Electromyogram) which detects the voltage which is connected to an arduino, when the voltage crosses the threshold value, the arduino instructs a servo motor to start rotating which results in  the contraction of the arm and hence it starts moving.</a:t>
            </a:r>
          </a:p>
          <a:p>
            <a:r>
              <a:rPr lang="en-IN" sz="2400" dirty="0">
                <a:latin typeface="Times New Roman" pitchFamily="18" charset="0"/>
                <a:cs typeface="Times New Roman" pitchFamily="18" charset="0"/>
              </a:rPr>
              <a:t>When the voltage goes below the threshold value the arm relaxes and hence the motor is stopped.</a:t>
            </a:r>
          </a:p>
          <a:p>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862668293"/>
      </p:ext>
    </p:extLst>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EBF19-DBBF-4DD0-82C3-EEE4DD46BFEE}"/>
              </a:ext>
            </a:extLst>
          </p:cNvPr>
          <p:cNvSpPr>
            <a:spLocks noGrp="1"/>
          </p:cNvSpPr>
          <p:nvPr>
            <p:ph type="title"/>
          </p:nvPr>
        </p:nvSpPr>
        <p:spPr>
          <a:xfrm>
            <a:off x="811498" y="116632"/>
            <a:ext cx="7055380" cy="1400530"/>
          </a:xfrm>
        </p:spPr>
        <p:txBody>
          <a:bodyPr/>
          <a:lstStyle/>
          <a:p>
            <a:r>
              <a:rPr lang="en-IN" sz="6000" b="1" u="sng" dirty="0">
                <a:latin typeface="Times New Roman" panose="02020603050405020304" pitchFamily="18" charset="0"/>
                <a:cs typeface="Times New Roman" panose="02020603050405020304" pitchFamily="18" charset="0"/>
              </a:rPr>
              <a:t>Schematic Diagram</a:t>
            </a:r>
          </a:p>
        </p:txBody>
      </p:sp>
      <p:sp>
        <p:nvSpPr>
          <p:cNvPr id="3" name="Content Placeholder 2">
            <a:extLst>
              <a:ext uri="{FF2B5EF4-FFF2-40B4-BE49-F238E27FC236}">
                <a16:creationId xmlns:a16="http://schemas.microsoft.com/office/drawing/2014/main" id="{FAA8D7EF-36B9-44E5-813F-070E21049EA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186A0FE-47CB-4D5D-BE91-0A01891541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726" y="1433193"/>
            <a:ext cx="8830897" cy="5164159"/>
          </a:xfrm>
          <a:prstGeom prst="rect">
            <a:avLst/>
          </a:prstGeom>
        </p:spPr>
      </p:pic>
    </p:spTree>
    <p:extLst>
      <p:ext uri="{BB962C8B-B14F-4D97-AF65-F5344CB8AC3E}">
        <p14:creationId xmlns:p14="http://schemas.microsoft.com/office/powerpoint/2010/main" val="559773018"/>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716" y="0"/>
            <a:ext cx="7055380" cy="1400530"/>
          </a:xfrm>
        </p:spPr>
        <p:txBody>
          <a:bodyPr>
            <a:normAutofit/>
          </a:bodyPr>
          <a:lstStyle/>
          <a:p>
            <a:r>
              <a:rPr lang="en-IN" sz="6000" b="1" u="sng" dirty="0">
                <a:latin typeface="Times New Roman" pitchFamily="18" charset="0"/>
                <a:cs typeface="Times New Roman" pitchFamily="18" charset="0"/>
              </a:rPr>
              <a:t>Circuit Diagram</a:t>
            </a:r>
          </a:p>
        </p:txBody>
      </p:sp>
      <p:pic>
        <p:nvPicPr>
          <p:cNvPr id="2050" name="Picture 2" descr="Image result for circuit diagram for servo motor">
            <a:extLst>
              <a:ext uri="{FF2B5EF4-FFF2-40B4-BE49-F238E27FC236}">
                <a16:creationId xmlns:a16="http://schemas.microsoft.com/office/drawing/2014/main" id="{BB8BA43B-394A-4477-8B67-AC387D1C7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3035"/>
            <a:ext cx="7740352" cy="295379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circuit diagram for emg sensor">
            <a:extLst>
              <a:ext uri="{FF2B5EF4-FFF2-40B4-BE49-F238E27FC236}">
                <a16:creationId xmlns:a16="http://schemas.microsoft.com/office/drawing/2014/main" id="{BD65F310-E136-4772-9467-7CF7F7D73A2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550"/>
          <a:stretch/>
        </p:blipFill>
        <p:spPr bwMode="auto">
          <a:xfrm>
            <a:off x="1006812" y="3996832"/>
            <a:ext cx="8137188" cy="2822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9708788"/>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B622-1F64-4405-AF5E-239DB88D88FF}"/>
              </a:ext>
            </a:extLst>
          </p:cNvPr>
          <p:cNvSpPr>
            <a:spLocks noGrp="1"/>
          </p:cNvSpPr>
          <p:nvPr>
            <p:ph type="title"/>
          </p:nvPr>
        </p:nvSpPr>
        <p:spPr>
          <a:xfrm>
            <a:off x="2195736" y="0"/>
            <a:ext cx="7055380" cy="1400530"/>
          </a:xfrm>
        </p:spPr>
        <p:txBody>
          <a:bodyPr/>
          <a:lstStyle/>
          <a:p>
            <a:r>
              <a:rPr lang="en-IN" sz="6000" b="1" u="sng" dirty="0">
                <a:latin typeface="Times New Roman" panose="02020603050405020304" pitchFamily="18" charset="0"/>
                <a:cs typeface="Times New Roman" panose="02020603050405020304" pitchFamily="18" charset="0"/>
              </a:rPr>
              <a:t>Our Project</a:t>
            </a:r>
          </a:p>
        </p:txBody>
      </p:sp>
      <p:pic>
        <p:nvPicPr>
          <p:cNvPr id="5" name="Picture 4">
            <a:extLst>
              <a:ext uri="{FF2B5EF4-FFF2-40B4-BE49-F238E27FC236}">
                <a16:creationId xmlns:a16="http://schemas.microsoft.com/office/drawing/2014/main" id="{478DC0FA-1256-4289-98B7-8620061817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196752"/>
            <a:ext cx="4551506" cy="2952328"/>
          </a:xfrm>
          <a:prstGeom prst="rect">
            <a:avLst/>
          </a:prstGeom>
        </p:spPr>
      </p:pic>
      <p:pic>
        <p:nvPicPr>
          <p:cNvPr id="7" name="Picture 6">
            <a:extLst>
              <a:ext uri="{FF2B5EF4-FFF2-40B4-BE49-F238E27FC236}">
                <a16:creationId xmlns:a16="http://schemas.microsoft.com/office/drawing/2014/main" id="{F5B50F3A-21A7-445A-BC94-A12DD3DBDE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1507" y="1196753"/>
            <a:ext cx="4581300" cy="2952327"/>
          </a:xfrm>
          <a:prstGeom prst="rect">
            <a:avLst/>
          </a:prstGeom>
        </p:spPr>
      </p:pic>
      <p:pic>
        <p:nvPicPr>
          <p:cNvPr id="9" name="Picture 8">
            <a:extLst>
              <a:ext uri="{FF2B5EF4-FFF2-40B4-BE49-F238E27FC236}">
                <a16:creationId xmlns:a16="http://schemas.microsoft.com/office/drawing/2014/main" id="{0C3217F2-6554-4B2E-AC20-C8DDD6A04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5696" y="4166032"/>
            <a:ext cx="5904656" cy="2691967"/>
          </a:xfrm>
          <a:prstGeom prst="rect">
            <a:avLst/>
          </a:prstGeom>
        </p:spPr>
      </p:pic>
    </p:spTree>
    <p:extLst>
      <p:ext uri="{BB962C8B-B14F-4D97-AF65-F5344CB8AC3E}">
        <p14:creationId xmlns:p14="http://schemas.microsoft.com/office/powerpoint/2010/main" val="841257847"/>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E3E0-4EC9-498A-B9DB-819BCD172A03}"/>
              </a:ext>
            </a:extLst>
          </p:cNvPr>
          <p:cNvSpPr>
            <a:spLocks noGrp="1"/>
          </p:cNvSpPr>
          <p:nvPr>
            <p:ph type="title"/>
          </p:nvPr>
        </p:nvSpPr>
        <p:spPr>
          <a:xfrm>
            <a:off x="2627784" y="21553"/>
            <a:ext cx="3511226" cy="1176082"/>
          </a:xfrm>
        </p:spPr>
        <p:txBody>
          <a:bodyPr/>
          <a:lstStyle/>
          <a:p>
            <a:r>
              <a:rPr lang="en-IN" sz="6000" b="1" u="sng" dirty="0">
                <a:latin typeface="Times New Roman" panose="02020603050405020304" pitchFamily="18" charset="0"/>
                <a:cs typeface="Times New Roman" panose="02020603050405020304" pitchFamily="18" charset="0"/>
              </a:rPr>
              <a:t>Coding</a:t>
            </a:r>
          </a:p>
        </p:txBody>
      </p:sp>
      <p:pic>
        <p:nvPicPr>
          <p:cNvPr id="5" name="Picture 4">
            <a:extLst>
              <a:ext uri="{FF2B5EF4-FFF2-40B4-BE49-F238E27FC236}">
                <a16:creationId xmlns:a16="http://schemas.microsoft.com/office/drawing/2014/main" id="{2B910564-8FDB-4872-BD66-0049F946929E}"/>
              </a:ext>
            </a:extLst>
          </p:cNvPr>
          <p:cNvPicPr>
            <a:picLocks noChangeAspect="1"/>
          </p:cNvPicPr>
          <p:nvPr/>
        </p:nvPicPr>
        <p:blipFill rotWithShape="1">
          <a:blip r:embed="rId2">
            <a:extLst>
              <a:ext uri="{28A0092B-C50C-407E-A947-70E740481C1C}">
                <a14:useLocalDpi xmlns:a14="http://schemas.microsoft.com/office/drawing/2010/main" val="0"/>
              </a:ext>
            </a:extLst>
          </a:blip>
          <a:srcRect t="10561" b="3265"/>
          <a:stretch/>
        </p:blipFill>
        <p:spPr>
          <a:xfrm>
            <a:off x="-7636" y="1268760"/>
            <a:ext cx="9144000" cy="5328592"/>
          </a:xfrm>
          <a:prstGeom prst="rect">
            <a:avLst/>
          </a:prstGeom>
        </p:spPr>
      </p:pic>
    </p:spTree>
    <p:extLst>
      <p:ext uri="{BB962C8B-B14F-4D97-AF65-F5344CB8AC3E}">
        <p14:creationId xmlns:p14="http://schemas.microsoft.com/office/powerpoint/2010/main" val="415745524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8620" y="-26179"/>
            <a:ext cx="7055380" cy="1400530"/>
          </a:xfrm>
        </p:spPr>
        <p:txBody>
          <a:bodyPr>
            <a:normAutofit/>
          </a:bodyPr>
          <a:lstStyle/>
          <a:p>
            <a:r>
              <a:rPr lang="en-IN" sz="6000" b="1" u="sng" dirty="0">
                <a:latin typeface="Times New Roman" pitchFamily="18" charset="0"/>
                <a:cs typeface="Times New Roman" pitchFamily="18" charset="0"/>
              </a:rPr>
              <a:t>Applications</a:t>
            </a:r>
          </a:p>
        </p:txBody>
      </p:sp>
      <p:sp>
        <p:nvSpPr>
          <p:cNvPr id="3" name="Content Placeholder 2"/>
          <p:cNvSpPr>
            <a:spLocks noGrp="1"/>
          </p:cNvSpPr>
          <p:nvPr>
            <p:ph idx="1"/>
          </p:nvPr>
        </p:nvSpPr>
        <p:spPr>
          <a:xfrm>
            <a:off x="107504" y="1374351"/>
            <a:ext cx="8856984" cy="4574929"/>
          </a:xfrm>
        </p:spPr>
        <p:txBody>
          <a:bodyPr>
            <a:normAutofit fontScale="92500" lnSpcReduction="10000"/>
          </a:bodyPr>
          <a:lstStyle/>
          <a:p>
            <a:r>
              <a:rPr lang="en-US" sz="2800" dirty="0">
                <a:latin typeface="Times New Roman" pitchFamily="18" charset="0"/>
                <a:cs typeface="Times New Roman" pitchFamily="18" charset="0"/>
              </a:rPr>
              <a:t>Robotic prostheses controlled via implanted neuromuscular interfaces have become a clinical reality. A novel osseointegrated (bone-anchored) implant system gives patients new opportunities in their daily life and professional activities.</a:t>
            </a:r>
            <a:endParaRPr lang="en-IN"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In addition to the standard artificial limb for everyday use, many amputees or congenital patients have special limbs and devices to aid in the participation of sports and recreational activities.</a:t>
            </a:r>
          </a:p>
          <a:p>
            <a:r>
              <a:rPr lang="en-US" sz="2800" dirty="0">
                <a:latin typeface="Times New Roman" pitchFamily="18" charset="0"/>
                <a:cs typeface="Times New Roman" pitchFamily="18" charset="0"/>
              </a:rPr>
              <a:t>Based on this principle robotic arms are made which can be used in industries to lift heavy goods which cannot be lifted by humans easily. </a:t>
            </a:r>
            <a:endParaRPr lang="en-IN" sz="28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481961771"/>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163</TotalTime>
  <Words>440</Words>
  <Application>Microsoft Office PowerPoint</Application>
  <PresentationFormat>On-screen Show (4:3)</PresentationFormat>
  <Paragraphs>39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Times New Roman</vt:lpstr>
      <vt:lpstr>Wingdings 3</vt:lpstr>
      <vt:lpstr>Ion</vt:lpstr>
      <vt:lpstr>Biomedical Instrumentation</vt:lpstr>
      <vt:lpstr>Introduction</vt:lpstr>
      <vt:lpstr>Prosthetic Arm</vt:lpstr>
      <vt:lpstr>Working Principle</vt:lpstr>
      <vt:lpstr>Schematic Diagram</vt:lpstr>
      <vt:lpstr>Circuit Diagram</vt:lpstr>
      <vt:lpstr>Our Project</vt:lpstr>
      <vt:lpstr>Coding</vt:lpstr>
      <vt:lpstr>Applications</vt:lpstr>
      <vt:lpstr>Future Prospects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Biomedical Instrumentation</dc:title>
  <dc:creator>Windows User</dc:creator>
  <cp:lastModifiedBy>Kushagra Goyal</cp:lastModifiedBy>
  <cp:revision>22</cp:revision>
  <dcterms:created xsi:type="dcterms:W3CDTF">2018-10-14T16:10:05Z</dcterms:created>
  <dcterms:modified xsi:type="dcterms:W3CDTF">2018-10-15T11:11:37Z</dcterms:modified>
</cp:coreProperties>
</file>