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71" r:id="rId2"/>
    <p:sldId id="289" r:id="rId3"/>
    <p:sldId id="290" r:id="rId4"/>
    <p:sldId id="272" r:id="rId5"/>
    <p:sldId id="273" r:id="rId6"/>
    <p:sldId id="274" r:id="rId7"/>
    <p:sldId id="262" r:id="rId8"/>
    <p:sldId id="270" r:id="rId9"/>
    <p:sldId id="275" r:id="rId10"/>
    <p:sldId id="276" r:id="rId11"/>
    <p:sldId id="283" r:id="rId12"/>
    <p:sldId id="280" r:id="rId13"/>
    <p:sldId id="284" r:id="rId14"/>
    <p:sldId id="281" r:id="rId15"/>
    <p:sldId id="264" r:id="rId16"/>
    <p:sldId id="268" r:id="rId17"/>
    <p:sldId id="269" r:id="rId18"/>
    <p:sldId id="265" r:id="rId19"/>
    <p:sldId id="266" r:id="rId20"/>
    <p:sldId id="267" r:id="rId21"/>
    <p:sldId id="279" r:id="rId22"/>
    <p:sldId id="277" r:id="rId23"/>
    <p:sldId id="278" r:id="rId24"/>
    <p:sldId id="286" r:id="rId25"/>
    <p:sldId id="291" r:id="rId26"/>
    <p:sldId id="29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5551C-BADC-49DF-BB44-50BA7AFF10B5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02C9154D-D64A-4366-99EA-B094166E2A54}">
      <dgm:prSet custT="1"/>
      <dgm:spPr/>
      <dgm:t>
        <a:bodyPr/>
        <a:lstStyle/>
        <a:p>
          <a:pPr rtl="0"/>
          <a:r>
            <a:rPr lang="fa-IR" sz="1400" dirty="0" smtClean="0"/>
            <a:t>طراحي فرآيند</a:t>
          </a:r>
          <a:endParaRPr lang="en-US" sz="1400" dirty="0"/>
        </a:p>
      </dgm:t>
    </dgm:pt>
    <dgm:pt modelId="{855B0414-3740-4065-B471-BF088832B98F}" type="parTrans" cxnId="{687D1016-742E-41CC-851E-5731CDF1A823}">
      <dgm:prSet/>
      <dgm:spPr/>
      <dgm:t>
        <a:bodyPr/>
        <a:lstStyle/>
        <a:p>
          <a:pPr rtl="1"/>
          <a:endParaRPr lang="fa-IR"/>
        </a:p>
      </dgm:t>
    </dgm:pt>
    <dgm:pt modelId="{E6054A1A-8548-4AA5-9982-A2421F629290}" type="sibTrans" cxnId="{687D1016-742E-41CC-851E-5731CDF1A823}">
      <dgm:prSet/>
      <dgm:spPr/>
      <dgm:t>
        <a:bodyPr/>
        <a:lstStyle/>
        <a:p>
          <a:pPr rtl="1"/>
          <a:endParaRPr lang="fa-IR"/>
        </a:p>
      </dgm:t>
    </dgm:pt>
    <dgm:pt modelId="{C80E1A28-6AE6-4367-8A2B-EAAC09D0D076}">
      <dgm:prSet custT="1"/>
      <dgm:spPr/>
      <dgm:t>
        <a:bodyPr/>
        <a:lstStyle/>
        <a:p>
          <a:pPr rtl="0"/>
          <a:r>
            <a:rPr lang="fa-IR" sz="1400" dirty="0" smtClean="0"/>
            <a:t>بهينه سازی فرآيند</a:t>
          </a:r>
          <a:endParaRPr lang="fa-IR" sz="1400" dirty="0"/>
        </a:p>
      </dgm:t>
    </dgm:pt>
    <dgm:pt modelId="{F5F89EFF-1C86-402E-B40E-34BDD4A9A7C8}" type="parTrans" cxnId="{4EED55DA-0B5C-4708-BED8-3BE0EB50E55F}">
      <dgm:prSet/>
      <dgm:spPr/>
      <dgm:t>
        <a:bodyPr/>
        <a:lstStyle/>
        <a:p>
          <a:pPr rtl="1"/>
          <a:endParaRPr lang="fa-IR"/>
        </a:p>
      </dgm:t>
    </dgm:pt>
    <dgm:pt modelId="{5D417E82-4BA4-4CF3-9177-97CD87762D80}" type="sibTrans" cxnId="{4EED55DA-0B5C-4708-BED8-3BE0EB50E55F}">
      <dgm:prSet/>
      <dgm:spPr/>
      <dgm:t>
        <a:bodyPr/>
        <a:lstStyle/>
        <a:p>
          <a:pPr rtl="1"/>
          <a:endParaRPr lang="fa-IR"/>
        </a:p>
      </dgm:t>
    </dgm:pt>
    <dgm:pt modelId="{DC8B85B7-6EBA-418F-BD6F-7B02F4A46DA0}">
      <dgm:prSet custT="1"/>
      <dgm:spPr/>
      <dgm:t>
        <a:bodyPr/>
        <a:lstStyle/>
        <a:p>
          <a:pPr rtl="0"/>
          <a:r>
            <a:rPr lang="fa-IR" sz="1400" dirty="0" smtClean="0"/>
            <a:t>مونيتورينگ فرآيند</a:t>
          </a:r>
          <a:endParaRPr lang="fa-IR" sz="1400" dirty="0"/>
        </a:p>
      </dgm:t>
    </dgm:pt>
    <dgm:pt modelId="{7CAE509B-AB79-493B-ACF7-2BA4E36B6525}" type="parTrans" cxnId="{14C50253-3567-4799-8EC4-F0698514CB71}">
      <dgm:prSet/>
      <dgm:spPr/>
      <dgm:t>
        <a:bodyPr/>
        <a:lstStyle/>
        <a:p>
          <a:pPr rtl="1"/>
          <a:endParaRPr lang="fa-IR"/>
        </a:p>
      </dgm:t>
    </dgm:pt>
    <dgm:pt modelId="{7255498C-C486-41BE-B176-32B1625C27DD}" type="sibTrans" cxnId="{14C50253-3567-4799-8EC4-F0698514CB71}">
      <dgm:prSet/>
      <dgm:spPr/>
      <dgm:t>
        <a:bodyPr/>
        <a:lstStyle/>
        <a:p>
          <a:pPr rtl="1"/>
          <a:endParaRPr lang="fa-IR"/>
        </a:p>
      </dgm:t>
    </dgm:pt>
    <dgm:pt modelId="{748C1939-6320-41BF-8019-4EF4FFDAF014}">
      <dgm:prSet custT="1"/>
      <dgm:spPr/>
      <dgm:t>
        <a:bodyPr/>
        <a:lstStyle/>
        <a:p>
          <a:pPr rtl="0"/>
          <a:r>
            <a:rPr lang="fa-IR" sz="1400" dirty="0" smtClean="0"/>
            <a:t>کنترل فرآيند</a:t>
          </a:r>
          <a:endParaRPr lang="fa-IR" sz="1400" dirty="0"/>
        </a:p>
      </dgm:t>
    </dgm:pt>
    <dgm:pt modelId="{7F0BC363-55D9-4518-8619-DB883C6C6572}" type="parTrans" cxnId="{30CB5C81-527D-4C13-8A55-94DC616137E5}">
      <dgm:prSet/>
      <dgm:spPr/>
      <dgm:t>
        <a:bodyPr/>
        <a:lstStyle/>
        <a:p>
          <a:pPr rtl="1"/>
          <a:endParaRPr lang="fa-IR"/>
        </a:p>
      </dgm:t>
    </dgm:pt>
    <dgm:pt modelId="{D6DD143A-D524-4A3B-B0B6-6DBA008364E6}" type="sibTrans" cxnId="{30CB5C81-527D-4C13-8A55-94DC616137E5}">
      <dgm:prSet/>
      <dgm:spPr/>
      <dgm:t>
        <a:bodyPr/>
        <a:lstStyle/>
        <a:p>
          <a:pPr rtl="1"/>
          <a:endParaRPr lang="fa-IR"/>
        </a:p>
      </dgm:t>
    </dgm:pt>
    <dgm:pt modelId="{64E4A697-C037-4889-8753-55E599604234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fa-IR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سيمولاترهای آموزشی</a:t>
          </a:r>
          <a:endParaRPr lang="fa-IR" sz="1600" dirty="0">
            <a:solidFill>
              <a:schemeClr val="tx1"/>
            </a:solidFill>
          </a:endParaRPr>
        </a:p>
      </dgm:t>
    </dgm:pt>
    <dgm:pt modelId="{24CF1FDD-1347-4101-B44C-A39DF6999B7A}" type="parTrans" cxnId="{83EC4891-8479-4DDD-BAAF-52B377D7C849}">
      <dgm:prSet/>
      <dgm:spPr/>
    </dgm:pt>
    <dgm:pt modelId="{17903077-5079-40D5-8ECF-A6F2F07AAE31}" type="sibTrans" cxnId="{83EC4891-8479-4DDD-BAAF-52B377D7C849}">
      <dgm:prSet/>
      <dgm:spPr/>
    </dgm:pt>
    <dgm:pt modelId="{1D3B96BA-6E19-4E4A-BB5E-83D2871D5F69}" type="pres">
      <dgm:prSet presAssocID="{1875551C-BADC-49DF-BB44-50BA7AFF10B5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6BFFF0E-8031-4F87-9363-0CCB7581A68F}" type="pres">
      <dgm:prSet presAssocID="{1875551C-BADC-49DF-BB44-50BA7AFF10B5}" presName="cycle" presStyleCnt="0"/>
      <dgm:spPr/>
    </dgm:pt>
    <dgm:pt modelId="{2B7626A7-E785-411F-BE0A-04B97C44B5BB}" type="pres">
      <dgm:prSet presAssocID="{1875551C-BADC-49DF-BB44-50BA7AFF10B5}" presName="centerShape" presStyleCnt="0"/>
      <dgm:spPr/>
    </dgm:pt>
    <dgm:pt modelId="{030F2156-4123-451D-B834-D6CE1B966E36}" type="pres">
      <dgm:prSet presAssocID="{1875551C-BADC-49DF-BB44-50BA7AFF10B5}" presName="connSite" presStyleLbl="node1" presStyleIdx="0" presStyleCnt="6"/>
      <dgm:spPr/>
    </dgm:pt>
    <dgm:pt modelId="{CDE6BB92-49A9-4205-905B-4F68626627B4}" type="pres">
      <dgm:prSet presAssocID="{1875551C-BADC-49DF-BB44-50BA7AFF10B5}" presName="visible" presStyleLbl="node1" presStyleIdx="0" presStyleCnt="6" custScaleX="104146" custScaleY="10125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112DE6A-ABB9-4964-9C9E-E244A5444B2F}" type="pres">
      <dgm:prSet presAssocID="{855B0414-3740-4065-B471-BF088832B98F}" presName="Name25" presStyleLbl="parChTrans1D1" presStyleIdx="0" presStyleCnt="5"/>
      <dgm:spPr/>
    </dgm:pt>
    <dgm:pt modelId="{277A8162-3FFF-420A-804F-7DA47493662E}" type="pres">
      <dgm:prSet presAssocID="{02C9154D-D64A-4366-99EA-B094166E2A54}" presName="node" presStyleCnt="0"/>
      <dgm:spPr/>
    </dgm:pt>
    <dgm:pt modelId="{3E1013FA-2659-4EFF-BB87-05AF5745727B}" type="pres">
      <dgm:prSet presAssocID="{02C9154D-D64A-4366-99EA-B094166E2A54}" presName="parentNode" presStyleLbl="node1" presStyleIdx="1" presStyleCnt="6" custScaleX="132685" custScaleY="132685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E556BE2C-3C0E-449C-9462-FF1CF84BD14A}" type="pres">
      <dgm:prSet presAssocID="{02C9154D-D64A-4366-99EA-B094166E2A54}" presName="childNode" presStyleLbl="revTx" presStyleIdx="0" presStyleCnt="0">
        <dgm:presLayoutVars>
          <dgm:bulletEnabled val="1"/>
        </dgm:presLayoutVars>
      </dgm:prSet>
      <dgm:spPr/>
    </dgm:pt>
    <dgm:pt modelId="{2D292E20-D272-4728-A138-DDA81A632C19}" type="pres">
      <dgm:prSet presAssocID="{F5F89EFF-1C86-402E-B40E-34BDD4A9A7C8}" presName="Name25" presStyleLbl="parChTrans1D1" presStyleIdx="1" presStyleCnt="5"/>
      <dgm:spPr/>
    </dgm:pt>
    <dgm:pt modelId="{455A650C-A345-4306-89A0-5D720E51F5CC}" type="pres">
      <dgm:prSet presAssocID="{C80E1A28-6AE6-4367-8A2B-EAAC09D0D076}" presName="node" presStyleCnt="0"/>
      <dgm:spPr/>
    </dgm:pt>
    <dgm:pt modelId="{AE0EF2D6-090E-4F44-BBD1-B3A1F2CFFAF4}" type="pres">
      <dgm:prSet presAssocID="{C80E1A28-6AE6-4367-8A2B-EAAC09D0D076}" presName="parentNode" presStyleLbl="node1" presStyleIdx="2" presStyleCnt="6" custScaleX="132685" custScaleY="132685">
        <dgm:presLayoutVars>
          <dgm:chMax val="1"/>
          <dgm:bulletEnabled val="1"/>
        </dgm:presLayoutVars>
      </dgm:prSet>
      <dgm:spPr/>
    </dgm:pt>
    <dgm:pt modelId="{922F8271-6FFD-4C3B-818D-FADB36EBD6E2}" type="pres">
      <dgm:prSet presAssocID="{C80E1A28-6AE6-4367-8A2B-EAAC09D0D076}" presName="childNode" presStyleLbl="revTx" presStyleIdx="0" presStyleCnt="0">
        <dgm:presLayoutVars>
          <dgm:bulletEnabled val="1"/>
        </dgm:presLayoutVars>
      </dgm:prSet>
      <dgm:spPr/>
    </dgm:pt>
    <dgm:pt modelId="{F3B2699A-3615-4868-9836-51761CC448C6}" type="pres">
      <dgm:prSet presAssocID="{24CF1FDD-1347-4101-B44C-A39DF6999B7A}" presName="Name25" presStyleLbl="parChTrans1D1" presStyleIdx="2" presStyleCnt="5"/>
      <dgm:spPr/>
    </dgm:pt>
    <dgm:pt modelId="{F43E855E-B743-4BC4-9469-4BD7A2E07369}" type="pres">
      <dgm:prSet presAssocID="{64E4A697-C037-4889-8753-55E599604234}" presName="node" presStyleCnt="0"/>
      <dgm:spPr/>
    </dgm:pt>
    <dgm:pt modelId="{78F95B8D-54FD-4AA5-8826-01EEA29FC6EA}" type="pres">
      <dgm:prSet presAssocID="{64E4A697-C037-4889-8753-55E599604234}" presName="parentNode" presStyleLbl="node1" presStyleIdx="3" presStyleCnt="6" custScaleX="176662" custScaleY="176662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8BD92AD-6AB5-4533-A203-67C6279C5903}" type="pres">
      <dgm:prSet presAssocID="{64E4A697-C037-4889-8753-55E599604234}" presName="childNode" presStyleLbl="revTx" presStyleIdx="0" presStyleCnt="0">
        <dgm:presLayoutVars>
          <dgm:bulletEnabled val="1"/>
        </dgm:presLayoutVars>
      </dgm:prSet>
      <dgm:spPr/>
    </dgm:pt>
    <dgm:pt modelId="{67974B1B-CC01-460A-B1F7-6778CEBBE5C6}" type="pres">
      <dgm:prSet presAssocID="{7CAE509B-AB79-493B-ACF7-2BA4E36B6525}" presName="Name25" presStyleLbl="parChTrans1D1" presStyleIdx="3" presStyleCnt="5"/>
      <dgm:spPr/>
    </dgm:pt>
    <dgm:pt modelId="{B5E6230F-3C33-4119-BB64-2545AA60B26E}" type="pres">
      <dgm:prSet presAssocID="{DC8B85B7-6EBA-418F-BD6F-7B02F4A46DA0}" presName="node" presStyleCnt="0"/>
      <dgm:spPr/>
    </dgm:pt>
    <dgm:pt modelId="{309DD5B3-C6B1-48B1-A6D7-3CECD84BE0E6}" type="pres">
      <dgm:prSet presAssocID="{DC8B85B7-6EBA-418F-BD6F-7B02F4A46DA0}" presName="parentNode" presStyleLbl="node1" presStyleIdx="4" presStyleCnt="6" custScaleX="132685" custScaleY="132685">
        <dgm:presLayoutVars>
          <dgm:chMax val="1"/>
          <dgm:bulletEnabled val="1"/>
        </dgm:presLayoutVars>
      </dgm:prSet>
      <dgm:spPr/>
    </dgm:pt>
    <dgm:pt modelId="{E8927605-83AA-47F2-B402-D256D4B723E5}" type="pres">
      <dgm:prSet presAssocID="{DC8B85B7-6EBA-418F-BD6F-7B02F4A46DA0}" presName="childNode" presStyleLbl="revTx" presStyleIdx="0" presStyleCnt="0">
        <dgm:presLayoutVars>
          <dgm:bulletEnabled val="1"/>
        </dgm:presLayoutVars>
      </dgm:prSet>
      <dgm:spPr/>
    </dgm:pt>
    <dgm:pt modelId="{8878EB05-633E-4513-B64F-84DB5B8D7083}" type="pres">
      <dgm:prSet presAssocID="{7F0BC363-55D9-4518-8619-DB883C6C6572}" presName="Name25" presStyleLbl="parChTrans1D1" presStyleIdx="4" presStyleCnt="5"/>
      <dgm:spPr/>
    </dgm:pt>
    <dgm:pt modelId="{8AF66A18-712F-4632-B81F-DEA3D710309C}" type="pres">
      <dgm:prSet presAssocID="{748C1939-6320-41BF-8019-4EF4FFDAF014}" presName="node" presStyleCnt="0"/>
      <dgm:spPr/>
    </dgm:pt>
    <dgm:pt modelId="{A2083BD4-EB57-4E32-875A-99B34EA90F33}" type="pres">
      <dgm:prSet presAssocID="{748C1939-6320-41BF-8019-4EF4FFDAF014}" presName="parentNode" presStyleLbl="node1" presStyleIdx="5" presStyleCnt="6" custScaleX="132685" custScaleY="132685">
        <dgm:presLayoutVars>
          <dgm:chMax val="1"/>
          <dgm:bulletEnabled val="1"/>
        </dgm:presLayoutVars>
      </dgm:prSet>
      <dgm:spPr/>
    </dgm:pt>
    <dgm:pt modelId="{4B5E4489-A7A3-40CB-8EF0-6DFC66DDC26D}" type="pres">
      <dgm:prSet presAssocID="{748C1939-6320-41BF-8019-4EF4FFDAF014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0050F4B3-4FBD-47D6-B58E-737475CC14E8}" type="presOf" srcId="{DC8B85B7-6EBA-418F-BD6F-7B02F4A46DA0}" destId="{309DD5B3-C6B1-48B1-A6D7-3CECD84BE0E6}" srcOrd="0" destOrd="0" presId="urn:microsoft.com/office/officeart/2005/8/layout/radial2"/>
    <dgm:cxn modelId="{FC44D0FF-CD9D-4DDC-9655-8631932D3CB2}" type="presOf" srcId="{7F0BC363-55D9-4518-8619-DB883C6C6572}" destId="{8878EB05-633E-4513-B64F-84DB5B8D7083}" srcOrd="0" destOrd="0" presId="urn:microsoft.com/office/officeart/2005/8/layout/radial2"/>
    <dgm:cxn modelId="{6F3A01D3-23A7-4D73-AA2F-BFD6A8F2FE57}" type="presOf" srcId="{855B0414-3740-4065-B471-BF088832B98F}" destId="{8112DE6A-ABB9-4964-9C9E-E244A5444B2F}" srcOrd="0" destOrd="0" presId="urn:microsoft.com/office/officeart/2005/8/layout/radial2"/>
    <dgm:cxn modelId="{8149C23D-4C8F-4D03-BD8D-68FDEB855BD3}" type="presOf" srcId="{7CAE509B-AB79-493B-ACF7-2BA4E36B6525}" destId="{67974B1B-CC01-460A-B1F7-6778CEBBE5C6}" srcOrd="0" destOrd="0" presId="urn:microsoft.com/office/officeart/2005/8/layout/radial2"/>
    <dgm:cxn modelId="{50656B45-66F3-4B12-9CCC-F761EE9A971E}" type="presOf" srcId="{C80E1A28-6AE6-4367-8A2B-EAAC09D0D076}" destId="{AE0EF2D6-090E-4F44-BBD1-B3A1F2CFFAF4}" srcOrd="0" destOrd="0" presId="urn:microsoft.com/office/officeart/2005/8/layout/radial2"/>
    <dgm:cxn modelId="{0CFE7A12-6976-4DAA-A715-92D5CFC16849}" type="presOf" srcId="{02C9154D-D64A-4366-99EA-B094166E2A54}" destId="{3E1013FA-2659-4EFF-BB87-05AF5745727B}" srcOrd="0" destOrd="0" presId="urn:microsoft.com/office/officeart/2005/8/layout/radial2"/>
    <dgm:cxn modelId="{30CB5C81-527D-4C13-8A55-94DC616137E5}" srcId="{1875551C-BADC-49DF-BB44-50BA7AFF10B5}" destId="{748C1939-6320-41BF-8019-4EF4FFDAF014}" srcOrd="4" destOrd="0" parTransId="{7F0BC363-55D9-4518-8619-DB883C6C6572}" sibTransId="{D6DD143A-D524-4A3B-B0B6-6DBA008364E6}"/>
    <dgm:cxn modelId="{D989F61A-0C72-4ED5-9EA7-12F8CB9FCEBD}" type="presOf" srcId="{64E4A697-C037-4889-8753-55E599604234}" destId="{78F95B8D-54FD-4AA5-8826-01EEA29FC6EA}" srcOrd="0" destOrd="0" presId="urn:microsoft.com/office/officeart/2005/8/layout/radial2"/>
    <dgm:cxn modelId="{014E2337-F962-4536-AF7A-F542296B85ED}" type="presOf" srcId="{F5F89EFF-1C86-402E-B40E-34BDD4A9A7C8}" destId="{2D292E20-D272-4728-A138-DDA81A632C19}" srcOrd="0" destOrd="0" presId="urn:microsoft.com/office/officeart/2005/8/layout/radial2"/>
    <dgm:cxn modelId="{4EED55DA-0B5C-4708-BED8-3BE0EB50E55F}" srcId="{1875551C-BADC-49DF-BB44-50BA7AFF10B5}" destId="{C80E1A28-6AE6-4367-8A2B-EAAC09D0D076}" srcOrd="1" destOrd="0" parTransId="{F5F89EFF-1C86-402E-B40E-34BDD4A9A7C8}" sibTransId="{5D417E82-4BA4-4CF3-9177-97CD87762D80}"/>
    <dgm:cxn modelId="{3D7AD2A3-D81C-46B2-A053-D560A8B2C6C4}" type="presOf" srcId="{1875551C-BADC-49DF-BB44-50BA7AFF10B5}" destId="{1D3B96BA-6E19-4E4A-BB5E-83D2871D5F69}" srcOrd="0" destOrd="0" presId="urn:microsoft.com/office/officeart/2005/8/layout/radial2"/>
    <dgm:cxn modelId="{64AFAC9A-3D08-498E-9740-F49BAA52AD5D}" type="presOf" srcId="{24CF1FDD-1347-4101-B44C-A39DF6999B7A}" destId="{F3B2699A-3615-4868-9836-51761CC448C6}" srcOrd="0" destOrd="0" presId="urn:microsoft.com/office/officeart/2005/8/layout/radial2"/>
    <dgm:cxn modelId="{964B716F-CA25-43FA-AF15-E50E0193CCFD}" type="presOf" srcId="{748C1939-6320-41BF-8019-4EF4FFDAF014}" destId="{A2083BD4-EB57-4E32-875A-99B34EA90F33}" srcOrd="0" destOrd="0" presId="urn:microsoft.com/office/officeart/2005/8/layout/radial2"/>
    <dgm:cxn modelId="{14C50253-3567-4799-8EC4-F0698514CB71}" srcId="{1875551C-BADC-49DF-BB44-50BA7AFF10B5}" destId="{DC8B85B7-6EBA-418F-BD6F-7B02F4A46DA0}" srcOrd="3" destOrd="0" parTransId="{7CAE509B-AB79-493B-ACF7-2BA4E36B6525}" sibTransId="{7255498C-C486-41BE-B176-32B1625C27DD}"/>
    <dgm:cxn modelId="{83EC4891-8479-4DDD-BAAF-52B377D7C849}" srcId="{1875551C-BADC-49DF-BB44-50BA7AFF10B5}" destId="{64E4A697-C037-4889-8753-55E599604234}" srcOrd="2" destOrd="0" parTransId="{24CF1FDD-1347-4101-B44C-A39DF6999B7A}" sibTransId="{17903077-5079-40D5-8ECF-A6F2F07AAE31}"/>
    <dgm:cxn modelId="{687D1016-742E-41CC-851E-5731CDF1A823}" srcId="{1875551C-BADC-49DF-BB44-50BA7AFF10B5}" destId="{02C9154D-D64A-4366-99EA-B094166E2A54}" srcOrd="0" destOrd="0" parTransId="{855B0414-3740-4065-B471-BF088832B98F}" sibTransId="{E6054A1A-8548-4AA5-9982-A2421F629290}"/>
    <dgm:cxn modelId="{72107CDB-F3A4-45D2-92CF-D708363896CC}" type="presParOf" srcId="{1D3B96BA-6E19-4E4A-BB5E-83D2871D5F69}" destId="{F6BFFF0E-8031-4F87-9363-0CCB7581A68F}" srcOrd="0" destOrd="0" presId="urn:microsoft.com/office/officeart/2005/8/layout/radial2"/>
    <dgm:cxn modelId="{754CD5A8-4474-4476-BDB3-E357618119E8}" type="presParOf" srcId="{F6BFFF0E-8031-4F87-9363-0CCB7581A68F}" destId="{2B7626A7-E785-411F-BE0A-04B97C44B5BB}" srcOrd="0" destOrd="0" presId="urn:microsoft.com/office/officeart/2005/8/layout/radial2"/>
    <dgm:cxn modelId="{0DD8864C-48D7-4A87-B62F-F68B2A69D192}" type="presParOf" srcId="{2B7626A7-E785-411F-BE0A-04B97C44B5BB}" destId="{030F2156-4123-451D-B834-D6CE1B966E36}" srcOrd="0" destOrd="0" presId="urn:microsoft.com/office/officeart/2005/8/layout/radial2"/>
    <dgm:cxn modelId="{6993E3CA-7BEC-4587-A059-F38390DB1866}" type="presParOf" srcId="{2B7626A7-E785-411F-BE0A-04B97C44B5BB}" destId="{CDE6BB92-49A9-4205-905B-4F68626627B4}" srcOrd="1" destOrd="0" presId="urn:microsoft.com/office/officeart/2005/8/layout/radial2"/>
    <dgm:cxn modelId="{21FD59B7-E692-4822-8633-C30C9B6C7F2A}" type="presParOf" srcId="{F6BFFF0E-8031-4F87-9363-0CCB7581A68F}" destId="{8112DE6A-ABB9-4964-9C9E-E244A5444B2F}" srcOrd="1" destOrd="0" presId="urn:microsoft.com/office/officeart/2005/8/layout/radial2"/>
    <dgm:cxn modelId="{C83896FB-68BD-45DF-907B-ADA867A5424B}" type="presParOf" srcId="{F6BFFF0E-8031-4F87-9363-0CCB7581A68F}" destId="{277A8162-3FFF-420A-804F-7DA47493662E}" srcOrd="2" destOrd="0" presId="urn:microsoft.com/office/officeart/2005/8/layout/radial2"/>
    <dgm:cxn modelId="{8803D271-F2D5-4E82-A076-20E2FA322AF3}" type="presParOf" srcId="{277A8162-3FFF-420A-804F-7DA47493662E}" destId="{3E1013FA-2659-4EFF-BB87-05AF5745727B}" srcOrd="0" destOrd="0" presId="urn:microsoft.com/office/officeart/2005/8/layout/radial2"/>
    <dgm:cxn modelId="{C8E1D9EF-0BD8-404E-8C73-9F39D2AD90D6}" type="presParOf" srcId="{277A8162-3FFF-420A-804F-7DA47493662E}" destId="{E556BE2C-3C0E-449C-9462-FF1CF84BD14A}" srcOrd="1" destOrd="0" presId="urn:microsoft.com/office/officeart/2005/8/layout/radial2"/>
    <dgm:cxn modelId="{8910DE65-8113-40F6-B17A-AF4C43F678FE}" type="presParOf" srcId="{F6BFFF0E-8031-4F87-9363-0CCB7581A68F}" destId="{2D292E20-D272-4728-A138-DDA81A632C19}" srcOrd="3" destOrd="0" presId="urn:microsoft.com/office/officeart/2005/8/layout/radial2"/>
    <dgm:cxn modelId="{253810EC-4CE5-436C-8230-00B4CDCE60B7}" type="presParOf" srcId="{F6BFFF0E-8031-4F87-9363-0CCB7581A68F}" destId="{455A650C-A345-4306-89A0-5D720E51F5CC}" srcOrd="4" destOrd="0" presId="urn:microsoft.com/office/officeart/2005/8/layout/radial2"/>
    <dgm:cxn modelId="{658FE33C-2B74-435E-A75A-58A1114F436E}" type="presParOf" srcId="{455A650C-A345-4306-89A0-5D720E51F5CC}" destId="{AE0EF2D6-090E-4F44-BBD1-B3A1F2CFFAF4}" srcOrd="0" destOrd="0" presId="urn:microsoft.com/office/officeart/2005/8/layout/radial2"/>
    <dgm:cxn modelId="{6F2C4993-E679-4F8E-897C-043735406A65}" type="presParOf" srcId="{455A650C-A345-4306-89A0-5D720E51F5CC}" destId="{922F8271-6FFD-4C3B-818D-FADB36EBD6E2}" srcOrd="1" destOrd="0" presId="urn:microsoft.com/office/officeart/2005/8/layout/radial2"/>
    <dgm:cxn modelId="{F0F54D78-FF32-4E92-A99F-DC3EDBE0BE53}" type="presParOf" srcId="{F6BFFF0E-8031-4F87-9363-0CCB7581A68F}" destId="{F3B2699A-3615-4868-9836-51761CC448C6}" srcOrd="5" destOrd="0" presId="urn:microsoft.com/office/officeart/2005/8/layout/radial2"/>
    <dgm:cxn modelId="{695DA727-6C4C-4374-BCA3-EBFD05876E5B}" type="presParOf" srcId="{F6BFFF0E-8031-4F87-9363-0CCB7581A68F}" destId="{F43E855E-B743-4BC4-9469-4BD7A2E07369}" srcOrd="6" destOrd="0" presId="urn:microsoft.com/office/officeart/2005/8/layout/radial2"/>
    <dgm:cxn modelId="{C1BD122C-591D-489C-9678-8CB7C38FDA43}" type="presParOf" srcId="{F43E855E-B743-4BC4-9469-4BD7A2E07369}" destId="{78F95B8D-54FD-4AA5-8826-01EEA29FC6EA}" srcOrd="0" destOrd="0" presId="urn:microsoft.com/office/officeart/2005/8/layout/radial2"/>
    <dgm:cxn modelId="{592BA2F1-7675-4249-B3E6-4E7E2974104C}" type="presParOf" srcId="{F43E855E-B743-4BC4-9469-4BD7A2E07369}" destId="{28BD92AD-6AB5-4533-A203-67C6279C5903}" srcOrd="1" destOrd="0" presId="urn:microsoft.com/office/officeart/2005/8/layout/radial2"/>
    <dgm:cxn modelId="{04FBB19D-6988-4A99-8D4B-527D9440D488}" type="presParOf" srcId="{F6BFFF0E-8031-4F87-9363-0CCB7581A68F}" destId="{67974B1B-CC01-460A-B1F7-6778CEBBE5C6}" srcOrd="7" destOrd="0" presId="urn:microsoft.com/office/officeart/2005/8/layout/radial2"/>
    <dgm:cxn modelId="{90A4BD42-C419-41CC-9D48-8309796E75B0}" type="presParOf" srcId="{F6BFFF0E-8031-4F87-9363-0CCB7581A68F}" destId="{B5E6230F-3C33-4119-BB64-2545AA60B26E}" srcOrd="8" destOrd="0" presId="urn:microsoft.com/office/officeart/2005/8/layout/radial2"/>
    <dgm:cxn modelId="{9786E131-8200-4C61-BDEE-CD3F49001820}" type="presParOf" srcId="{B5E6230F-3C33-4119-BB64-2545AA60B26E}" destId="{309DD5B3-C6B1-48B1-A6D7-3CECD84BE0E6}" srcOrd="0" destOrd="0" presId="urn:microsoft.com/office/officeart/2005/8/layout/radial2"/>
    <dgm:cxn modelId="{D1C52D48-8D1F-47BE-9F56-D2DF36F00EA6}" type="presParOf" srcId="{B5E6230F-3C33-4119-BB64-2545AA60B26E}" destId="{E8927605-83AA-47F2-B402-D256D4B723E5}" srcOrd="1" destOrd="0" presId="urn:microsoft.com/office/officeart/2005/8/layout/radial2"/>
    <dgm:cxn modelId="{AE1BE07C-4FD4-4EA4-ABE9-B6E71292EF24}" type="presParOf" srcId="{F6BFFF0E-8031-4F87-9363-0CCB7581A68F}" destId="{8878EB05-633E-4513-B64F-84DB5B8D7083}" srcOrd="9" destOrd="0" presId="urn:microsoft.com/office/officeart/2005/8/layout/radial2"/>
    <dgm:cxn modelId="{0A2CA603-7966-4509-9111-A3AF95CC2AD4}" type="presParOf" srcId="{F6BFFF0E-8031-4F87-9363-0CCB7581A68F}" destId="{8AF66A18-712F-4632-B81F-DEA3D710309C}" srcOrd="10" destOrd="0" presId="urn:microsoft.com/office/officeart/2005/8/layout/radial2"/>
    <dgm:cxn modelId="{802851D9-7D40-4DF9-A44B-72BE0B1AB0AF}" type="presParOf" srcId="{8AF66A18-712F-4632-B81F-DEA3D710309C}" destId="{A2083BD4-EB57-4E32-875A-99B34EA90F33}" srcOrd="0" destOrd="0" presId="urn:microsoft.com/office/officeart/2005/8/layout/radial2"/>
    <dgm:cxn modelId="{80C76627-C871-4927-9332-FC2271BCA028}" type="presParOf" srcId="{8AF66A18-712F-4632-B81F-DEA3D710309C}" destId="{4B5E4489-A7A3-40CB-8EF0-6DFC66DDC26D}" srcOrd="1" destOrd="0" presId="urn:microsoft.com/office/officeart/2005/8/layout/radial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47D7C8-89CC-47B2-8719-A52C73E6AC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5114AF1A-2DB4-4743-B256-C166A6B37A82}">
      <dgm:prSet custT="1"/>
      <dgm:spPr/>
      <dgm:t>
        <a:bodyPr/>
        <a:lstStyle/>
        <a:p>
          <a:pPr algn="ctr" rtl="1"/>
          <a:r>
            <a:rPr lang="fa-IR" sz="2000" dirty="0" smtClean="0">
              <a:cs typeface="Traffic" pitchFamily="2" charset="-78"/>
            </a:rPr>
            <a:t>- کمک به آموزشهاي اختصاصي</a:t>
          </a:r>
          <a:endParaRPr lang="fa-IR" sz="2000" dirty="0">
            <a:cs typeface="Traffic" pitchFamily="2" charset="-78"/>
          </a:endParaRPr>
        </a:p>
      </dgm:t>
    </dgm:pt>
    <dgm:pt modelId="{F11BC135-B360-4A99-98EE-280235903A8F}" type="parTrans" cxnId="{3B16D299-7FF3-4F20-8810-46230956FA16}">
      <dgm:prSet/>
      <dgm:spPr/>
      <dgm:t>
        <a:bodyPr/>
        <a:lstStyle/>
        <a:p>
          <a:pPr rtl="1"/>
          <a:endParaRPr lang="fa-IR" sz="1600"/>
        </a:p>
      </dgm:t>
    </dgm:pt>
    <dgm:pt modelId="{2B2557F0-D8F8-4354-845B-59DF3B91F0F0}" type="sibTrans" cxnId="{3B16D299-7FF3-4F20-8810-46230956FA16}">
      <dgm:prSet/>
      <dgm:spPr/>
      <dgm:t>
        <a:bodyPr/>
        <a:lstStyle/>
        <a:p>
          <a:pPr rtl="1"/>
          <a:endParaRPr lang="fa-IR" sz="1600"/>
        </a:p>
      </dgm:t>
    </dgm:pt>
    <dgm:pt modelId="{1D4ED271-23D7-4D43-A230-5AD2193C69D3}">
      <dgm:prSet custT="1"/>
      <dgm:spPr/>
      <dgm:t>
        <a:bodyPr/>
        <a:lstStyle/>
        <a:p>
          <a:pPr algn="ctr" rtl="1"/>
          <a:r>
            <a:rPr lang="fa-IR" sz="2000" dirty="0" smtClean="0">
              <a:cs typeface="Traffic" pitchFamily="2" charset="-78"/>
            </a:rPr>
            <a:t>- کمک به آموزشهاي پايه در مراکز آموزشي و دانشگاهها</a:t>
          </a:r>
          <a:endParaRPr lang="fa-IR" sz="2000" dirty="0"/>
        </a:p>
      </dgm:t>
    </dgm:pt>
    <dgm:pt modelId="{E85D46E1-FF3C-4A22-8B54-AD37A4F54CEC}" type="parTrans" cxnId="{BEDF5EF0-A5EE-49E5-B27B-C2132B2F999F}">
      <dgm:prSet/>
      <dgm:spPr/>
      <dgm:t>
        <a:bodyPr/>
        <a:lstStyle/>
        <a:p>
          <a:pPr rtl="1"/>
          <a:endParaRPr lang="fa-IR" sz="1600"/>
        </a:p>
      </dgm:t>
    </dgm:pt>
    <dgm:pt modelId="{FA1F63D0-B99B-472C-A105-A26A23E5FEA2}" type="sibTrans" cxnId="{BEDF5EF0-A5EE-49E5-B27B-C2132B2F999F}">
      <dgm:prSet/>
      <dgm:spPr/>
      <dgm:t>
        <a:bodyPr/>
        <a:lstStyle/>
        <a:p>
          <a:pPr rtl="1"/>
          <a:endParaRPr lang="fa-IR" sz="1600"/>
        </a:p>
      </dgm:t>
    </dgm:pt>
    <dgm:pt modelId="{D9EFC7E3-D8E3-42B3-AA61-76C531D925BD}" type="pres">
      <dgm:prSet presAssocID="{7A47D7C8-89CC-47B2-8719-A52C73E6ACF2}" presName="linear" presStyleCnt="0">
        <dgm:presLayoutVars>
          <dgm:animLvl val="lvl"/>
          <dgm:resizeHandles val="exact"/>
        </dgm:presLayoutVars>
      </dgm:prSet>
      <dgm:spPr/>
    </dgm:pt>
    <dgm:pt modelId="{411B4417-37C8-472D-B75F-573B71F01095}" type="pres">
      <dgm:prSet presAssocID="{1D4ED271-23D7-4D43-A230-5AD2193C69D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77916348-2A98-44EB-B17F-B2C7AFBBB579}" type="pres">
      <dgm:prSet presAssocID="{FA1F63D0-B99B-472C-A105-A26A23E5FEA2}" presName="spacer" presStyleCnt="0"/>
      <dgm:spPr/>
    </dgm:pt>
    <dgm:pt modelId="{0F2BFE0D-1CA4-452A-9D35-0259095518AF}" type="pres">
      <dgm:prSet presAssocID="{5114AF1A-2DB4-4743-B256-C166A6B37A8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EDF5EF0-A5EE-49E5-B27B-C2132B2F999F}" srcId="{7A47D7C8-89CC-47B2-8719-A52C73E6ACF2}" destId="{1D4ED271-23D7-4D43-A230-5AD2193C69D3}" srcOrd="0" destOrd="0" parTransId="{E85D46E1-FF3C-4A22-8B54-AD37A4F54CEC}" sibTransId="{FA1F63D0-B99B-472C-A105-A26A23E5FEA2}"/>
    <dgm:cxn modelId="{9A164E52-35C4-4214-B811-593776F1C01A}" type="presOf" srcId="{7A47D7C8-89CC-47B2-8719-A52C73E6ACF2}" destId="{D9EFC7E3-D8E3-42B3-AA61-76C531D925BD}" srcOrd="0" destOrd="0" presId="urn:microsoft.com/office/officeart/2005/8/layout/vList2"/>
    <dgm:cxn modelId="{DA4B8570-1D44-4E91-BB3F-71C0FAB15F81}" type="presOf" srcId="{5114AF1A-2DB4-4743-B256-C166A6B37A82}" destId="{0F2BFE0D-1CA4-452A-9D35-0259095518AF}" srcOrd="0" destOrd="0" presId="urn:microsoft.com/office/officeart/2005/8/layout/vList2"/>
    <dgm:cxn modelId="{3B16D299-7FF3-4F20-8810-46230956FA16}" srcId="{7A47D7C8-89CC-47B2-8719-A52C73E6ACF2}" destId="{5114AF1A-2DB4-4743-B256-C166A6B37A82}" srcOrd="1" destOrd="0" parTransId="{F11BC135-B360-4A99-98EE-280235903A8F}" sibTransId="{2B2557F0-D8F8-4354-845B-59DF3B91F0F0}"/>
    <dgm:cxn modelId="{7B34520B-3DF9-40E5-842B-F30CB391535E}" type="presOf" srcId="{1D4ED271-23D7-4D43-A230-5AD2193C69D3}" destId="{411B4417-37C8-472D-B75F-573B71F01095}" srcOrd="0" destOrd="0" presId="urn:microsoft.com/office/officeart/2005/8/layout/vList2"/>
    <dgm:cxn modelId="{FC988894-F583-4319-8881-0639B39D3080}" type="presParOf" srcId="{D9EFC7E3-D8E3-42B3-AA61-76C531D925BD}" destId="{411B4417-37C8-472D-B75F-573B71F01095}" srcOrd="0" destOrd="0" presId="urn:microsoft.com/office/officeart/2005/8/layout/vList2"/>
    <dgm:cxn modelId="{BDB760AF-B2AA-4A78-96E7-55C43A4B0FF0}" type="presParOf" srcId="{D9EFC7E3-D8E3-42B3-AA61-76C531D925BD}" destId="{77916348-2A98-44EB-B17F-B2C7AFBBB579}" srcOrd="1" destOrd="0" presId="urn:microsoft.com/office/officeart/2005/8/layout/vList2"/>
    <dgm:cxn modelId="{38E83753-BB37-4FEF-8F1D-BF7EE35C0089}" type="presParOf" srcId="{D9EFC7E3-D8E3-42B3-AA61-76C531D925BD}" destId="{0F2BFE0D-1CA4-452A-9D35-0259095518AF}" srcOrd="2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5D9636-2AA5-4B16-B612-1E97F7A187F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BF6C1C1E-3E46-49B4-8B87-7F99CC840D8B}">
      <dgm:prSet phldrT="[Text]"/>
      <dgm:spPr/>
      <dgm:t>
        <a:bodyPr/>
        <a:lstStyle/>
        <a:p>
          <a:pPr rtl="1"/>
          <a:r>
            <a:rPr lang="fa-IR" dirty="0" smtClean="0">
              <a:cs typeface="Traffic" pitchFamily="2" charset="-78"/>
            </a:rPr>
            <a:t>فاقد نوع داده معادل جهت تعريف مدل ميباشد</a:t>
          </a:r>
          <a:endParaRPr lang="fa-IR" dirty="0"/>
        </a:p>
      </dgm:t>
    </dgm:pt>
    <dgm:pt modelId="{30F0CDB8-A4A6-4BB3-816B-045D056C073A}" type="parTrans" cxnId="{B5EAF5DC-01D1-48B3-B7E0-9604ADC1CDBC}">
      <dgm:prSet/>
      <dgm:spPr/>
      <dgm:t>
        <a:bodyPr/>
        <a:lstStyle/>
        <a:p>
          <a:pPr rtl="1"/>
          <a:endParaRPr lang="fa-IR"/>
        </a:p>
      </dgm:t>
    </dgm:pt>
    <dgm:pt modelId="{2C9D349A-4A66-4837-85A4-CA355CC3D6E7}" type="sibTrans" cxnId="{B5EAF5DC-01D1-48B3-B7E0-9604ADC1CDBC}">
      <dgm:prSet/>
      <dgm:spPr/>
      <dgm:t>
        <a:bodyPr/>
        <a:lstStyle/>
        <a:p>
          <a:pPr rtl="1"/>
          <a:endParaRPr lang="fa-IR"/>
        </a:p>
      </dgm:t>
    </dgm:pt>
    <dgm:pt modelId="{7576A53F-E2C3-4683-8470-0901FB4465B4}">
      <dgm:prSet phldrT="[Text]"/>
      <dgm:spPr/>
      <dgm:t>
        <a:bodyPr/>
        <a:lstStyle/>
        <a:p>
          <a:pPr rtl="1"/>
          <a:r>
            <a:rPr lang="fa-IR" dirty="0" smtClean="0">
              <a:cs typeface="Traffic" pitchFamily="2" charset="-78"/>
            </a:rPr>
            <a:t>مدلها به داده ها و توابع تقسيم شدند</a:t>
          </a:r>
          <a:endParaRPr lang="fa-IR" dirty="0">
            <a:cs typeface="Traffic" pitchFamily="2" charset="-78"/>
          </a:endParaRPr>
        </a:p>
      </dgm:t>
    </dgm:pt>
    <dgm:pt modelId="{D682C9F4-7303-4526-A467-0AF3BF415E85}" type="parTrans" cxnId="{487808DD-D799-43B1-8E5C-09D9127037B5}">
      <dgm:prSet/>
      <dgm:spPr/>
      <dgm:t>
        <a:bodyPr/>
        <a:lstStyle/>
        <a:p>
          <a:pPr rtl="1"/>
          <a:endParaRPr lang="fa-IR"/>
        </a:p>
      </dgm:t>
    </dgm:pt>
    <dgm:pt modelId="{047EE9C3-DA36-42E6-ADE0-76F5115452E8}" type="sibTrans" cxnId="{487808DD-D799-43B1-8E5C-09D9127037B5}">
      <dgm:prSet/>
      <dgm:spPr/>
      <dgm:t>
        <a:bodyPr/>
        <a:lstStyle/>
        <a:p>
          <a:pPr rtl="1"/>
          <a:endParaRPr lang="fa-IR"/>
        </a:p>
      </dgm:t>
    </dgm:pt>
    <dgm:pt modelId="{08D247A6-0C2C-4510-A31E-EAD2DD6783A4}">
      <dgm:prSet phldrT="[Text]"/>
      <dgm:spPr/>
      <dgm:t>
        <a:bodyPr/>
        <a:lstStyle/>
        <a:p>
          <a:pPr rtl="1"/>
          <a:r>
            <a:rPr lang="fa-IR" dirty="0" smtClean="0">
              <a:cs typeface="Traffic" pitchFamily="2" charset="-78"/>
            </a:rPr>
            <a:t>معادل با هر مدل يک ماژول ساخته شد</a:t>
          </a:r>
          <a:endParaRPr lang="fa-IR" dirty="0">
            <a:cs typeface="Traffic" pitchFamily="2" charset="-78"/>
          </a:endParaRPr>
        </a:p>
      </dgm:t>
    </dgm:pt>
    <dgm:pt modelId="{BB649CD0-602A-47A0-9459-C2216AFFC911}" type="parTrans" cxnId="{2584A6D1-8B77-44F2-8D35-31E820D7E7B3}">
      <dgm:prSet/>
      <dgm:spPr/>
      <dgm:t>
        <a:bodyPr/>
        <a:lstStyle/>
        <a:p>
          <a:pPr rtl="1"/>
          <a:endParaRPr lang="fa-IR"/>
        </a:p>
      </dgm:t>
    </dgm:pt>
    <dgm:pt modelId="{8A2F52BA-864A-43BB-AF93-969A5C6C4953}" type="sibTrans" cxnId="{2584A6D1-8B77-44F2-8D35-31E820D7E7B3}">
      <dgm:prSet/>
      <dgm:spPr/>
      <dgm:t>
        <a:bodyPr/>
        <a:lstStyle/>
        <a:p>
          <a:pPr rtl="1"/>
          <a:endParaRPr lang="fa-IR"/>
        </a:p>
      </dgm:t>
    </dgm:pt>
    <dgm:pt modelId="{63C9AE06-2F8B-49EF-A962-3D3629050F73}">
      <dgm:prSet/>
      <dgm:spPr/>
      <dgm:t>
        <a:bodyPr/>
        <a:lstStyle/>
        <a:p>
          <a:pPr rtl="1"/>
          <a:r>
            <a:rPr lang="fa-IR" dirty="0" smtClean="0">
              <a:cs typeface="Traffic" pitchFamily="2" charset="-78"/>
            </a:rPr>
            <a:t>ساختارهای داده در جوليا مشتق پذير نيستند</a:t>
          </a:r>
          <a:endParaRPr lang="fa-IR" dirty="0">
            <a:cs typeface="Traffic" pitchFamily="2" charset="-78"/>
          </a:endParaRPr>
        </a:p>
      </dgm:t>
    </dgm:pt>
    <dgm:pt modelId="{77AAFB2C-8B6A-446F-B02D-82E276085954}" type="parTrans" cxnId="{20850254-DB5D-4E23-B632-A6CA2EA537DA}">
      <dgm:prSet/>
      <dgm:spPr/>
      <dgm:t>
        <a:bodyPr/>
        <a:lstStyle/>
        <a:p>
          <a:pPr rtl="1"/>
          <a:endParaRPr lang="fa-IR"/>
        </a:p>
      </dgm:t>
    </dgm:pt>
    <dgm:pt modelId="{F1BE1994-7279-431E-AA2C-DDFE9B350D83}" type="sibTrans" cxnId="{20850254-DB5D-4E23-B632-A6CA2EA537DA}">
      <dgm:prSet/>
      <dgm:spPr/>
      <dgm:t>
        <a:bodyPr/>
        <a:lstStyle/>
        <a:p>
          <a:pPr rtl="1"/>
          <a:endParaRPr lang="fa-IR"/>
        </a:p>
      </dgm:t>
    </dgm:pt>
    <dgm:pt modelId="{4EDFEED6-59C4-4A76-A3B2-7D54E2B8CD8D}">
      <dgm:prSet/>
      <dgm:spPr/>
      <dgm:t>
        <a:bodyPr/>
        <a:lstStyle/>
        <a:p>
          <a:pPr rtl="1"/>
          <a:r>
            <a:rPr lang="fa-IR" dirty="0" smtClean="0">
              <a:cs typeface="Traffic" pitchFamily="2" charset="-78"/>
            </a:rPr>
            <a:t>با استفاده از انواع انتزاعی داده ها تنوع در نوع داده ها پياده سازی شد </a:t>
          </a:r>
          <a:endParaRPr lang="fa-IR" dirty="0">
            <a:cs typeface="Traffic" pitchFamily="2" charset="-78"/>
          </a:endParaRPr>
        </a:p>
      </dgm:t>
    </dgm:pt>
    <dgm:pt modelId="{18FDBE6D-76E8-4416-B434-FFB0DB1F8827}" type="parTrans" cxnId="{7C6506FC-8B9B-4A01-AE61-5CC3499DFE5D}">
      <dgm:prSet/>
      <dgm:spPr/>
      <dgm:t>
        <a:bodyPr/>
        <a:lstStyle/>
        <a:p>
          <a:pPr rtl="1"/>
          <a:endParaRPr lang="fa-IR"/>
        </a:p>
      </dgm:t>
    </dgm:pt>
    <dgm:pt modelId="{30088F81-4D5D-4003-8B0B-75719EF40319}" type="sibTrans" cxnId="{7C6506FC-8B9B-4A01-AE61-5CC3499DFE5D}">
      <dgm:prSet/>
      <dgm:spPr/>
      <dgm:t>
        <a:bodyPr/>
        <a:lstStyle/>
        <a:p>
          <a:pPr rtl="1"/>
          <a:endParaRPr lang="fa-IR"/>
        </a:p>
      </dgm:t>
    </dgm:pt>
    <dgm:pt modelId="{E4BDEE94-D622-461C-A192-990764062C4C}">
      <dgm:prSet/>
      <dgm:spPr/>
      <dgm:t>
        <a:bodyPr/>
        <a:lstStyle/>
        <a:p>
          <a:pPr rtl="1"/>
          <a:r>
            <a:rPr lang="fa-IR" dirty="0" smtClean="0">
              <a:cs typeface="Traffic" pitchFamily="2" charset="-78"/>
            </a:rPr>
            <a:t>ارتباط فرزندی در مدلها به نوع خاص استفاده ای تبديل شده</a:t>
          </a:r>
          <a:endParaRPr lang="fa-IR" dirty="0">
            <a:cs typeface="Traffic" pitchFamily="2" charset="-78"/>
          </a:endParaRPr>
        </a:p>
      </dgm:t>
    </dgm:pt>
    <dgm:pt modelId="{92BA1E8F-861C-45C1-BD77-FC0611E478C4}" type="parTrans" cxnId="{5F121A62-B6C3-4353-8457-51D48A2E6031}">
      <dgm:prSet/>
      <dgm:spPr/>
      <dgm:t>
        <a:bodyPr/>
        <a:lstStyle/>
        <a:p>
          <a:pPr rtl="1"/>
          <a:endParaRPr lang="fa-IR"/>
        </a:p>
      </dgm:t>
    </dgm:pt>
    <dgm:pt modelId="{ED536B72-53C7-49C1-B2A6-77EDB7735291}" type="sibTrans" cxnId="{5F121A62-B6C3-4353-8457-51D48A2E6031}">
      <dgm:prSet/>
      <dgm:spPr/>
      <dgm:t>
        <a:bodyPr/>
        <a:lstStyle/>
        <a:p>
          <a:pPr rtl="1"/>
          <a:endParaRPr lang="fa-IR"/>
        </a:p>
      </dgm:t>
    </dgm:pt>
    <dgm:pt modelId="{0CAD0496-F2B2-47EF-945A-F887993A11B4}" type="pres">
      <dgm:prSet presAssocID="{E05D9636-2AA5-4B16-B612-1E97F7A187F8}" presName="Name0" presStyleCnt="0">
        <dgm:presLayoutVars>
          <dgm:dir/>
          <dgm:animLvl val="lvl"/>
          <dgm:resizeHandles/>
        </dgm:presLayoutVars>
      </dgm:prSet>
      <dgm:spPr/>
    </dgm:pt>
    <dgm:pt modelId="{A9EFA0EC-FECE-49D1-B2C2-39D95354C3A2}" type="pres">
      <dgm:prSet presAssocID="{BF6C1C1E-3E46-49B4-8B87-7F99CC840D8B}" presName="linNode" presStyleCnt="0"/>
      <dgm:spPr/>
    </dgm:pt>
    <dgm:pt modelId="{2B77BECD-1BB5-47E0-BAB6-A513BD1363A2}" type="pres">
      <dgm:prSet presAssocID="{BF6C1C1E-3E46-49B4-8B87-7F99CC840D8B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FE45BFDB-9198-4D06-BC58-78C33B9B1DD5}" type="pres">
      <dgm:prSet presAssocID="{BF6C1C1E-3E46-49B4-8B87-7F99CC840D8B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856C53D0-10FE-4FFE-8FDA-2D97AF6329CA}" type="pres">
      <dgm:prSet presAssocID="{2C9D349A-4A66-4837-85A4-CA355CC3D6E7}" presName="spacing" presStyleCnt="0"/>
      <dgm:spPr/>
    </dgm:pt>
    <dgm:pt modelId="{C33ACBE3-DAC6-4220-A7D4-441EB7F68BFD}" type="pres">
      <dgm:prSet presAssocID="{63C9AE06-2F8B-49EF-A962-3D3629050F73}" presName="linNode" presStyleCnt="0"/>
      <dgm:spPr/>
    </dgm:pt>
    <dgm:pt modelId="{C5ADE5C7-C901-4E12-BE7B-62740696FCF5}" type="pres">
      <dgm:prSet presAssocID="{63C9AE06-2F8B-49EF-A962-3D3629050F7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72830901-2912-45C8-A7E1-91E6B40CED3D}" type="pres">
      <dgm:prSet presAssocID="{63C9AE06-2F8B-49EF-A962-3D3629050F7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60972F8E-7AC0-478E-AE07-E3171EE9A4CC}" type="presOf" srcId="{E4BDEE94-D622-461C-A192-990764062C4C}" destId="{72830901-2912-45C8-A7E1-91E6B40CED3D}" srcOrd="0" destOrd="1" presId="urn:microsoft.com/office/officeart/2005/8/layout/vList6"/>
    <dgm:cxn modelId="{AAB035D6-FEAD-4C33-9BAB-6700C8332C71}" type="presOf" srcId="{08D247A6-0C2C-4510-A31E-EAD2DD6783A4}" destId="{FE45BFDB-9198-4D06-BC58-78C33B9B1DD5}" srcOrd="0" destOrd="1" presId="urn:microsoft.com/office/officeart/2005/8/layout/vList6"/>
    <dgm:cxn modelId="{7C6506FC-8B9B-4A01-AE61-5CC3499DFE5D}" srcId="{63C9AE06-2F8B-49EF-A962-3D3629050F73}" destId="{4EDFEED6-59C4-4A76-A3B2-7D54E2B8CD8D}" srcOrd="0" destOrd="0" parTransId="{18FDBE6D-76E8-4416-B434-FFB0DB1F8827}" sibTransId="{30088F81-4D5D-4003-8B0B-75719EF40319}"/>
    <dgm:cxn modelId="{20850254-DB5D-4E23-B632-A6CA2EA537DA}" srcId="{E05D9636-2AA5-4B16-B612-1E97F7A187F8}" destId="{63C9AE06-2F8B-49EF-A962-3D3629050F73}" srcOrd="1" destOrd="0" parTransId="{77AAFB2C-8B6A-446F-B02D-82E276085954}" sibTransId="{F1BE1994-7279-431E-AA2C-DDFE9B350D83}"/>
    <dgm:cxn modelId="{487808DD-D799-43B1-8E5C-09D9127037B5}" srcId="{BF6C1C1E-3E46-49B4-8B87-7F99CC840D8B}" destId="{7576A53F-E2C3-4683-8470-0901FB4465B4}" srcOrd="0" destOrd="0" parTransId="{D682C9F4-7303-4526-A467-0AF3BF415E85}" sibTransId="{047EE9C3-DA36-42E6-ADE0-76F5115452E8}"/>
    <dgm:cxn modelId="{5FC34C94-B0F5-4BD5-9503-53B2657CA52A}" type="presOf" srcId="{BF6C1C1E-3E46-49B4-8B87-7F99CC840D8B}" destId="{2B77BECD-1BB5-47E0-BAB6-A513BD1363A2}" srcOrd="0" destOrd="0" presId="urn:microsoft.com/office/officeart/2005/8/layout/vList6"/>
    <dgm:cxn modelId="{49205CDE-07F6-42F3-8DB5-987EEA1FA7B8}" type="presOf" srcId="{4EDFEED6-59C4-4A76-A3B2-7D54E2B8CD8D}" destId="{72830901-2912-45C8-A7E1-91E6B40CED3D}" srcOrd="0" destOrd="0" presId="urn:microsoft.com/office/officeart/2005/8/layout/vList6"/>
    <dgm:cxn modelId="{F06DADEB-04F8-4E51-BBEC-1DEF7480FA99}" type="presOf" srcId="{7576A53F-E2C3-4683-8470-0901FB4465B4}" destId="{FE45BFDB-9198-4D06-BC58-78C33B9B1DD5}" srcOrd="0" destOrd="0" presId="urn:microsoft.com/office/officeart/2005/8/layout/vList6"/>
    <dgm:cxn modelId="{FED3C30B-1390-4086-A2B0-D2377C476CFD}" type="presOf" srcId="{E05D9636-2AA5-4B16-B612-1E97F7A187F8}" destId="{0CAD0496-F2B2-47EF-945A-F887993A11B4}" srcOrd="0" destOrd="0" presId="urn:microsoft.com/office/officeart/2005/8/layout/vList6"/>
    <dgm:cxn modelId="{C3F0C21B-1E3B-4D15-B71D-86AB7DD9195A}" type="presOf" srcId="{63C9AE06-2F8B-49EF-A962-3D3629050F73}" destId="{C5ADE5C7-C901-4E12-BE7B-62740696FCF5}" srcOrd="0" destOrd="0" presId="urn:microsoft.com/office/officeart/2005/8/layout/vList6"/>
    <dgm:cxn modelId="{B5EAF5DC-01D1-48B3-B7E0-9604ADC1CDBC}" srcId="{E05D9636-2AA5-4B16-B612-1E97F7A187F8}" destId="{BF6C1C1E-3E46-49B4-8B87-7F99CC840D8B}" srcOrd="0" destOrd="0" parTransId="{30F0CDB8-A4A6-4BB3-816B-045D056C073A}" sibTransId="{2C9D349A-4A66-4837-85A4-CA355CC3D6E7}"/>
    <dgm:cxn modelId="{2584A6D1-8B77-44F2-8D35-31E820D7E7B3}" srcId="{BF6C1C1E-3E46-49B4-8B87-7F99CC840D8B}" destId="{08D247A6-0C2C-4510-A31E-EAD2DD6783A4}" srcOrd="1" destOrd="0" parTransId="{BB649CD0-602A-47A0-9459-C2216AFFC911}" sibTransId="{8A2F52BA-864A-43BB-AF93-969A5C6C4953}"/>
    <dgm:cxn modelId="{5F121A62-B6C3-4353-8457-51D48A2E6031}" srcId="{63C9AE06-2F8B-49EF-A962-3D3629050F73}" destId="{E4BDEE94-D622-461C-A192-990764062C4C}" srcOrd="1" destOrd="0" parTransId="{92BA1E8F-861C-45C1-BD77-FC0611E478C4}" sibTransId="{ED536B72-53C7-49C1-B2A6-77EDB7735291}"/>
    <dgm:cxn modelId="{0AF1076A-D6A8-49D3-A80B-24CFD0DE5C0B}" type="presParOf" srcId="{0CAD0496-F2B2-47EF-945A-F887993A11B4}" destId="{A9EFA0EC-FECE-49D1-B2C2-39D95354C3A2}" srcOrd="0" destOrd="0" presId="urn:microsoft.com/office/officeart/2005/8/layout/vList6"/>
    <dgm:cxn modelId="{77C15E31-3F76-45E0-9A1B-A168361B1C99}" type="presParOf" srcId="{A9EFA0EC-FECE-49D1-B2C2-39D95354C3A2}" destId="{2B77BECD-1BB5-47E0-BAB6-A513BD1363A2}" srcOrd="0" destOrd="0" presId="urn:microsoft.com/office/officeart/2005/8/layout/vList6"/>
    <dgm:cxn modelId="{4981BC3D-0A53-4871-A7E7-703E115F8A45}" type="presParOf" srcId="{A9EFA0EC-FECE-49D1-B2C2-39D95354C3A2}" destId="{FE45BFDB-9198-4D06-BC58-78C33B9B1DD5}" srcOrd="1" destOrd="0" presId="urn:microsoft.com/office/officeart/2005/8/layout/vList6"/>
    <dgm:cxn modelId="{7CB1D2A4-05D0-49A2-8A7D-DE1ABF307316}" type="presParOf" srcId="{0CAD0496-F2B2-47EF-945A-F887993A11B4}" destId="{856C53D0-10FE-4FFE-8FDA-2D97AF6329CA}" srcOrd="1" destOrd="0" presId="urn:microsoft.com/office/officeart/2005/8/layout/vList6"/>
    <dgm:cxn modelId="{B444DF6E-16B7-417D-AB92-6187A8D7A397}" type="presParOf" srcId="{0CAD0496-F2B2-47EF-945A-F887993A11B4}" destId="{C33ACBE3-DAC6-4220-A7D4-441EB7F68BFD}" srcOrd="2" destOrd="0" presId="urn:microsoft.com/office/officeart/2005/8/layout/vList6"/>
    <dgm:cxn modelId="{DC275123-1630-4247-8899-82E3584AD10B}" type="presParOf" srcId="{C33ACBE3-DAC6-4220-A7D4-441EB7F68BFD}" destId="{C5ADE5C7-C901-4E12-BE7B-62740696FCF5}" srcOrd="0" destOrd="0" presId="urn:microsoft.com/office/officeart/2005/8/layout/vList6"/>
    <dgm:cxn modelId="{4C75651B-0779-468F-860E-CAA6C4FC1598}" type="presParOf" srcId="{C33ACBE3-DAC6-4220-A7D4-441EB7F68BFD}" destId="{72830901-2912-45C8-A7E1-91E6B40CED3D}" srcOrd="1" destOrd="0" presId="urn:microsoft.com/office/officeart/2005/8/layout/vList6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0DBA26-B58D-4F36-9C75-9ACE358E82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8BFF60F9-F0F6-4BC6-9AB7-0FCF4239DE61}">
      <dgm:prSet/>
      <dgm:spPr/>
      <dgm:t>
        <a:bodyPr/>
        <a:lstStyle/>
        <a:p>
          <a:pPr algn="ctr" rtl="1"/>
          <a:r>
            <a:rPr lang="fa-IR" dirty="0" smtClean="0">
              <a:cs typeface="Traffic" pitchFamily="2" charset="-78"/>
            </a:rPr>
            <a:t>مدلسازی تجهيزات فرآيندی با سهولت انجام ميشود</a:t>
          </a:r>
          <a:endParaRPr lang="fa-IR" dirty="0">
            <a:cs typeface="Traffic" pitchFamily="2" charset="-78"/>
          </a:endParaRPr>
        </a:p>
      </dgm:t>
    </dgm:pt>
    <dgm:pt modelId="{11D14C48-52A5-42F7-ABA6-3B8BE07753A7}" type="parTrans" cxnId="{944C1A1D-DD48-445E-A030-F11868559DC0}">
      <dgm:prSet/>
      <dgm:spPr/>
      <dgm:t>
        <a:bodyPr/>
        <a:lstStyle/>
        <a:p>
          <a:pPr algn="ctr" rtl="1"/>
          <a:endParaRPr lang="fa-IR">
            <a:cs typeface="Traffic" pitchFamily="2" charset="-78"/>
          </a:endParaRPr>
        </a:p>
      </dgm:t>
    </dgm:pt>
    <dgm:pt modelId="{8DF89E2B-E7F6-47F0-B68D-12FADF28A013}" type="sibTrans" cxnId="{944C1A1D-DD48-445E-A030-F11868559DC0}">
      <dgm:prSet/>
      <dgm:spPr/>
      <dgm:t>
        <a:bodyPr/>
        <a:lstStyle/>
        <a:p>
          <a:pPr algn="ctr" rtl="1"/>
          <a:endParaRPr lang="fa-IR">
            <a:cs typeface="Traffic" pitchFamily="2" charset="-78"/>
          </a:endParaRPr>
        </a:p>
      </dgm:t>
    </dgm:pt>
    <dgm:pt modelId="{99E761A9-0BD4-42E9-918E-FE72632C2C9B}">
      <dgm:prSet/>
      <dgm:spPr/>
      <dgm:t>
        <a:bodyPr/>
        <a:lstStyle/>
        <a:p>
          <a:pPr algn="ctr" rtl="1"/>
          <a:r>
            <a:rPr lang="fa-IR" dirty="0" smtClean="0">
              <a:cs typeface="Traffic" pitchFamily="2" charset="-78"/>
            </a:rPr>
            <a:t>کليه مدلهای </a:t>
          </a:r>
          <a:r>
            <a:rPr lang="en-US" dirty="0" smtClean="0">
              <a:cs typeface="Traffic" pitchFamily="2" charset="-78"/>
            </a:rPr>
            <a:t>EML </a:t>
          </a:r>
          <a:r>
            <a:rPr lang="fa-IR" dirty="0" smtClean="0">
              <a:cs typeface="Traffic" pitchFamily="2" charset="-78"/>
            </a:rPr>
            <a:t> به </a:t>
          </a:r>
          <a:r>
            <a:rPr lang="en-US" dirty="0" err="1" smtClean="0">
              <a:cs typeface="Traffic" pitchFamily="2" charset="-78"/>
            </a:rPr>
            <a:t>julia</a:t>
          </a:r>
          <a:r>
            <a:rPr lang="en-US" dirty="0" smtClean="0">
              <a:cs typeface="Traffic" pitchFamily="2" charset="-78"/>
            </a:rPr>
            <a:t> </a:t>
          </a:r>
          <a:r>
            <a:rPr lang="fa-IR" dirty="0" smtClean="0">
              <a:cs typeface="Traffic" pitchFamily="2" charset="-78"/>
            </a:rPr>
            <a:t> برگردانده و بارگذاری شد </a:t>
          </a:r>
          <a:endParaRPr lang="fa-IR" dirty="0">
            <a:cs typeface="Traffic" pitchFamily="2" charset="-78"/>
          </a:endParaRPr>
        </a:p>
      </dgm:t>
    </dgm:pt>
    <dgm:pt modelId="{DDDFD8D5-A02B-4E89-B2A7-EAF223A3B898}" type="parTrans" cxnId="{AD2E51FC-7AFD-46E0-AABE-178060A44BC2}">
      <dgm:prSet/>
      <dgm:spPr/>
      <dgm:t>
        <a:bodyPr/>
        <a:lstStyle/>
        <a:p>
          <a:pPr algn="ctr" rtl="1"/>
          <a:endParaRPr lang="fa-IR">
            <a:cs typeface="Traffic" pitchFamily="2" charset="-78"/>
          </a:endParaRPr>
        </a:p>
      </dgm:t>
    </dgm:pt>
    <dgm:pt modelId="{220EEA47-7480-400E-BF60-48016A449FC0}" type="sibTrans" cxnId="{AD2E51FC-7AFD-46E0-AABE-178060A44BC2}">
      <dgm:prSet/>
      <dgm:spPr/>
      <dgm:t>
        <a:bodyPr/>
        <a:lstStyle/>
        <a:p>
          <a:pPr algn="ctr" rtl="1"/>
          <a:endParaRPr lang="fa-IR">
            <a:cs typeface="Traffic" pitchFamily="2" charset="-78"/>
          </a:endParaRPr>
        </a:p>
      </dgm:t>
    </dgm:pt>
    <dgm:pt modelId="{CA3708F7-DE63-4D50-A06F-65DE58DD135A}">
      <dgm:prSet/>
      <dgm:spPr/>
      <dgm:t>
        <a:bodyPr/>
        <a:lstStyle/>
        <a:p>
          <a:pPr algn="ctr" rtl="1"/>
          <a:r>
            <a:rPr lang="fa-IR" dirty="0" smtClean="0">
              <a:cs typeface="Traffic" pitchFamily="2" charset="-78"/>
            </a:rPr>
            <a:t>يک ابزار مترجم جهت تبديل مدلهای تعريف شده از </a:t>
          </a:r>
          <a:r>
            <a:rPr lang="en-US" dirty="0" smtClean="0">
              <a:cs typeface="Traffic" pitchFamily="2" charset="-78"/>
            </a:rPr>
            <a:t>EML</a:t>
          </a:r>
          <a:r>
            <a:rPr lang="fa-IR" dirty="0" smtClean="0">
              <a:cs typeface="Traffic" pitchFamily="2" charset="-78"/>
            </a:rPr>
            <a:t> به </a:t>
          </a:r>
          <a:r>
            <a:rPr lang="en-US" dirty="0" err="1" smtClean="0">
              <a:cs typeface="Traffic" pitchFamily="2" charset="-78"/>
            </a:rPr>
            <a:t>julia</a:t>
          </a:r>
          <a:r>
            <a:rPr lang="fa-IR" dirty="0" smtClean="0">
              <a:cs typeface="Traffic" pitchFamily="2" charset="-78"/>
            </a:rPr>
            <a:t> پياده سازی شد</a:t>
          </a:r>
          <a:endParaRPr lang="fa-IR" dirty="0">
            <a:cs typeface="Traffic" pitchFamily="2" charset="-78"/>
          </a:endParaRPr>
        </a:p>
      </dgm:t>
    </dgm:pt>
    <dgm:pt modelId="{458D2999-415F-49CA-8C1F-814BF0F01CCC}" type="parTrans" cxnId="{10D317E4-26CE-426E-B438-888E8D24FAE0}">
      <dgm:prSet/>
      <dgm:spPr/>
    </dgm:pt>
    <dgm:pt modelId="{2423D287-08E3-417A-B376-3559E32C6AC1}" type="sibTrans" cxnId="{10D317E4-26CE-426E-B438-888E8D24FAE0}">
      <dgm:prSet/>
      <dgm:spPr/>
    </dgm:pt>
    <dgm:pt modelId="{FC5D76F6-8249-49FD-B627-8E644F9F4923}" type="pres">
      <dgm:prSet presAssocID="{C30DBA26-B58D-4F36-9C75-9ACE358E8274}" presName="linear" presStyleCnt="0">
        <dgm:presLayoutVars>
          <dgm:animLvl val="lvl"/>
          <dgm:resizeHandles val="exact"/>
        </dgm:presLayoutVars>
      </dgm:prSet>
      <dgm:spPr/>
    </dgm:pt>
    <dgm:pt modelId="{C55FEABC-70D2-4C1B-85FA-442971F20D36}" type="pres">
      <dgm:prSet presAssocID="{8BFF60F9-F0F6-4BC6-9AB7-0FCF4239DE6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0ED314AC-56EA-42A2-B6B0-9CDA3A723614}" type="pres">
      <dgm:prSet presAssocID="{8DF89E2B-E7F6-47F0-B68D-12FADF28A013}" presName="spacer" presStyleCnt="0"/>
      <dgm:spPr/>
    </dgm:pt>
    <dgm:pt modelId="{6CFBEF31-300C-40E4-B24A-1D9C533D793E}" type="pres">
      <dgm:prSet presAssocID="{CA3708F7-DE63-4D50-A06F-65DE58DD135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FCE5FD7A-98ED-4A6E-AF24-DD42D06AE17D}" type="pres">
      <dgm:prSet presAssocID="{2423D287-08E3-417A-B376-3559E32C6AC1}" presName="spacer" presStyleCnt="0"/>
      <dgm:spPr/>
    </dgm:pt>
    <dgm:pt modelId="{0E4B3815-1117-45F9-A7A2-17F731EAD37D}" type="pres">
      <dgm:prSet presAssocID="{99E761A9-0BD4-42E9-918E-FE72632C2C9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E6AB88D8-A2D6-4256-A6E0-DE9DA4272F23}" type="presOf" srcId="{CA3708F7-DE63-4D50-A06F-65DE58DD135A}" destId="{6CFBEF31-300C-40E4-B24A-1D9C533D793E}" srcOrd="0" destOrd="0" presId="urn:microsoft.com/office/officeart/2005/8/layout/vList2"/>
    <dgm:cxn modelId="{944C1A1D-DD48-445E-A030-F11868559DC0}" srcId="{C30DBA26-B58D-4F36-9C75-9ACE358E8274}" destId="{8BFF60F9-F0F6-4BC6-9AB7-0FCF4239DE61}" srcOrd="0" destOrd="0" parTransId="{11D14C48-52A5-42F7-ABA6-3B8BE07753A7}" sibTransId="{8DF89E2B-E7F6-47F0-B68D-12FADF28A013}"/>
    <dgm:cxn modelId="{10D317E4-26CE-426E-B438-888E8D24FAE0}" srcId="{C30DBA26-B58D-4F36-9C75-9ACE358E8274}" destId="{CA3708F7-DE63-4D50-A06F-65DE58DD135A}" srcOrd="1" destOrd="0" parTransId="{458D2999-415F-49CA-8C1F-814BF0F01CCC}" sibTransId="{2423D287-08E3-417A-B376-3559E32C6AC1}"/>
    <dgm:cxn modelId="{0D9D8255-6568-4403-A5AA-88D2C071B780}" type="presOf" srcId="{99E761A9-0BD4-42E9-918E-FE72632C2C9B}" destId="{0E4B3815-1117-45F9-A7A2-17F731EAD37D}" srcOrd="0" destOrd="0" presId="urn:microsoft.com/office/officeart/2005/8/layout/vList2"/>
    <dgm:cxn modelId="{7BD3ECC8-E4D2-4FF9-A32D-B5D2DF202D42}" type="presOf" srcId="{8BFF60F9-F0F6-4BC6-9AB7-0FCF4239DE61}" destId="{C55FEABC-70D2-4C1B-85FA-442971F20D36}" srcOrd="0" destOrd="0" presId="urn:microsoft.com/office/officeart/2005/8/layout/vList2"/>
    <dgm:cxn modelId="{AD2E51FC-7AFD-46E0-AABE-178060A44BC2}" srcId="{C30DBA26-B58D-4F36-9C75-9ACE358E8274}" destId="{99E761A9-0BD4-42E9-918E-FE72632C2C9B}" srcOrd="2" destOrd="0" parTransId="{DDDFD8D5-A02B-4E89-B2A7-EAF223A3B898}" sibTransId="{220EEA47-7480-400E-BF60-48016A449FC0}"/>
    <dgm:cxn modelId="{68487999-904E-4972-A578-1BB821328C16}" type="presOf" srcId="{C30DBA26-B58D-4F36-9C75-9ACE358E8274}" destId="{FC5D76F6-8249-49FD-B627-8E644F9F4923}" srcOrd="0" destOrd="0" presId="urn:microsoft.com/office/officeart/2005/8/layout/vList2"/>
    <dgm:cxn modelId="{E8ED7D0A-9D8F-4C98-B5D3-80E88E4C0FD3}" type="presParOf" srcId="{FC5D76F6-8249-49FD-B627-8E644F9F4923}" destId="{C55FEABC-70D2-4C1B-85FA-442971F20D36}" srcOrd="0" destOrd="0" presId="urn:microsoft.com/office/officeart/2005/8/layout/vList2"/>
    <dgm:cxn modelId="{E8F5BB1A-ABAB-4467-BF52-F50E5126D281}" type="presParOf" srcId="{FC5D76F6-8249-49FD-B627-8E644F9F4923}" destId="{0ED314AC-56EA-42A2-B6B0-9CDA3A723614}" srcOrd="1" destOrd="0" presId="urn:microsoft.com/office/officeart/2005/8/layout/vList2"/>
    <dgm:cxn modelId="{F7CEBCCB-D8CD-4DB5-AF5F-10B72158AAB9}" type="presParOf" srcId="{FC5D76F6-8249-49FD-B627-8E644F9F4923}" destId="{6CFBEF31-300C-40E4-B24A-1D9C533D793E}" srcOrd="2" destOrd="0" presId="urn:microsoft.com/office/officeart/2005/8/layout/vList2"/>
    <dgm:cxn modelId="{70FD6F06-BA7F-445E-91A5-0A70E4994918}" type="presParOf" srcId="{FC5D76F6-8249-49FD-B627-8E644F9F4923}" destId="{FCE5FD7A-98ED-4A6E-AF24-DD42D06AE17D}" srcOrd="3" destOrd="0" presId="urn:microsoft.com/office/officeart/2005/8/layout/vList2"/>
    <dgm:cxn modelId="{52A5A57B-63A8-457B-82A8-1F5C14CD7470}" type="presParOf" srcId="{FC5D76F6-8249-49FD-B627-8E644F9F4923}" destId="{0E4B3815-1117-45F9-A7A2-17F731EAD37D}" srcOrd="4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Dana Laboratory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1AB3A-B0A1-4FCE-89C8-E2B57AC8AEF7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Dana Laboratory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16893-FD2C-4D34-A91B-B46344C6F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Dana Laboratory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87B05-826A-4C16-8573-C50F7EB55D2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Dana Laboratory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1764A-E512-48B5-8C7B-839670ECFE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Dana Laboratory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764A-E512-48B5-8C7B-839670ECFE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1764A-E512-48B5-8C7B-839670ECFE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Dana Laboratory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1764A-E512-48B5-8C7B-839670ECFE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Dana Laboratory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1764A-E512-48B5-8C7B-839670ECFE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Dana Laboratory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Dana Laboratory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764A-E512-48B5-8C7B-839670ECFE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C514-8F16-42AA-BE35-6C27EE6C6231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B55-66B9-4AAB-85DD-8772032010C4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36FA-1F85-4B23-B88F-C9CC8986C565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A1F3-A88D-449E-A989-2103004F27E8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F7B2-FEFC-48F0-B9AB-9B06CCB4104A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13C9-8F3E-4D74-957D-20D11126AA57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4C04-CF61-4322-BE0C-DED8D2758D3B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4DE5-E638-417E-8D1B-6705BC2CE701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1E63-94E5-46FB-99D2-3E8B7CAB824D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4591-E4A9-4840-98DB-8FC201D06EAD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01E0-0621-4D6D-86DF-96E705152CEA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17D4-D9B4-47D7-99E6-61778C2CAA93}" type="datetime1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50536-D896-4DC3-9CDF-CAA761E51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na-laboratory.github.i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ana-laboratory.github.io/dana-laboratory.j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itchFamily="66" charset="-78"/>
                <a:ea typeface="Tahoma" pitchFamily="34" charset="0"/>
                <a:cs typeface="Traffic" pitchFamily="2" charset="-78"/>
              </a:rPr>
              <a:t> </a:t>
            </a:r>
            <a:r>
              <a:rPr lang="fa-I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itchFamily="66" charset="-78"/>
                <a:ea typeface="Tahoma" pitchFamily="34" charset="0"/>
                <a:cs typeface="Traffic" pitchFamily="2" charset="-78"/>
              </a:rPr>
              <a:t>کارگاه </a:t>
            </a:r>
            <a:r>
              <a:rPr lang="fa-I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itchFamily="66" charset="-78"/>
                <a:ea typeface="Tahoma" pitchFamily="34" charset="0"/>
                <a:cs typeface="Traffic" pitchFamily="2" charset="-78"/>
              </a:rPr>
              <a:t>آموزشي: </a:t>
            </a:r>
            <a:r>
              <a:rPr lang="fa-IR" sz="2800" b="1" dirty="0" smtClean="0">
                <a:cs typeface="Traffic" pitchFamily="2" charset="-78"/>
              </a:rPr>
              <a:t>مدلسازي </a:t>
            </a:r>
            <a:r>
              <a:rPr lang="fa-IR" sz="2800" b="1" dirty="0" smtClean="0">
                <a:cs typeface="Traffic" pitchFamily="2" charset="-78"/>
              </a:rPr>
              <a:t>تجهيزات </a:t>
            </a:r>
            <a:r>
              <a:rPr lang="fa-IR" sz="2800" b="1" dirty="0" smtClean="0">
                <a:cs typeface="Traffic" pitchFamily="2" charset="-78"/>
              </a:rPr>
              <a:t>فرآيندي </a:t>
            </a:r>
            <a:r>
              <a:rPr lang="fa-IR" sz="2800" b="1" dirty="0" smtClean="0">
                <a:cs typeface="Traffic" pitchFamily="2" charset="-78"/>
              </a:rPr>
              <a:t>در صنعت نفت، گاز و </a:t>
            </a:r>
            <a:r>
              <a:rPr lang="fa-IR" sz="2800" b="1" dirty="0" smtClean="0">
                <a:cs typeface="Traffic" pitchFamily="2" charset="-78"/>
              </a:rPr>
              <a:t>پتروشيمي </a:t>
            </a:r>
            <a:r>
              <a:rPr lang="fa-IR" sz="2800" b="1" dirty="0" smtClean="0">
                <a:cs typeface="Traffic" pitchFamily="2" charset="-78"/>
              </a:rPr>
              <a:t>توسط </a:t>
            </a:r>
            <a:r>
              <a:rPr lang="fa-IR" sz="2800" b="1" dirty="0" smtClean="0">
                <a:cs typeface="Traffic" pitchFamily="2" charset="-78"/>
              </a:rPr>
              <a:t>کدهاي </a:t>
            </a:r>
            <a:r>
              <a:rPr lang="fa-IR" sz="2800" b="1" dirty="0" smtClean="0">
                <a:cs typeface="Traffic" pitchFamily="2" charset="-78"/>
              </a:rPr>
              <a:t>متن باز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itchFamily="66" charset="-78"/>
              <a:ea typeface="Tahoma" pitchFamily="34" charset="0"/>
              <a:cs typeface="Traff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2743200"/>
            <a:ext cx="3886200" cy="28956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sz="1800" dirty="0" smtClean="0"/>
              <a:t>رضا افضلان هستم، متولد 1356</a:t>
            </a:r>
          </a:p>
          <a:p>
            <a:pPr algn="r" rtl="1"/>
            <a:r>
              <a:rPr lang="fa-IR" sz="1800" dirty="0" smtClean="0"/>
              <a:t>کارشناس ارشد </a:t>
            </a:r>
            <a:r>
              <a:rPr lang="fa-IR" sz="1800" dirty="0" smtClean="0"/>
              <a:t>مکانيک </a:t>
            </a:r>
            <a:r>
              <a:rPr lang="fa-IR" sz="1800" dirty="0" smtClean="0"/>
              <a:t>از دانشگاه چمران</a:t>
            </a:r>
          </a:p>
          <a:p>
            <a:pPr algn="r" rtl="1"/>
            <a:r>
              <a:rPr lang="fa-IR" sz="1800" dirty="0" smtClean="0"/>
              <a:t>کارشناس از دانشگاه </a:t>
            </a:r>
            <a:r>
              <a:rPr lang="fa-IR" sz="1800" dirty="0" smtClean="0"/>
              <a:t>صنعتي </a:t>
            </a:r>
            <a:r>
              <a:rPr lang="fa-IR" sz="1800" dirty="0" smtClean="0"/>
              <a:t>اصفهان</a:t>
            </a:r>
          </a:p>
          <a:p>
            <a:pPr algn="r" rtl="1"/>
            <a:r>
              <a:rPr lang="fa-IR" sz="1800" dirty="0" smtClean="0"/>
              <a:t>کارمند </a:t>
            </a:r>
            <a:r>
              <a:rPr lang="fa-IR" sz="1800" dirty="0" smtClean="0"/>
              <a:t>پتروشيمي </a:t>
            </a:r>
            <a:r>
              <a:rPr lang="fa-IR" sz="1800" dirty="0" smtClean="0"/>
              <a:t>در بخش آموزش از 1383</a:t>
            </a:r>
          </a:p>
          <a:p>
            <a:pPr algn="r" rtl="1"/>
            <a:r>
              <a:rPr lang="fa-IR" sz="1800" dirty="0" smtClean="0"/>
              <a:t>داراي </a:t>
            </a:r>
            <a:r>
              <a:rPr lang="fa-IR" sz="1800" dirty="0" smtClean="0"/>
              <a:t>مدرک </a:t>
            </a:r>
            <a:r>
              <a:rPr lang="en-US" sz="1800" dirty="0" smtClean="0"/>
              <a:t>LPI</a:t>
            </a:r>
            <a:r>
              <a:rPr lang="fa-IR" sz="1800" dirty="0" smtClean="0"/>
              <a:t> (حرفه </a:t>
            </a:r>
            <a:r>
              <a:rPr lang="fa-IR" sz="1800" dirty="0" smtClean="0"/>
              <a:t>اي لينوکس</a:t>
            </a:r>
            <a:r>
              <a:rPr lang="fa-IR" sz="1800" dirty="0" smtClean="0"/>
              <a:t>)</a:t>
            </a:r>
          </a:p>
          <a:p>
            <a:pPr algn="r" rtl="1"/>
            <a:r>
              <a:rPr lang="fa-IR" sz="1800" dirty="0" smtClean="0"/>
              <a:t>سابقه </a:t>
            </a:r>
            <a:r>
              <a:rPr lang="fa-IR" sz="1800" dirty="0" smtClean="0"/>
              <a:t>تدريس </a:t>
            </a:r>
            <a:r>
              <a:rPr lang="fa-IR" sz="1800" dirty="0" smtClean="0"/>
              <a:t>در دانشگاه و مرکز ره آوران</a:t>
            </a:r>
          </a:p>
          <a:p>
            <a:pPr algn="r" rtl="1"/>
            <a:r>
              <a:rPr lang="fa-IR" sz="1800" dirty="0" smtClean="0"/>
              <a:t>مسئول دپارتمان </a:t>
            </a:r>
            <a:r>
              <a:rPr lang="fa-IR" sz="1800" dirty="0" smtClean="0"/>
              <a:t>مکانيک</a:t>
            </a:r>
            <a:endParaRPr lang="fa-IR" sz="1800" dirty="0" smtClean="0"/>
          </a:p>
          <a:p>
            <a:pPr algn="r" rtl="1"/>
            <a:r>
              <a:rPr lang="fa-I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سرپرست کارگروه توسعه نرم افزارها و آموزش از راه دور در ره آوران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2362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/>
              <a:t>خلاصه رزومه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38100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b="1" dirty="0" smtClean="0">
                <a:latin typeface="Arabic Typesetting" pitchFamily="66" charset="-78"/>
                <a:cs typeface="Traffic" pitchFamily="2" charset="-78"/>
              </a:rPr>
              <a:t>به نام خدا</a:t>
            </a:r>
          </a:p>
          <a:p>
            <a:pPr algn="r"/>
            <a:r>
              <a:rPr lang="fa-IR" sz="2400" b="1" dirty="0" smtClean="0">
                <a:latin typeface="Arabic Typesetting" pitchFamily="66" charset="-78"/>
                <a:cs typeface="Traffic" pitchFamily="2" charset="-78"/>
              </a:rPr>
              <a:t>عرض سلام و تشکر از حضور </a:t>
            </a:r>
            <a:r>
              <a:rPr lang="fa-IR" sz="2400" b="1" dirty="0" smtClean="0">
                <a:latin typeface="Arabic Typesetting" pitchFamily="66" charset="-78"/>
                <a:cs typeface="Traffic" pitchFamily="2" charset="-78"/>
              </a:rPr>
              <a:t>دانشجويان </a:t>
            </a:r>
            <a:r>
              <a:rPr lang="fa-IR" sz="2400" b="1" dirty="0" smtClean="0">
                <a:latin typeface="Arabic Typesetting" pitchFamily="66" charset="-78"/>
                <a:cs typeface="Traffic" pitchFamily="2" charset="-78"/>
              </a:rPr>
              <a:t>و </a:t>
            </a:r>
            <a:r>
              <a:rPr lang="fa-IR" sz="2400" b="1" dirty="0" smtClean="0">
                <a:latin typeface="Arabic Typesetting" pitchFamily="66" charset="-78"/>
                <a:cs typeface="Traffic" pitchFamily="2" charset="-78"/>
              </a:rPr>
              <a:t>اساتيد </a:t>
            </a:r>
            <a:r>
              <a:rPr lang="fa-IR" sz="2400" b="1" dirty="0" smtClean="0">
                <a:latin typeface="Arabic Typesetting" pitchFamily="66" charset="-78"/>
                <a:cs typeface="Traffic" pitchFamily="2" charset="-78"/>
              </a:rPr>
              <a:t>محترم</a:t>
            </a:r>
            <a:endParaRPr lang="en-US" sz="2400" b="1" dirty="0">
              <a:latin typeface="Arabic Typesetting" pitchFamily="66" charset="-78"/>
              <a:cs typeface="Traffic" pitchFamily="2" charset="-78"/>
            </a:endParaRPr>
          </a:p>
        </p:txBody>
      </p:sp>
      <p:pic>
        <p:nvPicPr>
          <p:cNvPr id="8" name="Picture 7" descr="DANA_ClientSma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953000"/>
            <a:ext cx="1463043" cy="1517907"/>
          </a:xfrm>
          <a:prstGeom prst="rect">
            <a:avLst/>
          </a:prstGeom>
        </p:spPr>
      </p:pic>
      <p:pic>
        <p:nvPicPr>
          <p:cNvPr id="9" name="Picture 8" descr="DANA_ServerSmal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4953000"/>
            <a:ext cx="1463043" cy="15270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2743200"/>
            <a:ext cx="3886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00050" marR="0" lvl="0" indent="-40005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fa-I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اهميت</a:t>
            </a:r>
            <a:r>
              <a:rPr kumimoji="0" lang="fa-I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توسعه پروژه مدلسازي ....</a:t>
            </a:r>
            <a:endParaRPr kumimoji="0" lang="fa-I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0" indent="-40005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fa-IR" baseline="0" dirty="0" smtClean="0"/>
              <a:t>اجزاء نرم افزار</a:t>
            </a:r>
          </a:p>
          <a:p>
            <a:pPr marL="400050" indent="-400050" algn="r" rtl="1">
              <a:spcBef>
                <a:spcPct val="20000"/>
              </a:spcBef>
              <a:buFont typeface="+mj-lt"/>
              <a:buAutoNum type="romanLcPeriod"/>
              <a:defRPr/>
            </a:pPr>
            <a:r>
              <a:rPr lang="fa-IR" dirty="0" smtClean="0"/>
              <a:t>انتخاب روش مدلسازي </a:t>
            </a:r>
            <a:r>
              <a:rPr lang="fa-IR" dirty="0" smtClean="0"/>
              <a:t>مناسب</a:t>
            </a:r>
            <a:endParaRPr lang="fa-IR" baseline="0" dirty="0" smtClean="0"/>
          </a:p>
          <a:p>
            <a:pPr marL="400050" marR="0" lvl="0" indent="-40005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fa-I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آشنايي </a:t>
            </a:r>
            <a:r>
              <a:rPr kumimoji="0" lang="fa-I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با ابزار کنترل کد</a:t>
            </a:r>
          </a:p>
          <a:p>
            <a:pPr marL="400050" indent="-400050" algn="r" rtl="1">
              <a:spcBef>
                <a:spcPct val="20000"/>
              </a:spcBef>
              <a:buFont typeface="+mj-lt"/>
              <a:buAutoNum type="romanLcPeriod"/>
            </a:pPr>
            <a:r>
              <a:rPr lang="fa-IR" dirty="0" smtClean="0"/>
              <a:t>انتخاب </a:t>
            </a:r>
            <a:r>
              <a:rPr lang="fa-IR" dirty="0" smtClean="0"/>
              <a:t>زبان برنامه </a:t>
            </a:r>
            <a:r>
              <a:rPr lang="fa-IR" dirty="0" smtClean="0"/>
              <a:t>نويسي </a:t>
            </a:r>
            <a:r>
              <a:rPr lang="fa-IR" dirty="0" smtClean="0"/>
              <a:t>مناسب</a:t>
            </a:r>
            <a:endParaRPr kumimoji="0" lang="fa-I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0" indent="-40005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fa-IR" dirty="0" smtClean="0"/>
              <a:t>در چه مرحله </a:t>
            </a:r>
            <a:r>
              <a:rPr lang="fa-IR" dirty="0" smtClean="0"/>
              <a:t>اي </a:t>
            </a:r>
            <a:r>
              <a:rPr lang="fa-IR" dirty="0" smtClean="0"/>
              <a:t>از </a:t>
            </a:r>
            <a:r>
              <a:rPr lang="fa-IR" dirty="0" smtClean="0"/>
              <a:t>کاريم؟</a:t>
            </a:r>
          </a:p>
          <a:p>
            <a:pPr marL="400050" marR="0" lvl="0" indent="-40005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fa-I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مدلسازی با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julia</a:t>
            </a:r>
            <a:r>
              <a:rPr kumimoji="0" lang="fa-I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چگونه</a:t>
            </a:r>
            <a:r>
              <a:rPr kumimoji="0" lang="fa-I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است</a:t>
            </a:r>
            <a:endParaRPr kumimoji="0" lang="fa-I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7800" y="2362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/>
              <a:t>فهرست</a:t>
            </a:r>
            <a:endParaRPr lang="en-US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Dana Laboratory: An Interview for  ISME2014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Low" rtl="1"/>
            <a:r>
              <a:rPr lang="fa-IR" sz="1800" dirty="0" smtClean="0">
                <a:cs typeface="Traffic" pitchFamily="2" charset="-78"/>
              </a:rPr>
              <a:t>مدلسازي چيست</a:t>
            </a:r>
            <a:r>
              <a:rPr lang="fa-IR" sz="1800" dirty="0" smtClean="0">
                <a:cs typeface="Traffic" pitchFamily="2" charset="-78"/>
              </a:rPr>
              <a:t>؟ منظور از </a:t>
            </a:r>
            <a:r>
              <a:rPr lang="fa-IR" sz="1800" dirty="0" smtClean="0">
                <a:cs typeface="Traffic" pitchFamily="2" charset="-78"/>
              </a:rPr>
              <a:t>مدلسازي </a:t>
            </a:r>
            <a:r>
              <a:rPr lang="fa-IR" sz="1800" dirty="0" smtClean="0">
                <a:cs typeface="Traffic" pitchFamily="2" charset="-78"/>
              </a:rPr>
              <a:t>شرح عملکرد </a:t>
            </a:r>
            <a:r>
              <a:rPr lang="fa-IR" sz="1800" dirty="0" smtClean="0">
                <a:cs typeface="Traffic" pitchFamily="2" charset="-78"/>
              </a:rPr>
              <a:t>يک تجهيز يا يک فرآيند </a:t>
            </a:r>
            <a:r>
              <a:rPr lang="fa-IR" sz="1800" dirty="0" smtClean="0">
                <a:cs typeface="Traffic" pitchFamily="2" charset="-78"/>
              </a:rPr>
              <a:t>به زبان </a:t>
            </a:r>
            <a:r>
              <a:rPr lang="fa-IR" sz="1800" dirty="0" smtClean="0">
                <a:cs typeface="Traffic" pitchFamily="2" charset="-78"/>
              </a:rPr>
              <a:t>رياضي </a:t>
            </a:r>
            <a:r>
              <a:rPr lang="fa-IR" sz="1800" dirty="0" smtClean="0">
                <a:cs typeface="Traffic" pitchFamily="2" charset="-78"/>
              </a:rPr>
              <a:t>است.</a:t>
            </a:r>
            <a:br>
              <a:rPr lang="fa-IR" sz="1800" dirty="0" smtClean="0">
                <a:cs typeface="Traffic" pitchFamily="2" charset="-78"/>
              </a:rPr>
            </a:br>
            <a:r>
              <a:rPr lang="fa-IR" sz="1800" dirty="0" smtClean="0">
                <a:cs typeface="Traffic" pitchFamily="2" charset="-78"/>
              </a:rPr>
              <a:t>دو روش </a:t>
            </a:r>
            <a:r>
              <a:rPr lang="fa-IR" sz="1800" dirty="0" smtClean="0">
                <a:cs typeface="Traffic" pitchFamily="2" charset="-78"/>
              </a:rPr>
              <a:t>اصلي </a:t>
            </a:r>
            <a:r>
              <a:rPr lang="fa-IR" sz="1800" dirty="0" smtClean="0">
                <a:cs typeface="Traffic" pitchFamily="2" charset="-78"/>
              </a:rPr>
              <a:t>در </a:t>
            </a:r>
            <a:r>
              <a:rPr lang="fa-IR" sz="1800" dirty="0" smtClean="0">
                <a:cs typeface="Traffic" pitchFamily="2" charset="-78"/>
              </a:rPr>
              <a:t>مدلسازي فرآيند </a:t>
            </a:r>
            <a:r>
              <a:rPr lang="fa-IR" sz="1800" dirty="0" smtClean="0">
                <a:cs typeface="Traffic" pitchFamily="2" charset="-78"/>
              </a:rPr>
              <a:t>شامل </a:t>
            </a:r>
            <a:r>
              <a:rPr lang="fa-IR" sz="1800" dirty="0" smtClean="0">
                <a:cs typeface="Traffic" pitchFamily="2" charset="-78"/>
              </a:rPr>
              <a:t>روشهاي </a:t>
            </a:r>
            <a:r>
              <a:rPr lang="fa-IR" sz="1800" dirty="0" smtClean="0">
                <a:cs typeface="Traffic" pitchFamily="2" charset="-78"/>
              </a:rPr>
              <a:t>مرحله </a:t>
            </a:r>
            <a:r>
              <a:rPr lang="fa-IR" sz="1800" dirty="0" smtClean="0">
                <a:cs typeface="Traffic" pitchFamily="2" charset="-78"/>
              </a:rPr>
              <a:t>اي يا پيوسته </a:t>
            </a:r>
            <a:r>
              <a:rPr lang="fa-IR" sz="1800" dirty="0" smtClean="0">
                <a:cs typeface="Traffic" pitchFamily="2" charset="-78"/>
              </a:rPr>
              <a:t>(</a:t>
            </a:r>
            <a:r>
              <a:rPr lang="en-US" sz="1800" dirty="0" smtClean="0">
                <a:cs typeface="Traffic" pitchFamily="2" charset="-78"/>
              </a:rPr>
              <a:t>Sequential</a:t>
            </a:r>
            <a:r>
              <a:rPr lang="fa-IR" sz="1800" dirty="0" smtClean="0">
                <a:cs typeface="Traffic" pitchFamily="2" charset="-78"/>
              </a:rPr>
              <a:t>) و روش </a:t>
            </a:r>
            <a:r>
              <a:rPr lang="fa-IR" sz="1800" dirty="0" smtClean="0">
                <a:cs typeface="Traffic" pitchFamily="2" charset="-78"/>
              </a:rPr>
              <a:t>مدلسازي </a:t>
            </a:r>
            <a:r>
              <a:rPr lang="fa-IR" sz="1800" dirty="0" smtClean="0">
                <a:cs typeface="Traffic" pitchFamily="2" charset="-78"/>
              </a:rPr>
              <a:t>بر اساس معادلات </a:t>
            </a:r>
            <a:r>
              <a:rPr lang="fa-IR" sz="1800" dirty="0" smtClean="0">
                <a:cs typeface="Traffic" pitchFamily="2" charset="-78"/>
              </a:rPr>
              <a:t>ميباشند</a:t>
            </a:r>
            <a:r>
              <a:rPr lang="fa-IR" sz="1800" dirty="0" smtClean="0">
                <a:cs typeface="Traffic" pitchFamily="2" charset="-78"/>
              </a:rPr>
              <a:t>.</a:t>
            </a:r>
            <a:br>
              <a:rPr lang="fa-IR" sz="1800" dirty="0" smtClean="0">
                <a:cs typeface="Traffic" pitchFamily="2" charset="-78"/>
              </a:rPr>
            </a:br>
            <a:endParaRPr lang="en-US" sz="1800" dirty="0">
              <a:cs typeface="Traffic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204913"/>
            <a:ext cx="72009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Low" rtl="1"/>
            <a:r>
              <a:rPr lang="fa-IR" sz="1800" dirty="0" smtClean="0">
                <a:cs typeface="Traffic" pitchFamily="2" charset="-78"/>
              </a:rPr>
              <a:t>مدلسازي چيست</a:t>
            </a:r>
            <a:r>
              <a:rPr lang="fa-IR" sz="1800" dirty="0" smtClean="0">
                <a:cs typeface="Traffic" pitchFamily="2" charset="-78"/>
              </a:rPr>
              <a:t>؟ منظور از </a:t>
            </a:r>
            <a:r>
              <a:rPr lang="fa-IR" sz="1800" dirty="0" smtClean="0">
                <a:cs typeface="Traffic" pitchFamily="2" charset="-78"/>
              </a:rPr>
              <a:t>مدلسازي </a:t>
            </a:r>
            <a:r>
              <a:rPr lang="fa-IR" sz="1800" dirty="0" smtClean="0">
                <a:cs typeface="Traffic" pitchFamily="2" charset="-78"/>
              </a:rPr>
              <a:t>شرح عملکرد </a:t>
            </a:r>
            <a:r>
              <a:rPr lang="fa-IR" sz="1800" dirty="0" smtClean="0">
                <a:cs typeface="Traffic" pitchFamily="2" charset="-78"/>
              </a:rPr>
              <a:t>يک تجهيز يا يک فرآيند </a:t>
            </a:r>
            <a:r>
              <a:rPr lang="fa-IR" sz="1800" dirty="0" smtClean="0">
                <a:cs typeface="Traffic" pitchFamily="2" charset="-78"/>
              </a:rPr>
              <a:t>به زبان </a:t>
            </a:r>
            <a:r>
              <a:rPr lang="fa-IR" sz="1800" dirty="0" smtClean="0">
                <a:cs typeface="Traffic" pitchFamily="2" charset="-78"/>
              </a:rPr>
              <a:t>رياضي </a:t>
            </a:r>
            <a:r>
              <a:rPr lang="fa-IR" sz="1800" dirty="0" smtClean="0">
                <a:cs typeface="Traffic" pitchFamily="2" charset="-78"/>
              </a:rPr>
              <a:t>است.</a:t>
            </a:r>
            <a:br>
              <a:rPr lang="fa-IR" sz="1800" dirty="0" smtClean="0">
                <a:cs typeface="Traffic" pitchFamily="2" charset="-78"/>
              </a:rPr>
            </a:br>
            <a:r>
              <a:rPr lang="fa-IR" sz="1800" dirty="0" smtClean="0">
                <a:cs typeface="Traffic" pitchFamily="2" charset="-78"/>
              </a:rPr>
              <a:t>دو روش </a:t>
            </a:r>
            <a:r>
              <a:rPr lang="fa-IR" sz="1800" dirty="0" smtClean="0">
                <a:cs typeface="Traffic" pitchFamily="2" charset="-78"/>
              </a:rPr>
              <a:t>اصلي </a:t>
            </a:r>
            <a:r>
              <a:rPr lang="fa-IR" sz="1800" dirty="0" smtClean="0">
                <a:cs typeface="Traffic" pitchFamily="2" charset="-78"/>
              </a:rPr>
              <a:t>در </a:t>
            </a:r>
            <a:r>
              <a:rPr lang="fa-IR" sz="1800" dirty="0" smtClean="0">
                <a:cs typeface="Traffic" pitchFamily="2" charset="-78"/>
              </a:rPr>
              <a:t>مدلسازي فرآيند </a:t>
            </a:r>
            <a:r>
              <a:rPr lang="fa-IR" sz="1800" dirty="0" smtClean="0">
                <a:cs typeface="Traffic" pitchFamily="2" charset="-78"/>
              </a:rPr>
              <a:t>شامل </a:t>
            </a:r>
            <a:r>
              <a:rPr lang="fa-IR" sz="1800" dirty="0" smtClean="0">
                <a:cs typeface="Traffic" pitchFamily="2" charset="-78"/>
              </a:rPr>
              <a:t>روشهاي </a:t>
            </a:r>
            <a:r>
              <a:rPr lang="fa-IR" sz="1800" dirty="0" smtClean="0">
                <a:cs typeface="Traffic" pitchFamily="2" charset="-78"/>
              </a:rPr>
              <a:t>مرحله </a:t>
            </a:r>
            <a:r>
              <a:rPr lang="fa-IR" sz="1800" dirty="0" smtClean="0">
                <a:cs typeface="Traffic" pitchFamily="2" charset="-78"/>
              </a:rPr>
              <a:t>اي يا پيوسته </a:t>
            </a:r>
            <a:r>
              <a:rPr lang="fa-IR" sz="1800" dirty="0" smtClean="0">
                <a:cs typeface="Traffic" pitchFamily="2" charset="-78"/>
              </a:rPr>
              <a:t>(</a:t>
            </a:r>
            <a:r>
              <a:rPr lang="en-US" sz="1800" dirty="0" smtClean="0">
                <a:cs typeface="Traffic" pitchFamily="2" charset="-78"/>
              </a:rPr>
              <a:t>Sequential</a:t>
            </a:r>
            <a:r>
              <a:rPr lang="fa-IR" sz="1800" dirty="0" smtClean="0">
                <a:cs typeface="Traffic" pitchFamily="2" charset="-78"/>
              </a:rPr>
              <a:t>) و روش </a:t>
            </a:r>
            <a:r>
              <a:rPr lang="fa-IR" sz="1800" dirty="0" smtClean="0">
                <a:cs typeface="Traffic" pitchFamily="2" charset="-78"/>
              </a:rPr>
              <a:t>مدلسازي </a:t>
            </a:r>
            <a:r>
              <a:rPr lang="fa-IR" sz="1800" dirty="0" smtClean="0">
                <a:cs typeface="Traffic" pitchFamily="2" charset="-78"/>
              </a:rPr>
              <a:t>بر اساس معادلات </a:t>
            </a:r>
            <a:r>
              <a:rPr lang="fa-IR" sz="1800" dirty="0" smtClean="0">
                <a:cs typeface="Traffic" pitchFamily="2" charset="-78"/>
              </a:rPr>
              <a:t>ميباشند</a:t>
            </a:r>
            <a:r>
              <a:rPr lang="fa-IR" sz="1800" dirty="0" smtClean="0">
                <a:cs typeface="Traffic" pitchFamily="2" charset="-78"/>
              </a:rPr>
              <a:t>.</a:t>
            </a:r>
            <a:br>
              <a:rPr lang="fa-IR" sz="1800" dirty="0" smtClean="0">
                <a:cs typeface="Traffic" pitchFamily="2" charset="-78"/>
              </a:rPr>
            </a:br>
            <a:endParaRPr lang="en-US" sz="1800" dirty="0">
              <a:cs typeface="Traffic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1243013"/>
            <a:ext cx="7391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cs typeface="Traffic" pitchFamily="2" charset="-78"/>
              </a:rPr>
              <a:t>مدلسازي </a:t>
            </a:r>
            <a:r>
              <a:rPr lang="fa-IR" dirty="0" smtClean="0">
                <a:cs typeface="Traffic" pitchFamily="2" charset="-78"/>
              </a:rPr>
              <a:t>براساس معادلات...</a:t>
            </a:r>
            <a:endParaRPr lang="en-US" dirty="0">
              <a:cs typeface="Traff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295400"/>
            <a:ext cx="2971800" cy="4830763"/>
          </a:xfrm>
        </p:spPr>
        <p:txBody>
          <a:bodyPr>
            <a:noAutofit/>
          </a:bodyPr>
          <a:lstStyle/>
          <a:p>
            <a:pPr algn="justLow" rtl="1"/>
            <a:r>
              <a:rPr lang="fa-IR" sz="1800" dirty="0" smtClean="0">
                <a:cs typeface="Traffic" pitchFamily="2" charset="-78"/>
              </a:rPr>
              <a:t>يک </a:t>
            </a:r>
            <a:r>
              <a:rPr lang="fa-IR" sz="1800" dirty="0" smtClean="0">
                <a:cs typeface="Traffic" pitchFamily="2" charset="-78"/>
              </a:rPr>
              <a:t>مدل از مجموعه </a:t>
            </a:r>
            <a:r>
              <a:rPr lang="fa-IR" sz="1800" dirty="0" smtClean="0">
                <a:cs typeface="Traffic" pitchFamily="2" charset="-78"/>
              </a:rPr>
              <a:t>اي </a:t>
            </a:r>
            <a:r>
              <a:rPr lang="fa-IR" sz="1800" dirty="0" smtClean="0">
                <a:cs typeface="Traffic" pitchFamily="2" charset="-78"/>
              </a:rPr>
              <a:t>از پارامترها، </a:t>
            </a:r>
            <a:r>
              <a:rPr lang="fa-IR" sz="1800" dirty="0" smtClean="0">
                <a:cs typeface="Traffic" pitchFamily="2" charset="-78"/>
              </a:rPr>
              <a:t>متغييرها </a:t>
            </a:r>
            <a:r>
              <a:rPr lang="fa-IR" sz="1800" dirty="0" smtClean="0">
                <a:cs typeface="Traffic" pitchFamily="2" charset="-78"/>
              </a:rPr>
              <a:t>و معادلات </a:t>
            </a:r>
            <a:r>
              <a:rPr lang="fa-IR" sz="1800" dirty="0" smtClean="0">
                <a:cs typeface="Traffic" pitchFamily="2" charset="-78"/>
              </a:rPr>
              <a:t>تشکيل </a:t>
            </a:r>
            <a:r>
              <a:rPr lang="fa-IR" sz="1800" dirty="0" smtClean="0">
                <a:cs typeface="Traffic" pitchFamily="2" charset="-78"/>
              </a:rPr>
              <a:t>شده است.</a:t>
            </a:r>
          </a:p>
          <a:p>
            <a:pPr algn="justLow" rtl="1"/>
            <a:r>
              <a:rPr lang="fa-IR" sz="1800" dirty="0" smtClean="0">
                <a:cs typeface="Traffic" pitchFamily="2" charset="-78"/>
              </a:rPr>
              <a:t>پارامترها، </a:t>
            </a:r>
            <a:r>
              <a:rPr lang="fa-IR" sz="1800" dirty="0" smtClean="0">
                <a:cs typeface="Traffic" pitchFamily="2" charset="-78"/>
              </a:rPr>
              <a:t>ويژگي هاي </a:t>
            </a:r>
            <a:r>
              <a:rPr lang="fa-IR" sz="1800" dirty="0" smtClean="0">
                <a:cs typeface="Traffic" pitchFamily="2" charset="-78"/>
              </a:rPr>
              <a:t>ثابت </a:t>
            </a:r>
            <a:r>
              <a:rPr lang="fa-IR" sz="1800" dirty="0" smtClean="0">
                <a:cs typeface="Traffic" pitchFamily="2" charset="-78"/>
              </a:rPr>
              <a:t>يک تجهيز يا فرآيند </a:t>
            </a:r>
            <a:r>
              <a:rPr lang="fa-IR" sz="1800" dirty="0" smtClean="0">
                <a:cs typeface="Traffic" pitchFamily="2" charset="-78"/>
              </a:rPr>
              <a:t>را </a:t>
            </a:r>
            <a:r>
              <a:rPr lang="fa-IR" sz="1800" dirty="0" smtClean="0">
                <a:cs typeface="Traffic" pitchFamily="2" charset="-78"/>
              </a:rPr>
              <a:t>تعريف ميکنند</a:t>
            </a:r>
            <a:r>
              <a:rPr lang="fa-IR" sz="1800" dirty="0" smtClean="0">
                <a:cs typeface="Traffic" pitchFamily="2" charset="-78"/>
              </a:rPr>
              <a:t>. </a:t>
            </a:r>
            <a:r>
              <a:rPr lang="fa-IR" sz="1800" dirty="0" smtClean="0">
                <a:cs typeface="Traffic" pitchFamily="2" charset="-78"/>
              </a:rPr>
              <a:t>يعني </a:t>
            </a:r>
            <a:r>
              <a:rPr lang="fa-IR" sz="1800" dirty="0" smtClean="0">
                <a:cs typeface="Traffic" pitchFamily="2" charset="-78"/>
              </a:rPr>
              <a:t>با </a:t>
            </a:r>
            <a:r>
              <a:rPr lang="fa-IR" sz="1800" dirty="0" smtClean="0">
                <a:cs typeface="Traffic" pitchFamily="2" charset="-78"/>
              </a:rPr>
              <a:t>تغيير </a:t>
            </a:r>
            <a:r>
              <a:rPr lang="fa-IR" sz="1800" dirty="0" smtClean="0">
                <a:cs typeface="Traffic" pitchFamily="2" charset="-78"/>
              </a:rPr>
              <a:t>مقدار </a:t>
            </a:r>
            <a:r>
              <a:rPr lang="fa-IR" sz="1800" dirty="0" smtClean="0">
                <a:cs typeface="Traffic" pitchFamily="2" charset="-78"/>
              </a:rPr>
              <a:t>يک </a:t>
            </a:r>
            <a:r>
              <a:rPr lang="fa-IR" sz="1800" dirty="0" smtClean="0">
                <a:cs typeface="Traffic" pitchFamily="2" charset="-78"/>
              </a:rPr>
              <a:t>پارامتر، </a:t>
            </a:r>
            <a:r>
              <a:rPr lang="fa-IR" sz="1800" dirty="0" smtClean="0">
                <a:cs typeface="Traffic" pitchFamily="2" charset="-78"/>
              </a:rPr>
              <a:t>ماهيت </a:t>
            </a:r>
            <a:r>
              <a:rPr lang="fa-IR" sz="1800" dirty="0" smtClean="0">
                <a:cs typeface="Traffic" pitchFamily="2" charset="-78"/>
              </a:rPr>
              <a:t>مدل </a:t>
            </a:r>
            <a:r>
              <a:rPr lang="fa-IR" sz="1800" dirty="0" smtClean="0">
                <a:cs typeface="Traffic" pitchFamily="2" charset="-78"/>
              </a:rPr>
              <a:t>تغيير ميکند</a:t>
            </a:r>
            <a:r>
              <a:rPr lang="fa-IR" sz="1800" dirty="0" smtClean="0">
                <a:cs typeface="Traffic" pitchFamily="2" charset="-78"/>
              </a:rPr>
              <a:t>، به عنوان مثال تعداد لوله ها و ابعاد مبدل از </a:t>
            </a:r>
            <a:r>
              <a:rPr lang="fa-IR" sz="1800" dirty="0" smtClean="0">
                <a:cs typeface="Traffic" pitchFamily="2" charset="-78"/>
              </a:rPr>
              <a:t>پارامترهاي </a:t>
            </a:r>
            <a:r>
              <a:rPr lang="fa-IR" sz="1800" dirty="0" smtClean="0">
                <a:cs typeface="Traffic" pitchFamily="2" charset="-78"/>
              </a:rPr>
              <a:t>مبدل محسوب </a:t>
            </a:r>
            <a:r>
              <a:rPr lang="fa-IR" sz="1800" dirty="0" smtClean="0">
                <a:cs typeface="Traffic" pitchFamily="2" charset="-78"/>
              </a:rPr>
              <a:t>ميگردند </a:t>
            </a:r>
            <a:r>
              <a:rPr lang="fa-IR" sz="1800" dirty="0" smtClean="0">
                <a:cs typeface="Traffic" pitchFamily="2" charset="-78"/>
              </a:rPr>
              <a:t>و نوع </a:t>
            </a:r>
            <a:r>
              <a:rPr lang="fa-IR" sz="1800" dirty="0" smtClean="0">
                <a:cs typeface="Traffic" pitchFamily="2" charset="-78"/>
              </a:rPr>
              <a:t>سيال </a:t>
            </a:r>
            <a:r>
              <a:rPr lang="fa-IR" sz="1800" dirty="0" smtClean="0">
                <a:cs typeface="Traffic" pitchFamily="2" charset="-78"/>
              </a:rPr>
              <a:t>جزء </a:t>
            </a:r>
            <a:r>
              <a:rPr lang="fa-IR" sz="1800" dirty="0" smtClean="0">
                <a:cs typeface="Traffic" pitchFamily="2" charset="-78"/>
              </a:rPr>
              <a:t>پارامترهاي فرآيند ميباشد</a:t>
            </a:r>
            <a:r>
              <a:rPr lang="fa-IR" sz="1800" dirty="0" smtClean="0">
                <a:cs typeface="Traffic" pitchFamily="2" charset="-78"/>
              </a:rPr>
              <a:t>.</a:t>
            </a:r>
          </a:p>
          <a:p>
            <a:pPr algn="justLow" rtl="1"/>
            <a:r>
              <a:rPr lang="fa-IR" sz="1800" dirty="0" smtClean="0">
                <a:cs typeface="Traffic" pitchFamily="2" charset="-78"/>
              </a:rPr>
              <a:t>متغيير </a:t>
            </a:r>
            <a:r>
              <a:rPr lang="fa-IR" sz="1800" dirty="0" smtClean="0">
                <a:cs typeface="Traffic" pitchFamily="2" charset="-78"/>
              </a:rPr>
              <a:t>ها </a:t>
            </a:r>
            <a:r>
              <a:rPr lang="fa-IR" sz="1800" dirty="0" smtClean="0">
                <a:cs typeface="Traffic" pitchFamily="2" charset="-78"/>
              </a:rPr>
              <a:t>ويژگي هاي کاري </a:t>
            </a:r>
            <a:r>
              <a:rPr lang="fa-IR" sz="1800" dirty="0" smtClean="0">
                <a:cs typeface="Traffic" pitchFamily="2" charset="-78"/>
              </a:rPr>
              <a:t>مدل را </a:t>
            </a:r>
            <a:r>
              <a:rPr lang="fa-IR" sz="1800" dirty="0" smtClean="0">
                <a:cs typeface="Traffic" pitchFamily="2" charset="-78"/>
              </a:rPr>
              <a:t>بيان ميکنند </a:t>
            </a:r>
            <a:r>
              <a:rPr lang="fa-IR" sz="1800" dirty="0" smtClean="0">
                <a:cs typeface="Traffic" pitchFamily="2" charset="-78"/>
              </a:rPr>
              <a:t>و </a:t>
            </a:r>
            <a:r>
              <a:rPr lang="fa-IR" sz="1800" dirty="0" smtClean="0">
                <a:cs typeface="Traffic" pitchFamily="2" charset="-78"/>
              </a:rPr>
              <a:t>ميتوانند </a:t>
            </a:r>
            <a:r>
              <a:rPr lang="fa-IR" sz="1800" dirty="0" smtClean="0">
                <a:cs typeface="Traffic" pitchFamily="2" charset="-78"/>
              </a:rPr>
              <a:t>در </a:t>
            </a:r>
            <a:r>
              <a:rPr lang="fa-IR" sz="1800" dirty="0" smtClean="0">
                <a:cs typeface="Traffic" pitchFamily="2" charset="-78"/>
              </a:rPr>
              <a:t>يک </a:t>
            </a:r>
            <a:r>
              <a:rPr lang="fa-IR" sz="1800" dirty="0" smtClean="0">
                <a:cs typeface="Traffic" pitchFamily="2" charset="-78"/>
              </a:rPr>
              <a:t>مدل </a:t>
            </a:r>
            <a:r>
              <a:rPr lang="fa-IR" sz="1800" dirty="0" smtClean="0">
                <a:cs typeface="Traffic" pitchFamily="2" charset="-78"/>
              </a:rPr>
              <a:t>ديناميکي </a:t>
            </a:r>
            <a:r>
              <a:rPr lang="fa-IR" sz="1800" dirty="0" smtClean="0">
                <a:cs typeface="Traffic" pitchFamily="2" charset="-78"/>
              </a:rPr>
              <a:t>با زمان </a:t>
            </a:r>
            <a:r>
              <a:rPr lang="fa-IR" sz="1800" dirty="0" smtClean="0">
                <a:cs typeface="Traffic" pitchFamily="2" charset="-78"/>
              </a:rPr>
              <a:t>تغيير نمايند</a:t>
            </a:r>
            <a:r>
              <a:rPr lang="fa-IR" sz="1800" dirty="0" smtClean="0">
                <a:cs typeface="Traffic" pitchFamily="2" charset="-78"/>
              </a:rPr>
              <a:t>، مانند </a:t>
            </a:r>
            <a:r>
              <a:rPr lang="fa-IR" sz="1800" dirty="0" smtClean="0">
                <a:cs typeface="Traffic" pitchFamily="2" charset="-78"/>
              </a:rPr>
              <a:t>زاويه دريچه يا دماي سيال</a:t>
            </a:r>
            <a:endParaRPr lang="fa-IR" sz="1800" dirty="0" smtClean="0">
              <a:cs typeface="Traffic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1524001"/>
            <a:ext cx="5198532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66800" y="5181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Modeling in EMSO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cs typeface="Traffic" pitchFamily="2" charset="-78"/>
              </a:rPr>
              <a:t>...</a:t>
            </a:r>
            <a:r>
              <a:rPr lang="fa-IR" dirty="0" smtClean="0">
                <a:cs typeface="Traffic" pitchFamily="2" charset="-78"/>
              </a:rPr>
              <a:t>مدلسازي </a:t>
            </a:r>
            <a:r>
              <a:rPr lang="fa-IR" dirty="0" smtClean="0">
                <a:cs typeface="Traffic" pitchFamily="2" charset="-78"/>
              </a:rPr>
              <a:t>براساس معادلات...</a:t>
            </a:r>
            <a:endParaRPr lang="en-US" dirty="0">
              <a:cs typeface="Traff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295400"/>
            <a:ext cx="2971800" cy="4830763"/>
          </a:xfrm>
        </p:spPr>
        <p:txBody>
          <a:bodyPr>
            <a:noAutofit/>
          </a:bodyPr>
          <a:lstStyle/>
          <a:p>
            <a:pPr algn="justLow" rtl="1"/>
            <a:r>
              <a:rPr lang="fa-IR" sz="1800" dirty="0" smtClean="0">
                <a:cs typeface="Traffic" pitchFamily="2" charset="-78"/>
              </a:rPr>
              <a:t>معادلات </a:t>
            </a:r>
            <a:r>
              <a:rPr lang="fa-IR" sz="1800" dirty="0" smtClean="0">
                <a:cs typeface="Traffic" pitchFamily="2" charset="-78"/>
              </a:rPr>
              <a:t>رياضي </a:t>
            </a:r>
            <a:r>
              <a:rPr lang="fa-IR" sz="1800" dirty="0" smtClean="0">
                <a:cs typeface="Traffic" pitchFamily="2" charset="-78"/>
              </a:rPr>
              <a:t>مدل ارتباط </a:t>
            </a:r>
            <a:r>
              <a:rPr lang="fa-IR" sz="1800" dirty="0" smtClean="0">
                <a:cs typeface="Traffic" pitchFamily="2" charset="-78"/>
              </a:rPr>
              <a:t>بين </a:t>
            </a:r>
            <a:r>
              <a:rPr lang="fa-IR" sz="1800" dirty="0" smtClean="0">
                <a:cs typeface="Traffic" pitchFamily="2" charset="-78"/>
              </a:rPr>
              <a:t>پارامترها و </a:t>
            </a:r>
            <a:r>
              <a:rPr lang="fa-IR" sz="1800" dirty="0" smtClean="0">
                <a:cs typeface="Traffic" pitchFamily="2" charset="-78"/>
              </a:rPr>
              <a:t>متغييرها </a:t>
            </a:r>
            <a:r>
              <a:rPr lang="fa-IR" sz="1800" dirty="0" smtClean="0">
                <a:cs typeface="Traffic" pitchFamily="2" charset="-78"/>
              </a:rPr>
              <a:t>را </a:t>
            </a:r>
            <a:r>
              <a:rPr lang="fa-IR" sz="1800" dirty="0" smtClean="0">
                <a:cs typeface="Traffic" pitchFamily="2" charset="-78"/>
              </a:rPr>
              <a:t>تعريف ميکنند</a:t>
            </a:r>
            <a:r>
              <a:rPr lang="fa-IR" sz="1800" dirty="0" smtClean="0">
                <a:cs typeface="Traffic" pitchFamily="2" charset="-78"/>
              </a:rPr>
              <a:t>.</a:t>
            </a:r>
          </a:p>
          <a:p>
            <a:pPr algn="justLow" rtl="1"/>
            <a:r>
              <a:rPr lang="fa-IR" sz="1800" dirty="0" smtClean="0">
                <a:cs typeface="Traffic" pitchFamily="2" charset="-78"/>
              </a:rPr>
              <a:t>ميتوان بين اشيائ </a:t>
            </a:r>
            <a:r>
              <a:rPr lang="fa-IR" sz="1800" dirty="0" smtClean="0">
                <a:cs typeface="Traffic" pitchFamily="2" charset="-78"/>
              </a:rPr>
              <a:t>روابط </a:t>
            </a:r>
            <a:r>
              <a:rPr lang="fa-IR" sz="1800" dirty="0" smtClean="0">
                <a:cs typeface="Traffic" pitchFamily="2" charset="-78"/>
              </a:rPr>
              <a:t>مختلفي پيدا </a:t>
            </a:r>
            <a:r>
              <a:rPr lang="fa-IR" sz="1800" dirty="0" smtClean="0">
                <a:cs typeface="Traffic" pitchFamily="2" charset="-78"/>
              </a:rPr>
              <a:t>نمود که امکان </a:t>
            </a:r>
            <a:r>
              <a:rPr lang="fa-IR" sz="1800" dirty="0" smtClean="0">
                <a:cs typeface="Traffic" pitchFamily="2" charset="-78"/>
              </a:rPr>
              <a:t>تعريف اين </a:t>
            </a:r>
            <a:r>
              <a:rPr lang="fa-IR" sz="1800" dirty="0" smtClean="0">
                <a:cs typeface="Traffic" pitchFamily="2" charset="-78"/>
              </a:rPr>
              <a:t>روابط در </a:t>
            </a:r>
            <a:r>
              <a:rPr lang="fa-IR" sz="1800" dirty="0" smtClean="0">
                <a:cs typeface="Traffic" pitchFamily="2" charset="-78"/>
              </a:rPr>
              <a:t>مدلسازي </a:t>
            </a:r>
            <a:r>
              <a:rPr lang="fa-IR" sz="1800" dirty="0" smtClean="0">
                <a:cs typeface="Traffic" pitchFamily="2" charset="-78"/>
              </a:rPr>
              <a:t>باعث </a:t>
            </a:r>
            <a:r>
              <a:rPr lang="fa-IR" sz="1800" dirty="0" smtClean="0">
                <a:cs typeface="Traffic" pitchFamily="2" charset="-78"/>
              </a:rPr>
              <a:t>تسهيل </a:t>
            </a:r>
            <a:r>
              <a:rPr lang="fa-IR" sz="1800" dirty="0" smtClean="0">
                <a:cs typeface="Traffic" pitchFamily="2" charset="-78"/>
              </a:rPr>
              <a:t>در </a:t>
            </a:r>
            <a:r>
              <a:rPr lang="fa-IR" sz="1800" dirty="0" smtClean="0">
                <a:cs typeface="Traffic" pitchFamily="2" charset="-78"/>
              </a:rPr>
              <a:t>تعريف ميگردد</a:t>
            </a:r>
            <a:r>
              <a:rPr lang="fa-IR" sz="1800" dirty="0" smtClean="0">
                <a:cs typeface="Traffic" pitchFamily="2" charset="-78"/>
              </a:rPr>
              <a:t>. به عنوان مثال </a:t>
            </a:r>
            <a:r>
              <a:rPr lang="fa-IR" sz="1800" dirty="0" smtClean="0">
                <a:cs typeface="Traffic" pitchFamily="2" charset="-78"/>
              </a:rPr>
              <a:t>يک انواعي </a:t>
            </a:r>
            <a:r>
              <a:rPr lang="fa-IR" sz="1800" dirty="0" smtClean="0">
                <a:cs typeface="Traffic" pitchFamily="2" charset="-78"/>
              </a:rPr>
              <a:t>از پمپ ها وجود دارد که همه </a:t>
            </a:r>
            <a:r>
              <a:rPr lang="fa-IR" sz="1800" dirty="0" smtClean="0">
                <a:cs typeface="Traffic" pitchFamily="2" charset="-78"/>
              </a:rPr>
              <a:t>ويژگي هاي مشترکي </a:t>
            </a:r>
            <a:r>
              <a:rPr lang="fa-IR" sz="1800" dirty="0" smtClean="0">
                <a:cs typeface="Traffic" pitchFamily="2" charset="-78"/>
              </a:rPr>
              <a:t>دارند (رابطه پدر و </a:t>
            </a:r>
            <a:r>
              <a:rPr lang="fa-IR" sz="1800" dirty="0" smtClean="0">
                <a:cs typeface="Traffic" pitchFamily="2" charset="-78"/>
              </a:rPr>
              <a:t>فرزندي) يا يک پکيج </a:t>
            </a:r>
            <a:r>
              <a:rPr lang="fa-IR" sz="1800" dirty="0" smtClean="0">
                <a:cs typeface="Traffic" pitchFamily="2" charset="-78"/>
              </a:rPr>
              <a:t>از </a:t>
            </a:r>
            <a:r>
              <a:rPr lang="fa-IR" sz="1800" dirty="0" smtClean="0">
                <a:cs typeface="Traffic" pitchFamily="2" charset="-78"/>
              </a:rPr>
              <a:t>مبدلهاي سري </a:t>
            </a:r>
            <a:r>
              <a:rPr lang="fa-IR" sz="1800" dirty="0" smtClean="0">
                <a:cs typeface="Traffic" pitchFamily="2" charset="-78"/>
              </a:rPr>
              <a:t>(رابطه استفاده)</a:t>
            </a:r>
            <a:endParaRPr lang="en-US" sz="1800" dirty="0">
              <a:cs typeface="Traffic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49911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599" y="2819400"/>
            <a:ext cx="434635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5105400"/>
            <a:ext cx="4038600" cy="647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cs typeface="Traffic" pitchFamily="2" charset="-78"/>
              </a:rPr>
              <a:t>... </a:t>
            </a:r>
            <a:r>
              <a:rPr lang="fa-IR" dirty="0" smtClean="0">
                <a:cs typeface="Traffic" pitchFamily="2" charset="-78"/>
              </a:rPr>
              <a:t>مدلسازي </a:t>
            </a:r>
            <a:r>
              <a:rPr lang="fa-IR" dirty="0" smtClean="0">
                <a:cs typeface="Traffic" pitchFamily="2" charset="-78"/>
              </a:rPr>
              <a:t>براساس معادلات</a:t>
            </a:r>
            <a:endParaRPr lang="en-US" dirty="0">
              <a:cs typeface="Traff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1295400"/>
            <a:ext cx="2514600" cy="4876800"/>
          </a:xfrm>
        </p:spPr>
        <p:txBody>
          <a:bodyPr>
            <a:noAutofit/>
          </a:bodyPr>
          <a:lstStyle/>
          <a:p>
            <a:pPr algn="justLow" rtl="1"/>
            <a:r>
              <a:rPr lang="fa-IR" sz="1800" dirty="0" smtClean="0">
                <a:cs typeface="Traffic" pitchFamily="2" charset="-78"/>
              </a:rPr>
              <a:t>معادلات </a:t>
            </a:r>
            <a:r>
              <a:rPr lang="fa-IR" sz="1800" dirty="0" smtClean="0">
                <a:cs typeface="Traffic" pitchFamily="2" charset="-78"/>
              </a:rPr>
              <a:t>رياضي </a:t>
            </a:r>
            <a:r>
              <a:rPr lang="fa-IR" sz="1800" dirty="0" smtClean="0">
                <a:cs typeface="Traffic" pitchFamily="2" charset="-78"/>
              </a:rPr>
              <a:t>مدل ثابت </a:t>
            </a:r>
            <a:r>
              <a:rPr lang="fa-IR" sz="1800" dirty="0" smtClean="0">
                <a:cs typeface="Traffic" pitchFamily="2" charset="-78"/>
              </a:rPr>
              <a:t>نميباشند </a:t>
            </a:r>
            <a:r>
              <a:rPr lang="fa-IR" sz="1800" dirty="0" smtClean="0">
                <a:cs typeface="Traffic" pitchFamily="2" charset="-78"/>
              </a:rPr>
              <a:t>بلکه امکان دارد با </a:t>
            </a:r>
            <a:r>
              <a:rPr lang="fa-IR" sz="1800" dirty="0" smtClean="0">
                <a:cs typeface="Traffic" pitchFamily="2" charset="-78"/>
              </a:rPr>
              <a:t>تغيير بعضي </a:t>
            </a:r>
            <a:r>
              <a:rPr lang="fa-IR" sz="1800" dirty="0" smtClean="0">
                <a:cs typeface="Traffic" pitchFamily="2" charset="-78"/>
              </a:rPr>
              <a:t>پارامترها </a:t>
            </a:r>
            <a:r>
              <a:rPr lang="fa-IR" sz="1800" dirty="0" smtClean="0">
                <a:cs typeface="Traffic" pitchFamily="2" charset="-78"/>
              </a:rPr>
              <a:t>يک </a:t>
            </a:r>
            <a:r>
              <a:rPr lang="fa-IR" sz="1800" dirty="0" smtClean="0">
                <a:cs typeface="Traffic" pitchFamily="2" charset="-78"/>
              </a:rPr>
              <a:t>معادله </a:t>
            </a:r>
            <a:r>
              <a:rPr lang="fa-IR" sz="1800" dirty="0" smtClean="0">
                <a:cs typeface="Traffic" pitchFamily="2" charset="-78"/>
              </a:rPr>
              <a:t>جايگزين </a:t>
            </a:r>
            <a:r>
              <a:rPr lang="fa-IR" sz="1800" dirty="0" smtClean="0">
                <a:cs typeface="Traffic" pitchFamily="2" charset="-78"/>
              </a:rPr>
              <a:t>معادله </a:t>
            </a:r>
            <a:r>
              <a:rPr lang="fa-IR" sz="1800" dirty="0" smtClean="0">
                <a:cs typeface="Traffic" pitchFamily="2" charset="-78"/>
              </a:rPr>
              <a:t>ديگر </a:t>
            </a:r>
            <a:r>
              <a:rPr lang="fa-IR" sz="1800" dirty="0" smtClean="0">
                <a:cs typeface="Traffic" pitchFamily="2" charset="-78"/>
              </a:rPr>
              <a:t>گردد. به عنوان مثال معادلات مقدار </a:t>
            </a:r>
            <a:r>
              <a:rPr lang="fa-IR" sz="1800" dirty="0" smtClean="0">
                <a:cs typeface="Traffic" pitchFamily="2" charset="-78"/>
              </a:rPr>
              <a:t>ضريب </a:t>
            </a:r>
            <a:r>
              <a:rPr lang="fa-IR" sz="1800" dirty="0" smtClean="0">
                <a:cs typeface="Traffic" pitchFamily="2" charset="-78"/>
              </a:rPr>
              <a:t>اصتکاک در </a:t>
            </a:r>
            <a:r>
              <a:rPr lang="fa-IR" sz="1800" dirty="0" smtClean="0">
                <a:cs typeface="Traffic" pitchFamily="2" charset="-78"/>
              </a:rPr>
              <a:t>جريان </a:t>
            </a:r>
            <a:r>
              <a:rPr lang="fa-IR" sz="1800" dirty="0" smtClean="0">
                <a:cs typeface="Traffic" pitchFamily="2" charset="-78"/>
              </a:rPr>
              <a:t>آرام و مغشوش متفاوت است.</a:t>
            </a:r>
          </a:p>
          <a:p>
            <a:pPr algn="justLow" rtl="1"/>
            <a:r>
              <a:rPr lang="fa-IR" sz="1800" dirty="0" smtClean="0">
                <a:cs typeface="Traffic" pitchFamily="2" charset="-78"/>
              </a:rPr>
              <a:t>زبان </a:t>
            </a:r>
            <a:r>
              <a:rPr lang="fa-IR" sz="1800" dirty="0" smtClean="0">
                <a:cs typeface="Traffic" pitchFamily="2" charset="-78"/>
              </a:rPr>
              <a:t>مدلسازي بايد توانايي تعريف </a:t>
            </a:r>
            <a:r>
              <a:rPr lang="fa-IR" sz="1800" dirty="0" smtClean="0">
                <a:cs typeface="Traffic" pitchFamily="2" charset="-78"/>
              </a:rPr>
              <a:t>انواع </a:t>
            </a:r>
            <a:r>
              <a:rPr lang="fa-IR" sz="1800" dirty="0" smtClean="0">
                <a:cs typeface="Traffic" pitchFamily="2" charset="-78"/>
              </a:rPr>
              <a:t>متغييرها</a:t>
            </a:r>
            <a:r>
              <a:rPr lang="fa-IR" sz="1800" dirty="0" smtClean="0">
                <a:cs typeface="Traffic" pitchFamily="2" charset="-78"/>
              </a:rPr>
              <a:t>، پارامترها (دما، فشار، فلو و ...) با آحاد مناسب را داشته باشد.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0"/>
            <a:ext cx="5353050" cy="11334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42291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encrypted-tbn1.gstatic.com/images?q=tbn:ANd9GcR2RwwSJGwlBT7L3kajM_-xbcAVtYjycyJJN9v8ynaEuE4Sv1H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14875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0" y="152400"/>
            <a:ext cx="3352800" cy="990600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altLang="en-US" dirty="0" err="1" smtClean="0">
                <a:cs typeface="Traffic" pitchFamily="2" charset="-78"/>
              </a:rPr>
              <a:t>GitHub</a:t>
            </a:r>
            <a:r>
              <a:rPr lang="fa-IR" altLang="en-US" dirty="0" smtClean="0">
                <a:cs typeface="Traffic" pitchFamily="2" charset="-78"/>
              </a:rPr>
              <a:t> </a:t>
            </a:r>
            <a:r>
              <a:rPr lang="fa-IR" altLang="en-US" dirty="0" smtClean="0">
                <a:cs typeface="Traffic" pitchFamily="2" charset="-78"/>
              </a:rPr>
              <a:t>چيست</a:t>
            </a:r>
            <a:r>
              <a:rPr lang="fa-IR" altLang="en-US" dirty="0" smtClean="0">
                <a:cs typeface="Traffic" pitchFamily="2" charset="-78"/>
              </a:rPr>
              <a:t>؟</a:t>
            </a:r>
            <a:endParaRPr lang="en-US" altLang="en-US" dirty="0" smtClean="0">
              <a:cs typeface="Traffic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35217" y="1143000"/>
            <a:ext cx="9038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>
                <a:cs typeface="Traffic" pitchFamily="2" charset="-78"/>
              </a:rPr>
              <a:t>1- </a:t>
            </a:r>
            <a:r>
              <a:rPr lang="fa-IR" dirty="0" smtClean="0">
                <a:cs typeface="Traffic" pitchFamily="2" charset="-78"/>
              </a:rPr>
              <a:t>بزرگترين سايت </a:t>
            </a:r>
            <a:r>
              <a:rPr lang="fa-IR" dirty="0" smtClean="0">
                <a:cs typeface="Traffic" pitchFamily="2" charset="-78"/>
              </a:rPr>
              <a:t>به اشتراک </a:t>
            </a:r>
            <a:r>
              <a:rPr lang="fa-IR" dirty="0" smtClean="0">
                <a:cs typeface="Traffic" pitchFamily="2" charset="-78"/>
              </a:rPr>
              <a:t>گذاري </a:t>
            </a:r>
            <a:r>
              <a:rPr lang="fa-IR" dirty="0" smtClean="0">
                <a:cs typeface="Traffic" pitchFamily="2" charset="-78"/>
              </a:rPr>
              <a:t>کد </a:t>
            </a:r>
            <a:r>
              <a:rPr lang="fa-IR" dirty="0" smtClean="0">
                <a:cs typeface="Traffic" pitchFamily="2" charset="-78"/>
              </a:rPr>
              <a:t>ميباشد</a:t>
            </a:r>
            <a:r>
              <a:rPr lang="fa-IR" dirty="0" smtClean="0">
                <a:cs typeface="Traffic" pitchFamily="2" charset="-78"/>
              </a:rPr>
              <a:t>.</a:t>
            </a:r>
          </a:p>
          <a:p>
            <a:pPr algn="r" rtl="1"/>
            <a:r>
              <a:rPr lang="fa-IR" dirty="0" smtClean="0">
                <a:cs typeface="Traffic" pitchFamily="2" charset="-78"/>
              </a:rPr>
              <a:t>2- </a:t>
            </a:r>
            <a:r>
              <a:rPr lang="fa-IR" dirty="0" smtClean="0">
                <a:cs typeface="Traffic" pitchFamily="2" charset="-78"/>
              </a:rPr>
              <a:t>اين سايت </a:t>
            </a:r>
            <a:r>
              <a:rPr lang="fa-IR" dirty="0" smtClean="0">
                <a:cs typeface="Traffic" pitchFamily="2" charset="-78"/>
              </a:rPr>
              <a:t>بر اساس دستور </a:t>
            </a:r>
            <a:r>
              <a:rPr lang="en-US" dirty="0" err="1" smtClean="0">
                <a:cs typeface="Traffic" pitchFamily="2" charset="-78"/>
              </a:rPr>
              <a:t>Git</a:t>
            </a:r>
            <a:r>
              <a:rPr lang="fa-IR" dirty="0" smtClean="0">
                <a:cs typeface="Traffic" pitchFamily="2" charset="-78"/>
              </a:rPr>
              <a:t> که </a:t>
            </a:r>
            <a:r>
              <a:rPr lang="fa-IR" dirty="0" smtClean="0">
                <a:cs typeface="Traffic" pitchFamily="2" charset="-78"/>
              </a:rPr>
              <a:t>يک </a:t>
            </a:r>
            <a:r>
              <a:rPr lang="fa-IR" dirty="0" smtClean="0">
                <a:cs typeface="Traffic" pitchFamily="2" charset="-78"/>
              </a:rPr>
              <a:t>برنامه متن باز جهت کنترل </a:t>
            </a:r>
            <a:r>
              <a:rPr lang="fa-IR" dirty="0" smtClean="0">
                <a:cs typeface="Traffic" pitchFamily="2" charset="-78"/>
              </a:rPr>
              <a:t>کدهاي سيستم </a:t>
            </a:r>
            <a:r>
              <a:rPr lang="fa-IR" dirty="0" smtClean="0">
                <a:cs typeface="Traffic" pitchFamily="2" charset="-78"/>
              </a:rPr>
              <a:t>عامل </a:t>
            </a:r>
            <a:r>
              <a:rPr lang="fa-IR" dirty="0" smtClean="0">
                <a:cs typeface="Traffic" pitchFamily="2" charset="-78"/>
              </a:rPr>
              <a:t>لينوکس ميباشد</a:t>
            </a:r>
            <a:r>
              <a:rPr lang="fa-IR" dirty="0" smtClean="0">
                <a:cs typeface="Traffic" pitchFamily="2" charset="-78"/>
              </a:rPr>
              <a:t>، </a:t>
            </a:r>
          </a:p>
          <a:p>
            <a:pPr algn="r" rtl="1"/>
            <a:r>
              <a:rPr lang="fa-IR" dirty="0" smtClean="0">
                <a:cs typeface="Traffic" pitchFamily="2" charset="-78"/>
              </a:rPr>
              <a:t>بنا شده است لذا </a:t>
            </a:r>
            <a:r>
              <a:rPr lang="fa-IR" dirty="0" smtClean="0">
                <a:cs typeface="Traffic" pitchFamily="2" charset="-78"/>
              </a:rPr>
              <a:t>کليه ويژگي هاي اين </a:t>
            </a:r>
            <a:r>
              <a:rPr lang="fa-IR" dirty="0" smtClean="0">
                <a:cs typeface="Traffic" pitchFamily="2" charset="-78"/>
              </a:rPr>
              <a:t>نرم افزار را دارد.</a:t>
            </a:r>
          </a:p>
          <a:p>
            <a:pPr algn="r" rtl="1"/>
            <a:r>
              <a:rPr lang="fa-IR" dirty="0" smtClean="0">
                <a:cs typeface="Traffic" pitchFamily="2" charset="-78"/>
              </a:rPr>
              <a:t>3- </a:t>
            </a:r>
            <a:r>
              <a:rPr lang="fa-IR" dirty="0" smtClean="0">
                <a:cs typeface="Traffic" pitchFamily="2" charset="-78"/>
              </a:rPr>
              <a:t>اين سايت </a:t>
            </a:r>
            <a:r>
              <a:rPr lang="fa-IR" dirty="0" smtClean="0">
                <a:cs typeface="Traffic" pitchFamily="2" charset="-78"/>
              </a:rPr>
              <a:t>علاوه بر ارائه خدمات </a:t>
            </a:r>
            <a:r>
              <a:rPr lang="fa-IR" dirty="0" smtClean="0">
                <a:cs typeface="Traffic" pitchFamily="2" charset="-78"/>
              </a:rPr>
              <a:t>مبتني </a:t>
            </a:r>
            <a:r>
              <a:rPr lang="fa-IR" dirty="0" smtClean="0">
                <a:cs typeface="Traffic" pitchFamily="2" charset="-78"/>
              </a:rPr>
              <a:t>بر </a:t>
            </a:r>
            <a:r>
              <a:rPr lang="en-US" dirty="0" err="1" smtClean="0">
                <a:cs typeface="Traffic" pitchFamily="2" charset="-78"/>
              </a:rPr>
              <a:t>Git</a:t>
            </a:r>
            <a:r>
              <a:rPr lang="fa-IR" dirty="0" smtClean="0">
                <a:cs typeface="Traffic" pitchFamily="2" charset="-78"/>
              </a:rPr>
              <a:t>، امکانات </a:t>
            </a:r>
            <a:r>
              <a:rPr lang="fa-IR" dirty="0" smtClean="0">
                <a:cs typeface="Traffic" pitchFamily="2" charset="-78"/>
              </a:rPr>
              <a:t>متنوعي </a:t>
            </a:r>
            <a:r>
              <a:rPr lang="fa-IR" dirty="0" smtClean="0">
                <a:cs typeface="Traffic" pitchFamily="2" charset="-78"/>
              </a:rPr>
              <a:t>در </a:t>
            </a:r>
            <a:r>
              <a:rPr lang="fa-IR" dirty="0" smtClean="0">
                <a:cs typeface="Traffic" pitchFamily="2" charset="-78"/>
              </a:rPr>
              <a:t>اختيار </a:t>
            </a:r>
            <a:r>
              <a:rPr lang="fa-IR" dirty="0" smtClean="0">
                <a:cs typeface="Traffic" pitchFamily="2" charset="-78"/>
              </a:rPr>
              <a:t>برنامه </a:t>
            </a:r>
            <a:r>
              <a:rPr lang="fa-IR" dirty="0" smtClean="0">
                <a:cs typeface="Traffic" pitchFamily="2" charset="-78"/>
              </a:rPr>
              <a:t>نويسان </a:t>
            </a:r>
            <a:r>
              <a:rPr lang="fa-IR" dirty="0" smtClean="0">
                <a:cs typeface="Traffic" pitchFamily="2" charset="-78"/>
              </a:rPr>
              <a:t>جهت </a:t>
            </a:r>
            <a:r>
              <a:rPr lang="fa-IR" dirty="0" smtClean="0">
                <a:cs typeface="Traffic" pitchFamily="2" charset="-78"/>
              </a:rPr>
              <a:t>مديريت </a:t>
            </a:r>
            <a:r>
              <a:rPr lang="fa-IR" dirty="0" smtClean="0">
                <a:cs typeface="Traffic" pitchFamily="2" charset="-78"/>
              </a:rPr>
              <a:t>پروژه،</a:t>
            </a:r>
          </a:p>
          <a:p>
            <a:pPr algn="r" rtl="1"/>
            <a:r>
              <a:rPr lang="fa-IR" dirty="0" smtClean="0">
                <a:cs typeface="Traffic" pitchFamily="2" charset="-78"/>
              </a:rPr>
              <a:t>گزارش </a:t>
            </a:r>
            <a:r>
              <a:rPr lang="fa-IR" dirty="0" smtClean="0">
                <a:cs typeface="Traffic" pitchFamily="2" charset="-78"/>
              </a:rPr>
              <a:t>عيوب</a:t>
            </a:r>
            <a:r>
              <a:rPr lang="fa-IR" dirty="0" smtClean="0">
                <a:cs typeface="Traffic" pitchFamily="2" charset="-78"/>
              </a:rPr>
              <a:t>، </a:t>
            </a:r>
            <a:r>
              <a:rPr lang="fa-IR" dirty="0" smtClean="0">
                <a:cs typeface="Traffic" pitchFamily="2" charset="-78"/>
              </a:rPr>
              <a:t>ويرايش </a:t>
            </a:r>
            <a:r>
              <a:rPr lang="fa-IR" dirty="0" smtClean="0">
                <a:cs typeface="Traffic" pitchFamily="2" charset="-78"/>
              </a:rPr>
              <a:t>برخط و </a:t>
            </a:r>
            <a:r>
              <a:rPr lang="fa-IR" dirty="0" smtClean="0">
                <a:cs typeface="Traffic" pitchFamily="2" charset="-78"/>
              </a:rPr>
              <a:t>توليد </a:t>
            </a:r>
            <a:r>
              <a:rPr lang="fa-IR" dirty="0" smtClean="0">
                <a:cs typeface="Traffic" pitchFamily="2" charset="-78"/>
              </a:rPr>
              <a:t>صفحات </a:t>
            </a:r>
            <a:r>
              <a:rPr lang="fa-IR" dirty="0" smtClean="0">
                <a:cs typeface="Traffic" pitchFamily="2" charset="-78"/>
              </a:rPr>
              <a:t>اينترنتي </a:t>
            </a:r>
            <a:r>
              <a:rPr lang="fa-IR" dirty="0" smtClean="0">
                <a:cs typeface="Traffic" pitchFamily="2" charset="-78"/>
              </a:rPr>
              <a:t>جهت </a:t>
            </a:r>
            <a:r>
              <a:rPr lang="fa-IR" dirty="0" smtClean="0">
                <a:cs typeface="Traffic" pitchFamily="2" charset="-78"/>
              </a:rPr>
              <a:t>معرفي </a:t>
            </a:r>
            <a:r>
              <a:rPr lang="fa-IR" dirty="0" smtClean="0">
                <a:cs typeface="Traffic" pitchFamily="2" charset="-78"/>
              </a:rPr>
              <a:t>پروژه </a:t>
            </a:r>
            <a:r>
              <a:rPr lang="fa-IR" dirty="0" smtClean="0">
                <a:cs typeface="Traffic" pitchFamily="2" charset="-78"/>
              </a:rPr>
              <a:t>ميدهد</a:t>
            </a:r>
            <a:r>
              <a:rPr lang="fa-IR" dirty="0" smtClean="0">
                <a:cs typeface="Traffic" pitchFamily="2" charset="-78"/>
              </a:rPr>
              <a:t>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57600" y="2590800"/>
            <a:ext cx="5257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raffic" pitchFamily="2" charset="-78"/>
              </a:rPr>
              <a:t>نحوه استفاده از </a:t>
            </a:r>
            <a:r>
              <a:rPr kumimoji="0" lang="en-US" alt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raffic" pitchFamily="2" charset="-78"/>
              </a:rPr>
              <a:t>GitHub</a:t>
            </a:r>
            <a:endParaRPr kumimoji="0" lang="en-US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raffic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07" y="3581400"/>
            <a:ext cx="85312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>
                <a:cs typeface="Traffic" pitchFamily="2" charset="-78"/>
              </a:rPr>
              <a:t>1</a:t>
            </a:r>
            <a:r>
              <a:rPr lang="en-US" dirty="0" smtClean="0">
                <a:cs typeface="Traffic" pitchFamily="2" charset="-78"/>
              </a:rPr>
              <a:t>- </a:t>
            </a:r>
            <a:r>
              <a:rPr lang="fa-IR" dirty="0" smtClean="0">
                <a:cs typeface="Traffic" pitchFamily="2" charset="-78"/>
              </a:rPr>
              <a:t> </a:t>
            </a:r>
            <a:r>
              <a:rPr lang="fa-IR" dirty="0" smtClean="0">
                <a:cs typeface="Traffic" pitchFamily="2" charset="-78"/>
              </a:rPr>
              <a:t>ايجاد يک </a:t>
            </a:r>
            <a:r>
              <a:rPr lang="fa-IR" dirty="0" smtClean="0">
                <a:cs typeface="Traffic" pitchFamily="2" charset="-78"/>
              </a:rPr>
              <a:t>حساب </a:t>
            </a:r>
            <a:r>
              <a:rPr lang="fa-IR" dirty="0" smtClean="0">
                <a:cs typeface="Traffic" pitchFamily="2" charset="-78"/>
              </a:rPr>
              <a:t>کاربري</a:t>
            </a:r>
            <a:endParaRPr lang="fa-IR" dirty="0" smtClean="0">
              <a:cs typeface="Traffic" pitchFamily="2" charset="-78"/>
            </a:endParaRPr>
          </a:p>
          <a:p>
            <a:pPr algn="r" rtl="1"/>
            <a:r>
              <a:rPr lang="fa-IR" dirty="0" smtClean="0">
                <a:cs typeface="Traffic" pitchFamily="2" charset="-78"/>
              </a:rPr>
              <a:t>2- افزودن بانک کد (</a:t>
            </a:r>
            <a:r>
              <a:rPr lang="en-US" dirty="0" smtClean="0">
                <a:cs typeface="Traffic" pitchFamily="2" charset="-78"/>
              </a:rPr>
              <a:t>Repository</a:t>
            </a:r>
            <a:r>
              <a:rPr lang="fa-IR" dirty="0" smtClean="0">
                <a:cs typeface="Traffic" pitchFamily="2" charset="-78"/>
              </a:rPr>
              <a:t>) به حساب </a:t>
            </a:r>
            <a:r>
              <a:rPr lang="fa-IR" dirty="0" smtClean="0">
                <a:cs typeface="Traffic" pitchFamily="2" charset="-78"/>
              </a:rPr>
              <a:t>کاربري</a:t>
            </a:r>
            <a:endParaRPr lang="fa-IR" dirty="0" smtClean="0">
              <a:cs typeface="Traffic" pitchFamily="2" charset="-78"/>
            </a:endParaRPr>
          </a:p>
          <a:p>
            <a:pPr algn="r" rtl="1"/>
            <a:r>
              <a:rPr lang="fa-IR" dirty="0" smtClean="0">
                <a:cs typeface="Traffic" pitchFamily="2" charset="-78"/>
              </a:rPr>
              <a:t>3- </a:t>
            </a:r>
            <a:r>
              <a:rPr lang="fa-IR" dirty="0" smtClean="0">
                <a:cs typeface="Traffic" pitchFamily="2" charset="-78"/>
              </a:rPr>
              <a:t>تعريف </a:t>
            </a:r>
            <a:r>
              <a:rPr lang="fa-IR" dirty="0" smtClean="0">
                <a:cs typeface="Traffic" pitchFamily="2" charset="-78"/>
              </a:rPr>
              <a:t>مشارکت کنندگان (</a:t>
            </a:r>
            <a:r>
              <a:rPr lang="en-US" altLang="en-US" dirty="0" smtClean="0">
                <a:cs typeface="Traffic" pitchFamily="2" charset="-78"/>
              </a:rPr>
              <a:t>Collaborators </a:t>
            </a:r>
            <a:r>
              <a:rPr lang="fa-IR" dirty="0" smtClean="0">
                <a:cs typeface="Traffic" pitchFamily="2" charset="-78"/>
              </a:rPr>
              <a:t>) در پروژه جهت صدور مجوز نوشتن (خواندن </a:t>
            </a:r>
            <a:r>
              <a:rPr lang="fa-IR" dirty="0" smtClean="0">
                <a:cs typeface="Traffic" pitchFamily="2" charset="-78"/>
              </a:rPr>
              <a:t>آزاد </a:t>
            </a:r>
            <a:r>
              <a:rPr lang="fa-IR" dirty="0" smtClean="0">
                <a:cs typeface="Traffic" pitchFamily="2" charset="-78"/>
              </a:rPr>
              <a:t>است)</a:t>
            </a:r>
            <a:endParaRPr lang="en-US" dirty="0" smtClean="0">
              <a:cs typeface="Traffic" pitchFamily="2" charset="-78"/>
            </a:endParaRPr>
          </a:p>
          <a:p>
            <a:pPr algn="r" rtl="1"/>
            <a:r>
              <a:rPr lang="fa-IR" dirty="0" smtClean="0">
                <a:cs typeface="Traffic" pitchFamily="2" charset="-78"/>
              </a:rPr>
              <a:t>4- </a:t>
            </a:r>
            <a:r>
              <a:rPr lang="fa-IR" dirty="0" smtClean="0">
                <a:cs typeface="Traffic" pitchFamily="2" charset="-78"/>
              </a:rPr>
              <a:t>تعريف </a:t>
            </a:r>
            <a:r>
              <a:rPr lang="fa-IR" dirty="0" smtClean="0">
                <a:cs typeface="Traffic" pitchFamily="2" charset="-78"/>
              </a:rPr>
              <a:t>بانک کد </a:t>
            </a:r>
            <a:r>
              <a:rPr lang="en-US" dirty="0" err="1" smtClean="0">
                <a:cs typeface="Traffic" pitchFamily="2" charset="-78"/>
              </a:rPr>
              <a:t>GitHub</a:t>
            </a:r>
            <a:r>
              <a:rPr lang="fa-IR" dirty="0" smtClean="0">
                <a:cs typeface="Traffic" pitchFamily="2" charset="-78"/>
              </a:rPr>
              <a:t> به عنوان </a:t>
            </a:r>
            <a:r>
              <a:rPr lang="en-US" dirty="0" smtClean="0">
                <a:cs typeface="Traffic" pitchFamily="2" charset="-78"/>
              </a:rPr>
              <a:t>Remote</a:t>
            </a:r>
            <a:r>
              <a:rPr lang="fa-IR" dirty="0" smtClean="0">
                <a:cs typeface="Traffic" pitchFamily="2" charset="-78"/>
              </a:rPr>
              <a:t> در ابزار </a:t>
            </a:r>
            <a:r>
              <a:rPr lang="en-US" dirty="0" err="1" smtClean="0">
                <a:cs typeface="Traffic" pitchFamily="2" charset="-78"/>
              </a:rPr>
              <a:t>Git</a:t>
            </a:r>
            <a:r>
              <a:rPr lang="fa-IR" dirty="0" smtClean="0">
                <a:cs typeface="Traffic" pitchFamily="2" charset="-78"/>
              </a:rPr>
              <a:t> </a:t>
            </a:r>
            <a:r>
              <a:rPr lang="fa-IR" dirty="0" smtClean="0">
                <a:cs typeface="Traffic" pitchFamily="2" charset="-78"/>
              </a:rPr>
              <a:t>محلي </a:t>
            </a:r>
            <a:endParaRPr lang="en-US" dirty="0" smtClean="0">
              <a:cs typeface="Traffic" pitchFamily="2" charset="-78"/>
            </a:endParaRPr>
          </a:p>
          <a:p>
            <a:pPr algn="r" rtl="1"/>
            <a:r>
              <a:rPr lang="fa-IR" dirty="0" smtClean="0">
                <a:cs typeface="Traffic" pitchFamily="2" charset="-78"/>
              </a:rPr>
              <a:t>5- استفاده ازابزار </a:t>
            </a:r>
            <a:r>
              <a:rPr lang="en-US" dirty="0" err="1" smtClean="0">
                <a:cs typeface="Traffic" pitchFamily="2" charset="-78"/>
              </a:rPr>
              <a:t>Git</a:t>
            </a:r>
            <a:r>
              <a:rPr lang="fa-IR" dirty="0" smtClean="0">
                <a:cs typeface="Traffic" pitchFamily="2" charset="-78"/>
              </a:rPr>
              <a:t> جهت به روز </a:t>
            </a:r>
            <a:r>
              <a:rPr lang="fa-IR" dirty="0" smtClean="0">
                <a:cs typeface="Traffic" pitchFamily="2" charset="-78"/>
              </a:rPr>
              <a:t>رساني </a:t>
            </a:r>
            <a:r>
              <a:rPr lang="fa-IR" dirty="0" smtClean="0">
                <a:cs typeface="Traffic" pitchFamily="2" charset="-78"/>
              </a:rPr>
              <a:t>بانک کد از بانک </a:t>
            </a:r>
            <a:r>
              <a:rPr lang="en-US" dirty="0" smtClean="0">
                <a:cs typeface="Traffic" pitchFamily="2" charset="-78"/>
              </a:rPr>
              <a:t>local</a:t>
            </a:r>
            <a:endParaRPr lang="fa-IR" dirty="0" smtClean="0">
              <a:cs typeface="Traffic" pitchFamily="2" charset="-78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US" dirty="0" err="1" smtClean="0">
                <a:cs typeface="Traffic" pitchFamily="2" charset="-78"/>
              </a:rPr>
              <a:t>Git</a:t>
            </a:r>
            <a:r>
              <a:rPr lang="en-US" dirty="0" smtClean="0">
                <a:cs typeface="Traffic" pitchFamily="2" charset="-78"/>
              </a:rPr>
              <a:t> </a:t>
            </a:r>
            <a:r>
              <a:rPr lang="fa-IR" dirty="0" smtClean="0">
                <a:cs typeface="Traffic" pitchFamily="2" charset="-78"/>
              </a:rPr>
              <a:t> در </a:t>
            </a:r>
            <a:r>
              <a:rPr lang="fa-IR" dirty="0" smtClean="0">
                <a:cs typeface="Traffic" pitchFamily="2" charset="-78"/>
              </a:rPr>
              <a:t>يک </a:t>
            </a:r>
            <a:r>
              <a:rPr lang="fa-IR" dirty="0" smtClean="0">
                <a:cs typeface="Traffic" pitchFamily="2" charset="-78"/>
              </a:rPr>
              <a:t>نگاه: در هر گام </a:t>
            </a:r>
            <a:r>
              <a:rPr lang="fa-IR" dirty="0" smtClean="0">
                <a:cs typeface="Traffic" pitchFamily="2" charset="-78"/>
              </a:rPr>
              <a:t>يک </a:t>
            </a:r>
            <a:r>
              <a:rPr lang="fa-IR" dirty="0" smtClean="0">
                <a:cs typeface="Traffic" pitchFamily="2" charset="-78"/>
              </a:rPr>
              <a:t>نسخه از کل پروژه برداشته </a:t>
            </a:r>
            <a:r>
              <a:rPr lang="fa-IR" dirty="0" smtClean="0">
                <a:cs typeface="Traffic" pitchFamily="2" charset="-78"/>
              </a:rPr>
              <a:t>ميشود </a:t>
            </a:r>
            <a:r>
              <a:rPr lang="fa-IR" dirty="0" smtClean="0">
                <a:cs typeface="Traffic" pitchFamily="2" charset="-78"/>
              </a:rPr>
              <a:t>(نه فقط </a:t>
            </a:r>
            <a:r>
              <a:rPr lang="fa-IR" dirty="0" smtClean="0">
                <a:cs typeface="Traffic" pitchFamily="2" charset="-78"/>
              </a:rPr>
              <a:t>تغييرات</a:t>
            </a:r>
            <a:r>
              <a:rPr lang="fa-IR" dirty="0" smtClean="0">
                <a:cs typeface="Traffic" pitchFamily="2" charset="-78"/>
              </a:rPr>
              <a:t>)...</a:t>
            </a:r>
            <a:endParaRPr lang="en-US" dirty="0">
              <a:cs typeface="Traffic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28182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US" dirty="0" err="1" smtClean="0">
                <a:cs typeface="Traffic" pitchFamily="2" charset="-78"/>
              </a:rPr>
              <a:t>Git</a:t>
            </a:r>
            <a:r>
              <a:rPr lang="en-US" dirty="0" smtClean="0">
                <a:cs typeface="Traffic" pitchFamily="2" charset="-78"/>
              </a:rPr>
              <a:t> </a:t>
            </a:r>
            <a:r>
              <a:rPr lang="fa-IR" dirty="0" smtClean="0">
                <a:cs typeface="Traffic" pitchFamily="2" charset="-78"/>
              </a:rPr>
              <a:t> در </a:t>
            </a:r>
            <a:r>
              <a:rPr lang="fa-IR" dirty="0" smtClean="0">
                <a:cs typeface="Traffic" pitchFamily="2" charset="-78"/>
              </a:rPr>
              <a:t>يک </a:t>
            </a:r>
            <a:r>
              <a:rPr lang="fa-IR" dirty="0" smtClean="0">
                <a:cs typeface="Traffic" pitchFamily="2" charset="-78"/>
              </a:rPr>
              <a:t>نگاه: ...سه </a:t>
            </a:r>
            <a:r>
              <a:rPr lang="fa-IR" dirty="0" smtClean="0">
                <a:cs typeface="Traffic" pitchFamily="2" charset="-78"/>
              </a:rPr>
              <a:t>وضعيت </a:t>
            </a:r>
            <a:r>
              <a:rPr lang="fa-IR" dirty="0" smtClean="0">
                <a:cs typeface="Traffic" pitchFamily="2" charset="-78"/>
              </a:rPr>
              <a:t>متفاوت </a:t>
            </a:r>
            <a:r>
              <a:rPr lang="fa-IR" dirty="0" smtClean="0">
                <a:cs typeface="Traffic" pitchFamily="2" charset="-78"/>
              </a:rPr>
              <a:t>براي </a:t>
            </a:r>
            <a:r>
              <a:rPr lang="fa-IR" dirty="0" smtClean="0">
                <a:cs typeface="Traffic" pitchFamily="2" charset="-78"/>
              </a:rPr>
              <a:t>اطلاعات </a:t>
            </a:r>
            <a:r>
              <a:rPr lang="fa-IR" dirty="0" smtClean="0">
                <a:cs typeface="Traffic" pitchFamily="2" charset="-78"/>
              </a:rPr>
              <a:t>تعريف ميشود</a:t>
            </a:r>
            <a:endParaRPr lang="en-US" dirty="0">
              <a:cs typeface="Traffic" pitchFamily="2" charset="-7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47800"/>
            <a:ext cx="537195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Traffic" pitchFamily="2" charset="-78"/>
              </a:rPr>
              <a:t>پيشرفت </a:t>
            </a:r>
            <a:r>
              <a:rPr lang="fa-IR" dirty="0" smtClean="0">
                <a:cs typeface="Traffic" pitchFamily="2" charset="-78"/>
              </a:rPr>
              <a:t>پروژه در </a:t>
            </a:r>
            <a:r>
              <a:rPr lang="en-US" dirty="0" err="1" smtClean="0">
                <a:cs typeface="Traffic" pitchFamily="2" charset="-78"/>
              </a:rPr>
              <a:t>GitHub</a:t>
            </a:r>
            <a:endParaRPr lang="en-US" dirty="0">
              <a:cs typeface="Traffic" pitchFamily="2" charset="-78"/>
            </a:endParaRP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352800" cy="4937125"/>
          </a:xfrm>
        </p:spPr>
        <p:txBody>
          <a:bodyPr>
            <a:normAutofit/>
          </a:bodyPr>
          <a:lstStyle/>
          <a:p>
            <a:pPr marL="0" indent="0">
              <a:buFont typeface="Wingdings 3" pitchFamily="18" charset="2"/>
              <a:buNone/>
              <a:defRPr/>
            </a:pPr>
            <a:r>
              <a:rPr lang="en-US" sz="2600" dirty="0" smtClean="0"/>
              <a:t>Person A</a:t>
            </a:r>
          </a:p>
          <a:p>
            <a:pPr>
              <a:defRPr/>
            </a:pPr>
            <a:r>
              <a:rPr lang="en-US" sz="2600" dirty="0" smtClean="0"/>
              <a:t>Setup project &amp; repo</a:t>
            </a:r>
          </a:p>
          <a:p>
            <a:pPr>
              <a:defRPr/>
            </a:pPr>
            <a:r>
              <a:rPr lang="en-US" sz="2600" dirty="0"/>
              <a:t>p</a:t>
            </a:r>
            <a:r>
              <a:rPr lang="en-US" sz="2600" dirty="0" smtClean="0"/>
              <a:t>ush code onto </a:t>
            </a:r>
            <a:r>
              <a:rPr lang="en-US" sz="2600" dirty="0" err="1" smtClean="0"/>
              <a:t>github</a:t>
            </a:r>
            <a:endParaRPr lang="en-US" sz="2600" dirty="0" smtClean="0"/>
          </a:p>
          <a:p>
            <a:pPr>
              <a:defRPr/>
            </a:pPr>
            <a:endParaRPr lang="en-US" sz="2600" dirty="0" smtClean="0"/>
          </a:p>
          <a:p>
            <a:pPr>
              <a:defRPr/>
            </a:pPr>
            <a:r>
              <a:rPr lang="en-US" sz="2600" dirty="0" smtClean="0"/>
              <a:t>edit/commit</a:t>
            </a:r>
          </a:p>
          <a:p>
            <a:pPr>
              <a:defRPr/>
            </a:pPr>
            <a:r>
              <a:rPr lang="en-US" sz="2600" dirty="0" smtClean="0"/>
              <a:t>edit/commit</a:t>
            </a:r>
          </a:p>
          <a:p>
            <a:pPr>
              <a:defRPr/>
            </a:pPr>
            <a:r>
              <a:rPr lang="en-US" sz="2600" dirty="0" smtClean="0"/>
              <a:t>pull/push</a:t>
            </a:r>
            <a:endParaRPr lang="en-US" sz="2600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5257800" y="1216025"/>
            <a:ext cx="3416300" cy="4937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PersonB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3" pitchFamily="18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clone code from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edit/commit/push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edit… commit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pull/push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>
            <a:off x="3962400" y="1981200"/>
            <a:ext cx="762000" cy="358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" name="Picture 2" descr="https://encrypted-tbn1.gstatic.com/images?q=tbn:ANd9GcSKvI8JVnaqvqDTHHQkL2e2CrY6s-hRig1q40pfHayy8zLDr9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175" y="1438275"/>
            <a:ext cx="552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ight Arrow 19"/>
          <p:cNvSpPr/>
          <p:nvPr/>
        </p:nvSpPr>
        <p:spPr>
          <a:xfrm>
            <a:off x="2286000" y="2667000"/>
            <a:ext cx="1600200" cy="1524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724400" y="2819400"/>
            <a:ext cx="609600" cy="1524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4800600" y="3695699"/>
            <a:ext cx="533400" cy="1143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2514600" y="4571999"/>
            <a:ext cx="1371600" cy="1524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362200" y="4724400"/>
            <a:ext cx="1600200" cy="1524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724400" y="5105400"/>
            <a:ext cx="609600" cy="1524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4724400" y="5273675"/>
            <a:ext cx="533400" cy="1143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Traffic" pitchFamily="2" charset="-78"/>
              </a:rPr>
              <a:t>چند </a:t>
            </a:r>
            <a:r>
              <a:rPr lang="fa-IR" dirty="0" smtClean="0">
                <a:cs typeface="Traffic" pitchFamily="2" charset="-78"/>
              </a:rPr>
              <a:t>فعاليت </a:t>
            </a:r>
            <a:r>
              <a:rPr lang="fa-IR" dirty="0" smtClean="0">
                <a:cs typeface="Traffic" pitchFamily="2" charset="-78"/>
              </a:rPr>
              <a:t>متداول در </a:t>
            </a:r>
            <a:r>
              <a:rPr lang="en-US" dirty="0" err="1" smtClean="0">
                <a:cs typeface="Traffic" pitchFamily="2" charset="-78"/>
              </a:rPr>
              <a:t>Git</a:t>
            </a:r>
            <a:r>
              <a:rPr lang="fa-IR" dirty="0" smtClean="0">
                <a:cs typeface="Traffic" pitchFamily="2" charset="-78"/>
              </a:rPr>
              <a:t> ... </a:t>
            </a:r>
            <a:endParaRPr lang="en-US" dirty="0">
              <a:cs typeface="Traff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https://github.com/CyndiRader/JavaDemos.git</a:t>
            </a:r>
            <a:r>
              <a:rPr lang="fa-IR" sz="1800" dirty="0" smtClean="0"/>
              <a:t> </a:t>
            </a:r>
            <a:endParaRPr lang="en-US" sz="1800" dirty="0" smtClean="0"/>
          </a:p>
          <a:p>
            <a:r>
              <a:rPr lang="en-US" altLang="en-US" sz="1800" dirty="0" smtClean="0"/>
              <a:t>Create your local repo</a:t>
            </a:r>
          </a:p>
          <a:p>
            <a:pPr lvl="1"/>
            <a:r>
              <a:rPr lang="en-US" altLang="en-US" sz="1800" dirty="0" err="1" smtClean="0"/>
              <a:t>git</a:t>
            </a:r>
            <a:r>
              <a:rPr lang="en-US" altLang="en-US" sz="1800" dirty="0" smtClean="0"/>
              <a:t> init</a:t>
            </a:r>
          </a:p>
          <a:p>
            <a:pPr lvl="1"/>
            <a:r>
              <a:rPr lang="en-US" altLang="en-US" sz="1800" dirty="0" err="1" smtClean="0"/>
              <a:t>git</a:t>
            </a:r>
            <a:r>
              <a:rPr lang="en-US" altLang="en-US" sz="1800" dirty="0" smtClean="0"/>
              <a:t> commit –m “Initial commit”</a:t>
            </a:r>
          </a:p>
          <a:p>
            <a:r>
              <a:rPr lang="en-US" altLang="en-US" sz="1800" dirty="0" smtClean="0"/>
              <a:t>Add a “</a:t>
            </a:r>
            <a:r>
              <a:rPr lang="en-US" altLang="en-US" sz="1800" dirty="0" err="1" smtClean="0"/>
              <a:t>shortname</a:t>
            </a:r>
            <a:r>
              <a:rPr lang="en-US" altLang="en-US" sz="1800" dirty="0" smtClean="0"/>
              <a:t>” for your </a:t>
            </a:r>
            <a:r>
              <a:rPr lang="en-US" altLang="en-US" sz="1800" dirty="0" err="1" smtClean="0"/>
              <a:t>github</a:t>
            </a:r>
            <a:r>
              <a:rPr lang="en-US" altLang="en-US" sz="1800" dirty="0" smtClean="0"/>
              <a:t> repository</a:t>
            </a:r>
          </a:p>
          <a:p>
            <a:pPr lvl="1"/>
            <a:r>
              <a:rPr lang="en-US" altLang="en-US" sz="1800" dirty="0" err="1" smtClean="0"/>
              <a:t>git</a:t>
            </a:r>
            <a:r>
              <a:rPr lang="en-US" altLang="en-US" sz="1800" dirty="0" smtClean="0"/>
              <a:t> remote add [</a:t>
            </a:r>
            <a:r>
              <a:rPr lang="en-US" altLang="en-US" sz="1800" dirty="0" err="1" smtClean="0"/>
              <a:t>shortname</a:t>
            </a:r>
            <a:r>
              <a:rPr lang="en-US" altLang="en-US" sz="1800" dirty="0" smtClean="0"/>
              <a:t>] [</a:t>
            </a:r>
            <a:r>
              <a:rPr lang="en-US" altLang="en-US" sz="1800" dirty="0" err="1" smtClean="0"/>
              <a:t>url</a:t>
            </a:r>
            <a:r>
              <a:rPr lang="en-US" altLang="en-US" sz="1800" dirty="0" smtClean="0"/>
              <a:t>]</a:t>
            </a:r>
          </a:p>
          <a:p>
            <a:pPr lvl="1"/>
            <a:r>
              <a:rPr lang="en-US" altLang="en-US" sz="1800" dirty="0" err="1" smtClean="0"/>
              <a:t>git</a:t>
            </a:r>
            <a:r>
              <a:rPr lang="en-US" altLang="en-US" sz="1800" dirty="0" smtClean="0"/>
              <a:t> remote add origin https://github.com:[user name]/[repository name].</a:t>
            </a:r>
            <a:r>
              <a:rPr lang="en-US" altLang="en-US" sz="1800" dirty="0" err="1" smtClean="0"/>
              <a:t>git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Ex: </a:t>
            </a:r>
            <a:r>
              <a:rPr lang="en-US" altLang="en-US" sz="1800" dirty="0" err="1" smtClean="0"/>
              <a:t>git</a:t>
            </a:r>
            <a:r>
              <a:rPr lang="en-US" altLang="en-US" sz="1800" dirty="0" smtClean="0"/>
              <a:t> remote add origin https://github.com:CyndiRader/JavaDemos.git</a:t>
            </a:r>
          </a:p>
          <a:p>
            <a:pPr lvl="1"/>
            <a:r>
              <a:rPr lang="en-US" altLang="en-US" sz="1800" dirty="0" smtClean="0"/>
              <a:t>Hint: You can copy/paste the repo </a:t>
            </a:r>
            <a:r>
              <a:rPr lang="en-US" altLang="en-US" sz="1800" dirty="0" err="1" smtClean="0"/>
              <a:t>url</a:t>
            </a:r>
            <a:r>
              <a:rPr lang="en-US" altLang="en-US" sz="1800" dirty="0" smtClean="0"/>
              <a:t> from </a:t>
            </a:r>
            <a:r>
              <a:rPr lang="en-US" altLang="en-US" sz="1800" dirty="0" err="1" smtClean="0"/>
              <a:t>github</a:t>
            </a:r>
            <a:endParaRPr lang="en-US" altLang="en-US" sz="1800" dirty="0" smtClean="0"/>
          </a:p>
          <a:p>
            <a:r>
              <a:rPr lang="en-US" altLang="en-US" sz="1800" dirty="0" smtClean="0"/>
              <a:t>Push your code onto </a:t>
            </a:r>
            <a:r>
              <a:rPr lang="en-US" altLang="en-US" sz="1800" dirty="0" err="1" smtClean="0"/>
              <a:t>github</a:t>
            </a:r>
            <a:endParaRPr lang="en-US" altLang="en-US" sz="1800" dirty="0" smtClean="0"/>
          </a:p>
          <a:p>
            <a:pPr lvl="1"/>
            <a:r>
              <a:rPr lang="en-US" altLang="en-US" sz="1800" dirty="0" err="1" smtClean="0"/>
              <a:t>git</a:t>
            </a:r>
            <a:r>
              <a:rPr lang="en-US" altLang="en-US" sz="1800" dirty="0" smtClean="0"/>
              <a:t> push –u [remote-name] [branch-name]. </a:t>
            </a:r>
          </a:p>
          <a:p>
            <a:pPr lvl="1"/>
            <a:r>
              <a:rPr lang="en-US" altLang="en-US" sz="1800" dirty="0" smtClean="0"/>
              <a:t>Ex: </a:t>
            </a:r>
            <a:r>
              <a:rPr lang="en-US" altLang="en-US" sz="1800" dirty="0" err="1" smtClean="0"/>
              <a:t>git</a:t>
            </a:r>
            <a:r>
              <a:rPr lang="en-US" altLang="en-US" sz="1800" dirty="0" smtClean="0"/>
              <a:t> push –u origin master </a:t>
            </a:r>
          </a:p>
          <a:p>
            <a:pPr lvl="1">
              <a:buNone/>
            </a:pPr>
            <a:endParaRPr lang="en-US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53200" y="1371600"/>
            <a:ext cx="2234389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Traffic" pitchFamily="2" charset="-78"/>
              </a:rPr>
              <a:t>نسخه </a:t>
            </a:r>
            <a:r>
              <a:rPr lang="fa-IR" dirty="0" smtClean="0">
                <a:cs typeface="Traffic" pitchFamily="2" charset="-78"/>
              </a:rPr>
              <a:t>برداري </a:t>
            </a:r>
            <a:r>
              <a:rPr lang="fa-IR" dirty="0" smtClean="0">
                <a:cs typeface="Traffic" pitchFamily="2" charset="-78"/>
              </a:rPr>
              <a:t>از </a:t>
            </a:r>
            <a:r>
              <a:rPr lang="fa-IR" dirty="0" smtClean="0">
                <a:cs typeface="Traffic" pitchFamily="2" charset="-78"/>
              </a:rPr>
              <a:t>يک </a:t>
            </a:r>
            <a:r>
              <a:rPr lang="fa-IR" dirty="0" smtClean="0">
                <a:cs typeface="Traffic" pitchFamily="2" charset="-78"/>
              </a:rPr>
              <a:t>بانک کد به </a:t>
            </a:r>
            <a:r>
              <a:rPr lang="fa-IR" dirty="0" smtClean="0">
                <a:cs typeface="Traffic" pitchFamily="2" charset="-78"/>
              </a:rPr>
              <a:t>ميزباني </a:t>
            </a:r>
            <a:r>
              <a:rPr lang="en-US" dirty="0" err="1" smtClean="0">
                <a:cs typeface="Traffic" pitchFamily="2" charset="-78"/>
              </a:rPr>
              <a:t>GitHub</a:t>
            </a:r>
            <a:endParaRPr lang="en-US" dirty="0">
              <a:cs typeface="Traffic" pitchFamily="2" charset="-78"/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rot="10800000" flipV="1">
            <a:off x="6172200" y="1694766"/>
            <a:ext cx="381000" cy="134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8600" y="1981200"/>
            <a:ext cx="2234389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Traffic" pitchFamily="2" charset="-78"/>
              </a:rPr>
              <a:t>ايجاد يک </a:t>
            </a:r>
            <a:r>
              <a:rPr lang="fa-IR" dirty="0" smtClean="0">
                <a:cs typeface="Traffic" pitchFamily="2" charset="-78"/>
              </a:rPr>
              <a:t>بانک کد </a:t>
            </a:r>
            <a:r>
              <a:rPr lang="fa-IR" dirty="0" smtClean="0">
                <a:cs typeface="Traffic" pitchFamily="2" charset="-78"/>
              </a:rPr>
              <a:t>محلي</a:t>
            </a:r>
            <a:r>
              <a:rPr lang="en-US" dirty="0" smtClean="0">
                <a:cs typeface="Traffic" pitchFamily="2" charset="-78"/>
              </a:rPr>
              <a:t> </a:t>
            </a:r>
            <a:r>
              <a:rPr lang="en-US" dirty="0" smtClean="0">
                <a:cs typeface="Traffic" pitchFamily="2" charset="-78"/>
              </a:rPr>
              <a:t>(Local rep.)</a:t>
            </a:r>
            <a:endParaRPr lang="en-US" dirty="0">
              <a:cs typeface="Traffic" pitchFamily="2" charset="-78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rot="10800000">
            <a:off x="2971800" y="2133600"/>
            <a:ext cx="1066800" cy="170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00800" y="2590800"/>
            <a:ext cx="2234389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Traffic" pitchFamily="2" charset="-78"/>
              </a:rPr>
              <a:t>ارتباط بانک </a:t>
            </a:r>
            <a:r>
              <a:rPr lang="fa-IR" dirty="0" smtClean="0">
                <a:cs typeface="Traffic" pitchFamily="2" charset="-78"/>
              </a:rPr>
              <a:t>محلي </a:t>
            </a:r>
            <a:r>
              <a:rPr lang="fa-IR" dirty="0" smtClean="0">
                <a:cs typeface="Traffic" pitchFamily="2" charset="-78"/>
              </a:rPr>
              <a:t>با </a:t>
            </a:r>
            <a:r>
              <a:rPr lang="fa-IR" dirty="0" smtClean="0">
                <a:cs typeface="Traffic" pitchFamily="2" charset="-78"/>
              </a:rPr>
              <a:t>يک </a:t>
            </a:r>
            <a:r>
              <a:rPr lang="fa-IR" dirty="0" smtClean="0">
                <a:cs typeface="Traffic" pitchFamily="2" charset="-78"/>
              </a:rPr>
              <a:t>بانک به </a:t>
            </a:r>
            <a:r>
              <a:rPr lang="fa-IR" dirty="0" smtClean="0">
                <a:cs typeface="Traffic" pitchFamily="2" charset="-78"/>
              </a:rPr>
              <a:t>ميزباني </a:t>
            </a:r>
            <a:r>
              <a:rPr lang="en-US" dirty="0" err="1" smtClean="0">
                <a:cs typeface="Traffic" pitchFamily="2" charset="-78"/>
              </a:rPr>
              <a:t>GitHub</a:t>
            </a:r>
            <a:r>
              <a:rPr lang="fa-IR" dirty="0" smtClean="0">
                <a:cs typeface="Traffic" pitchFamily="2" charset="-78"/>
              </a:rPr>
              <a:t> (</a:t>
            </a:r>
            <a:r>
              <a:rPr lang="en-US" dirty="0" smtClean="0">
                <a:cs typeface="Traffic" pitchFamily="2" charset="-78"/>
              </a:rPr>
              <a:t>Remote rep.</a:t>
            </a:r>
            <a:r>
              <a:rPr lang="fa-IR" dirty="0" smtClean="0">
                <a:cs typeface="Traffic" pitchFamily="2" charset="-78"/>
              </a:rPr>
              <a:t>)</a:t>
            </a:r>
            <a:endParaRPr lang="en-US" dirty="0">
              <a:cs typeface="Traffic" pitchFamily="2" charset="-78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rot="10800000" flipV="1">
            <a:off x="5181600" y="3052464"/>
            <a:ext cx="1219200" cy="7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400" y="4643736"/>
            <a:ext cx="2234389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Traffic" pitchFamily="2" charset="-78"/>
              </a:rPr>
              <a:t>به روز </a:t>
            </a:r>
            <a:r>
              <a:rPr lang="fa-IR" dirty="0" smtClean="0">
                <a:cs typeface="Traffic" pitchFamily="2" charset="-78"/>
              </a:rPr>
              <a:t>رساني </a:t>
            </a:r>
            <a:r>
              <a:rPr lang="fa-IR" dirty="0" smtClean="0">
                <a:cs typeface="Traffic" pitchFamily="2" charset="-78"/>
              </a:rPr>
              <a:t>بانک </a:t>
            </a:r>
            <a:r>
              <a:rPr lang="en-US" dirty="0" smtClean="0">
                <a:cs typeface="Traffic" pitchFamily="2" charset="-78"/>
              </a:rPr>
              <a:t>Remote</a:t>
            </a:r>
            <a:endParaRPr lang="en-US" dirty="0">
              <a:cs typeface="Traffic" pitchFamily="2" charset="-78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rot="10800000">
            <a:off x="3886200" y="4724402"/>
            <a:ext cx="1981200" cy="24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pic>
        <p:nvPicPr>
          <p:cNvPr id="7170" name="Picture 2" descr="C:\Users\bnu\AppData\Local\Temp\msohtmlclip1\01\clip_image0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6162675" cy="585787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53200" y="304800"/>
            <a:ext cx="2362200" cy="5867400"/>
          </a:xfrm>
        </p:spPr>
        <p:txBody>
          <a:bodyPr>
            <a:normAutofit/>
          </a:bodyPr>
          <a:lstStyle/>
          <a:p>
            <a:pPr algn="justLow" rtl="1"/>
            <a:r>
              <a:rPr lang="fa-IR" dirty="0" smtClean="0">
                <a:cs typeface="Traffic" pitchFamily="2" charset="-78"/>
              </a:rPr>
              <a:t>جايگاه </a:t>
            </a:r>
            <a:r>
              <a:rPr lang="fa-IR" dirty="0" smtClean="0">
                <a:cs typeface="Traffic" pitchFamily="2" charset="-78"/>
              </a:rPr>
              <a:t>نرم افزار مدلساز </a:t>
            </a:r>
            <a:r>
              <a:rPr lang="fa-IR" dirty="0" smtClean="0">
                <a:cs typeface="Traffic" pitchFamily="2" charset="-78"/>
              </a:rPr>
              <a:t>فرآيند </a:t>
            </a:r>
            <a:r>
              <a:rPr lang="fa-IR" dirty="0" smtClean="0">
                <a:cs typeface="Traffic" pitchFamily="2" charset="-78"/>
              </a:rPr>
              <a:t>در مجموعه نرم </a:t>
            </a:r>
            <a:r>
              <a:rPr lang="fa-IR" dirty="0" smtClean="0">
                <a:cs typeface="Traffic" pitchFamily="2" charset="-78"/>
              </a:rPr>
              <a:t>افزارهاي </a:t>
            </a:r>
            <a:r>
              <a:rPr lang="en-US" dirty="0" smtClean="0">
                <a:cs typeface="Traffic" pitchFamily="2" charset="-78"/>
              </a:rPr>
              <a:t>CAPE</a:t>
            </a:r>
            <a:endParaRPr lang="en-US" dirty="0">
              <a:cs typeface="Traff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cs typeface="Traffic" pitchFamily="2" charset="-78"/>
              </a:rPr>
              <a:t>... چند </a:t>
            </a:r>
            <a:r>
              <a:rPr lang="fa-IR" dirty="0" smtClean="0">
                <a:cs typeface="Traffic" pitchFamily="2" charset="-78"/>
              </a:rPr>
              <a:t>فعاليت </a:t>
            </a:r>
            <a:r>
              <a:rPr lang="fa-IR" dirty="0" smtClean="0">
                <a:cs typeface="Traffic" pitchFamily="2" charset="-78"/>
              </a:rPr>
              <a:t>متداول در </a:t>
            </a:r>
            <a:r>
              <a:rPr lang="en-US" dirty="0" err="1" smtClean="0">
                <a:cs typeface="Traffic" pitchFamily="2" charset="-78"/>
              </a:rPr>
              <a:t>Git</a:t>
            </a:r>
            <a:r>
              <a:rPr lang="fa-IR" dirty="0" smtClean="0">
                <a:cs typeface="Traffic" pitchFamily="2" charset="-78"/>
              </a:rPr>
              <a:t> (ادامه)</a:t>
            </a:r>
            <a:endParaRPr lang="en-US" dirty="0">
              <a:cs typeface="Traff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 smtClean="0"/>
              <a:t>To fetch any new files that have been updated since you cloned:</a:t>
            </a:r>
          </a:p>
          <a:p>
            <a:pPr lvl="1"/>
            <a:r>
              <a:rPr lang="en-US" altLang="en-US" sz="1800" dirty="0" err="1" smtClean="0"/>
              <a:t>git</a:t>
            </a:r>
            <a:r>
              <a:rPr lang="en-US" altLang="en-US" sz="1800" dirty="0" smtClean="0"/>
              <a:t> fetch [remote-name]</a:t>
            </a:r>
          </a:p>
          <a:p>
            <a:pPr lvl="1"/>
            <a:r>
              <a:rPr lang="en-US" altLang="en-US" sz="1800" dirty="0" err="1" smtClean="0"/>
              <a:t>git</a:t>
            </a:r>
            <a:r>
              <a:rPr lang="en-US" altLang="en-US" sz="1800" dirty="0" smtClean="0"/>
              <a:t> fetch origin</a:t>
            </a:r>
          </a:p>
          <a:p>
            <a:r>
              <a:rPr lang="en-US" altLang="en-US" sz="1800" dirty="0" smtClean="0"/>
              <a:t>If you have a “tracked” remote branch, you can get the files and merge in one step:</a:t>
            </a:r>
          </a:p>
          <a:p>
            <a:pPr lvl="1"/>
            <a:r>
              <a:rPr lang="en-US" altLang="en-US" sz="1800" dirty="0" err="1" smtClean="0"/>
              <a:t>git</a:t>
            </a:r>
            <a:r>
              <a:rPr lang="en-US" altLang="en-US" sz="1800" dirty="0" smtClean="0"/>
              <a:t> pull</a:t>
            </a:r>
          </a:p>
          <a:p>
            <a:r>
              <a:rPr lang="en-US" altLang="en-US" sz="2200" dirty="0" smtClean="0"/>
              <a:t>Forking </a:t>
            </a:r>
          </a:p>
          <a:p>
            <a:pPr lvl="1"/>
            <a:r>
              <a:rPr lang="en-US" altLang="en-US" sz="2000" dirty="0" smtClean="0"/>
              <a:t>If you want to contribute to a project but don’t have push access, you can do a fork… create your own copy. </a:t>
            </a:r>
          </a:p>
          <a:p>
            <a:pPr lvl="1"/>
            <a:r>
              <a:rPr lang="en-US" altLang="en-US" sz="2000" dirty="0" smtClean="0"/>
              <a:t>Main project can pull in those changes later by adding them as remotes and merging in the code from the fork.</a:t>
            </a:r>
          </a:p>
          <a:p>
            <a:endParaRPr lang="en-US" altLang="en-US" sz="2200" dirty="0" smtClean="0"/>
          </a:p>
          <a:p>
            <a:pPr marL="342900" lvl="1" indent="-342900">
              <a:buNone/>
            </a:pPr>
            <a:endParaRPr lang="en-US" alt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105400" y="1981200"/>
            <a:ext cx="2234389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Traffic" pitchFamily="2" charset="-78"/>
              </a:rPr>
              <a:t>دريافت آخرين تغييرات </a:t>
            </a:r>
            <a:r>
              <a:rPr lang="fa-IR" dirty="0" smtClean="0">
                <a:cs typeface="Traffic" pitchFamily="2" charset="-78"/>
              </a:rPr>
              <a:t>از </a:t>
            </a:r>
            <a:r>
              <a:rPr lang="en-US" dirty="0" smtClean="0">
                <a:cs typeface="Traffic" pitchFamily="2" charset="-78"/>
              </a:rPr>
              <a:t>Remote</a:t>
            </a:r>
            <a:endParaRPr lang="en-US" dirty="0">
              <a:cs typeface="Traffic" pitchFamily="2" charset="-78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rot="10800000">
            <a:off x="3657600" y="2209800"/>
            <a:ext cx="1447800" cy="94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4600" y="3048000"/>
            <a:ext cx="2234389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Traffic" pitchFamily="2" charset="-78"/>
              </a:rPr>
              <a:t>به روز </a:t>
            </a:r>
            <a:r>
              <a:rPr lang="fa-IR" dirty="0" smtClean="0">
                <a:cs typeface="Traffic" pitchFamily="2" charset="-78"/>
              </a:rPr>
              <a:t>رساني </a:t>
            </a:r>
            <a:r>
              <a:rPr lang="fa-IR" dirty="0" smtClean="0">
                <a:cs typeface="Traffic" pitchFamily="2" charset="-78"/>
              </a:rPr>
              <a:t>بانک</a:t>
            </a:r>
            <a:r>
              <a:rPr lang="en-US" dirty="0" smtClean="0">
                <a:cs typeface="Traffic" pitchFamily="2" charset="-78"/>
              </a:rPr>
              <a:t> </a:t>
            </a:r>
            <a:r>
              <a:rPr lang="fa-IR" dirty="0" smtClean="0">
                <a:cs typeface="Traffic" pitchFamily="2" charset="-78"/>
              </a:rPr>
              <a:t> </a:t>
            </a:r>
            <a:r>
              <a:rPr lang="en-US" dirty="0" smtClean="0">
                <a:cs typeface="Traffic" pitchFamily="2" charset="-78"/>
              </a:rPr>
              <a:t>Local</a:t>
            </a:r>
            <a:r>
              <a:rPr lang="fa-IR" dirty="0" smtClean="0">
                <a:cs typeface="Traffic" pitchFamily="2" charset="-78"/>
              </a:rPr>
              <a:t> </a:t>
            </a:r>
            <a:endParaRPr lang="en-US" dirty="0">
              <a:cs typeface="Traffic" pitchFamily="2" charset="-78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rot="10800000">
            <a:off x="2057400" y="3200400"/>
            <a:ext cx="457200" cy="170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19200" y="5257800"/>
            <a:ext cx="22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/>
              <a:t>نسخه </a:t>
            </a:r>
            <a:r>
              <a:rPr lang="fa-IR" dirty="0" smtClean="0"/>
              <a:t>برداري </a:t>
            </a:r>
            <a:r>
              <a:rPr lang="fa-IR" dirty="0" smtClean="0"/>
              <a:t>در </a:t>
            </a:r>
            <a:r>
              <a:rPr lang="en-US" dirty="0" err="1" smtClean="0"/>
              <a:t>GitHub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rot="10800000">
            <a:off x="609600" y="3505200"/>
            <a:ext cx="609600" cy="193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fa-IR" sz="2800" dirty="0" smtClean="0">
                <a:cs typeface="Traffic" pitchFamily="2" charset="-78"/>
              </a:rPr>
              <a:t>پس از </a:t>
            </a:r>
            <a:r>
              <a:rPr lang="fa-IR" sz="2800" dirty="0" smtClean="0">
                <a:cs typeface="Traffic" pitchFamily="2" charset="-78"/>
              </a:rPr>
              <a:t>بررسي اجمالي روشهاي </a:t>
            </a:r>
            <a:r>
              <a:rPr lang="fa-IR" sz="2800" dirty="0" smtClean="0">
                <a:cs typeface="Traffic" pitchFamily="2" charset="-78"/>
              </a:rPr>
              <a:t>مختلف </a:t>
            </a:r>
            <a:r>
              <a:rPr lang="fa-IR" sz="2800" dirty="0" smtClean="0">
                <a:cs typeface="Traffic" pitchFamily="2" charset="-78"/>
              </a:rPr>
              <a:t>مدلسازي ميتوان </a:t>
            </a:r>
            <a:r>
              <a:rPr lang="fa-IR" sz="2800" dirty="0" smtClean="0">
                <a:cs typeface="Traffic" pitchFamily="2" charset="-78"/>
              </a:rPr>
              <a:t>چند </a:t>
            </a:r>
            <a:r>
              <a:rPr lang="fa-IR" sz="2800" dirty="0" smtClean="0">
                <a:cs typeface="Traffic" pitchFamily="2" charset="-78"/>
              </a:rPr>
              <a:t>ويژگي </a:t>
            </a:r>
            <a:r>
              <a:rPr lang="fa-IR" sz="2800" dirty="0" smtClean="0">
                <a:cs typeface="Traffic" pitchFamily="2" charset="-78"/>
              </a:rPr>
              <a:t>مهم </a:t>
            </a:r>
            <a:r>
              <a:rPr lang="fa-IR" sz="2800" dirty="0" smtClean="0">
                <a:cs typeface="Traffic" pitchFamily="2" charset="-78"/>
              </a:rPr>
              <a:t>براي يک </a:t>
            </a:r>
            <a:r>
              <a:rPr lang="fa-IR" sz="2800" dirty="0" smtClean="0">
                <a:cs typeface="Traffic" pitchFamily="2" charset="-78"/>
              </a:rPr>
              <a:t>زبان مطلوب </a:t>
            </a:r>
            <a:r>
              <a:rPr lang="fa-IR" sz="2800" dirty="0" smtClean="0">
                <a:cs typeface="Traffic" pitchFamily="2" charset="-78"/>
              </a:rPr>
              <a:t>مدلسازي </a:t>
            </a:r>
            <a:r>
              <a:rPr lang="fa-IR" sz="2800" dirty="0" smtClean="0">
                <a:cs typeface="Traffic" pitchFamily="2" charset="-78"/>
              </a:rPr>
              <a:t>را برشمرد.</a:t>
            </a:r>
            <a:endParaRPr lang="en-US" sz="2800" dirty="0">
              <a:cs typeface="Traff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800600"/>
            <a:ext cx="7924800" cy="1325563"/>
          </a:xfrm>
        </p:spPr>
        <p:txBody>
          <a:bodyPr>
            <a:noAutofit/>
          </a:bodyPr>
          <a:lstStyle/>
          <a:p>
            <a:pPr algn="justLow" rtl="1"/>
            <a:r>
              <a:rPr lang="fa-IR" sz="1800" dirty="0" smtClean="0">
                <a:cs typeface="Traffic" pitchFamily="2" charset="-78"/>
              </a:rPr>
              <a:t>بايد </a:t>
            </a:r>
            <a:r>
              <a:rPr lang="fa-IR" sz="1800" dirty="0" smtClean="0">
                <a:cs typeface="Traffic" pitchFamily="2" charset="-78"/>
              </a:rPr>
              <a:t>تا حد امکان ساده و </a:t>
            </a:r>
            <a:r>
              <a:rPr lang="fa-IR" sz="1800" dirty="0" smtClean="0">
                <a:cs typeface="Traffic" pitchFamily="2" charset="-78"/>
              </a:rPr>
              <a:t>نزديک </a:t>
            </a:r>
            <a:r>
              <a:rPr lang="fa-IR" sz="1800" dirty="0" smtClean="0">
                <a:cs typeface="Traffic" pitchFamily="2" charset="-78"/>
              </a:rPr>
              <a:t>به زبان انسان باشد، به </a:t>
            </a:r>
            <a:r>
              <a:rPr lang="fa-IR" sz="1800" dirty="0" smtClean="0">
                <a:cs typeface="Traffic" pitchFamily="2" charset="-78"/>
              </a:rPr>
              <a:t>طوري </a:t>
            </a:r>
            <a:r>
              <a:rPr lang="fa-IR" sz="1800" dirty="0" smtClean="0">
                <a:cs typeface="Traffic" pitchFamily="2" charset="-78"/>
              </a:rPr>
              <a:t>که خواننده با حداقل آموزش بتواند مدل را </a:t>
            </a:r>
            <a:r>
              <a:rPr lang="fa-IR" sz="1800" dirty="0" smtClean="0">
                <a:cs typeface="Traffic" pitchFamily="2" charset="-78"/>
              </a:rPr>
              <a:t>تحليل نمايد </a:t>
            </a:r>
            <a:r>
              <a:rPr lang="fa-IR" sz="1800" dirty="0" smtClean="0">
                <a:cs typeface="Traffic" pitchFamily="2" charset="-78"/>
              </a:rPr>
              <a:t>و بدون تسلط به هر زبان برنامه </a:t>
            </a:r>
            <a:r>
              <a:rPr lang="fa-IR" sz="1800" dirty="0" smtClean="0">
                <a:cs typeface="Traffic" pitchFamily="2" charset="-78"/>
              </a:rPr>
              <a:t>نويسي توانايي تغيير </a:t>
            </a:r>
            <a:r>
              <a:rPr lang="fa-IR" sz="1800" dirty="0" smtClean="0">
                <a:cs typeface="Traffic" pitchFamily="2" charset="-78"/>
              </a:rPr>
              <a:t>و اصلاح مدل را داشته باشد.</a:t>
            </a:r>
          </a:p>
          <a:p>
            <a:pPr algn="justLow" rtl="1"/>
            <a:r>
              <a:rPr lang="fa-IR" sz="1800" dirty="0" smtClean="0">
                <a:cs typeface="Traffic" pitchFamily="2" charset="-78"/>
              </a:rPr>
              <a:t>داراي </a:t>
            </a:r>
            <a:r>
              <a:rPr lang="fa-IR" sz="1800" dirty="0" smtClean="0">
                <a:cs typeface="Traffic" pitchFamily="2" charset="-78"/>
              </a:rPr>
              <a:t>دستورات </a:t>
            </a:r>
            <a:r>
              <a:rPr lang="fa-IR" sz="1800" dirty="0" smtClean="0">
                <a:cs typeface="Traffic" pitchFamily="2" charset="-78"/>
              </a:rPr>
              <a:t>شرطي </a:t>
            </a:r>
            <a:r>
              <a:rPr lang="fa-IR" sz="1800" dirty="0" smtClean="0">
                <a:cs typeface="Traffic" pitchFamily="2" charset="-78"/>
              </a:rPr>
              <a:t>جهت انتخاب معادلات مناسب در </a:t>
            </a:r>
            <a:r>
              <a:rPr lang="fa-IR" sz="1800" dirty="0" smtClean="0">
                <a:cs typeface="Traffic" pitchFamily="2" charset="-78"/>
              </a:rPr>
              <a:t>شرايط </a:t>
            </a:r>
            <a:r>
              <a:rPr lang="fa-IR" sz="1800" dirty="0" smtClean="0">
                <a:cs typeface="Traffic" pitchFamily="2" charset="-78"/>
              </a:rPr>
              <a:t>مختلف.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66960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724400" y="1905000"/>
            <a:ext cx="4116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Low" rtl="1">
              <a:buFont typeface="Arial" pitchFamily="34" charset="0"/>
              <a:buChar char="•"/>
            </a:pPr>
            <a:r>
              <a:rPr lang="fa-IR" dirty="0" smtClean="0">
                <a:cs typeface="Traffic" pitchFamily="2" charset="-78"/>
              </a:rPr>
              <a:t>   به </a:t>
            </a:r>
            <a:r>
              <a:rPr lang="fa-IR" dirty="0" smtClean="0">
                <a:cs typeface="Traffic" pitchFamily="2" charset="-78"/>
              </a:rPr>
              <a:t>يک </a:t>
            </a:r>
            <a:r>
              <a:rPr lang="fa-IR" dirty="0" smtClean="0">
                <a:cs typeface="Traffic" pitchFamily="2" charset="-78"/>
              </a:rPr>
              <a:t>زبان </a:t>
            </a:r>
            <a:r>
              <a:rPr lang="fa-IR" i="1" u="sng" dirty="0" smtClean="0">
                <a:solidFill>
                  <a:srgbClr val="FF0000"/>
                </a:solidFill>
                <a:cs typeface="Traffic" pitchFamily="2" charset="-78"/>
              </a:rPr>
              <a:t>تعريفي</a:t>
            </a:r>
            <a:r>
              <a:rPr lang="fa-IR" dirty="0" smtClean="0">
                <a:cs typeface="Traffic" pitchFamily="2" charset="-78"/>
              </a:rPr>
              <a:t> </a:t>
            </a:r>
            <a:r>
              <a:rPr lang="fa-IR" dirty="0" smtClean="0">
                <a:cs typeface="Traffic" pitchFamily="2" charset="-78"/>
              </a:rPr>
              <a:t>جهت شرح مدل</a:t>
            </a:r>
            <a:r>
              <a:rPr lang="en-US" dirty="0" smtClean="0">
                <a:cs typeface="Traffic" pitchFamily="2" charset="-78"/>
              </a:rPr>
              <a:t> </a:t>
            </a:r>
            <a:r>
              <a:rPr lang="fa-IR" dirty="0" smtClean="0">
                <a:cs typeface="Traffic" pitchFamily="2" charset="-78"/>
              </a:rPr>
              <a:t> </a:t>
            </a:r>
            <a:r>
              <a:rPr lang="fa-IR" dirty="0" smtClean="0">
                <a:cs typeface="Traffic" pitchFamily="2" charset="-78"/>
              </a:rPr>
              <a:t>نياز </a:t>
            </a:r>
            <a:r>
              <a:rPr lang="fa-IR" dirty="0" smtClean="0">
                <a:cs typeface="Traffic" pitchFamily="2" charset="-78"/>
              </a:rPr>
              <a:t>است.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2362200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buFont typeface="Arial" pitchFamily="34" charset="0"/>
              <a:buChar char="•"/>
            </a:pPr>
            <a:r>
              <a:rPr lang="fa-IR" dirty="0" smtClean="0">
                <a:cs typeface="Traffic" pitchFamily="2" charset="-78"/>
              </a:rPr>
              <a:t>  </a:t>
            </a:r>
            <a:r>
              <a:rPr lang="fa-IR" dirty="0" smtClean="0">
                <a:cs typeface="Traffic" pitchFamily="2" charset="-78"/>
              </a:rPr>
              <a:t>اين </a:t>
            </a:r>
            <a:r>
              <a:rPr lang="fa-IR" dirty="0" smtClean="0">
                <a:cs typeface="Traffic" pitchFamily="2" charset="-78"/>
              </a:rPr>
              <a:t>زبان </a:t>
            </a:r>
            <a:r>
              <a:rPr lang="fa-IR" dirty="0" smtClean="0">
                <a:cs typeface="Traffic" pitchFamily="2" charset="-78"/>
              </a:rPr>
              <a:t>بايد داري ويژگي هاي </a:t>
            </a:r>
            <a:r>
              <a:rPr lang="fa-IR" i="1" u="sng" dirty="0" smtClean="0">
                <a:solidFill>
                  <a:srgbClr val="FF0000"/>
                </a:solidFill>
                <a:cs typeface="Traffic" pitchFamily="2" charset="-78"/>
              </a:rPr>
              <a:t>شيء </a:t>
            </a:r>
            <a:r>
              <a:rPr lang="fa-IR" i="1" u="sng" dirty="0" smtClean="0">
                <a:solidFill>
                  <a:srgbClr val="FF0000"/>
                </a:solidFill>
                <a:cs typeface="Traffic" pitchFamily="2" charset="-78"/>
              </a:rPr>
              <a:t>گرا </a:t>
            </a:r>
            <a:r>
              <a:rPr lang="fa-IR" dirty="0" smtClean="0">
                <a:cs typeface="Traffic" pitchFamily="2" charset="-78"/>
              </a:rPr>
              <a:t>در </a:t>
            </a:r>
            <a:r>
              <a:rPr lang="fa-IR" dirty="0" smtClean="0">
                <a:cs typeface="Traffic" pitchFamily="2" charset="-78"/>
              </a:rPr>
              <a:t>تعريف </a:t>
            </a:r>
            <a:r>
              <a:rPr lang="fa-IR" dirty="0" smtClean="0">
                <a:cs typeface="Traffic" pitchFamily="2" charset="-78"/>
              </a:rPr>
              <a:t>ارتباط </a:t>
            </a:r>
            <a:r>
              <a:rPr lang="fa-IR" dirty="0" smtClean="0">
                <a:cs typeface="Traffic" pitchFamily="2" charset="-78"/>
              </a:rPr>
              <a:t>بين مدلهاي </a:t>
            </a:r>
            <a:r>
              <a:rPr lang="fa-IR" dirty="0" smtClean="0">
                <a:cs typeface="Traffic" pitchFamily="2" charset="-78"/>
              </a:rPr>
              <a:t>مختلف.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5029200"/>
            <a:ext cx="166931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86200"/>
            <a:ext cx="57340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sz="3200" dirty="0" smtClean="0">
                <a:cs typeface="Traffic" pitchFamily="2" charset="-78"/>
              </a:rPr>
              <a:t>ويژگي هاي </a:t>
            </a:r>
            <a:r>
              <a:rPr lang="fa-IR" sz="3200" dirty="0" smtClean="0">
                <a:cs typeface="Traffic" pitchFamily="2" charset="-78"/>
              </a:rPr>
              <a:t>مثبت </a:t>
            </a:r>
            <a:r>
              <a:rPr lang="fa-IR" sz="3200" dirty="0" smtClean="0">
                <a:cs typeface="Traffic" pitchFamily="2" charset="-78"/>
              </a:rPr>
              <a:t>يک </a:t>
            </a:r>
            <a:r>
              <a:rPr lang="fa-IR" sz="3200" dirty="0" smtClean="0">
                <a:cs typeface="Traffic" pitchFamily="2" charset="-78"/>
              </a:rPr>
              <a:t>زبان برنامه </a:t>
            </a:r>
            <a:r>
              <a:rPr lang="fa-IR" sz="3200" dirty="0" smtClean="0">
                <a:cs typeface="Traffic" pitchFamily="2" charset="-78"/>
              </a:rPr>
              <a:t>نويسي </a:t>
            </a:r>
            <a:r>
              <a:rPr lang="fa-IR" sz="3200" dirty="0" smtClean="0">
                <a:cs typeface="Traffic" pitchFamily="2" charset="-78"/>
              </a:rPr>
              <a:t>جهت </a:t>
            </a:r>
            <a:r>
              <a:rPr lang="fa-IR" sz="3200" dirty="0" smtClean="0">
                <a:cs typeface="Traffic" pitchFamily="2" charset="-78"/>
              </a:rPr>
              <a:t>تحليل </a:t>
            </a:r>
            <a:r>
              <a:rPr lang="fa-IR" sz="3200" dirty="0" smtClean="0">
                <a:cs typeface="Traffic" pitchFamily="2" charset="-78"/>
              </a:rPr>
              <a:t>مدل ها، انجام محاسبات لازم و </a:t>
            </a:r>
            <a:r>
              <a:rPr lang="fa-IR" sz="3200" dirty="0" smtClean="0">
                <a:cs typeface="Traffic" pitchFamily="2" charset="-78"/>
              </a:rPr>
              <a:t>توزيع نتايج روي </a:t>
            </a:r>
            <a:r>
              <a:rPr lang="fa-IR" sz="3200" dirty="0" smtClean="0">
                <a:cs typeface="Traffic" pitchFamily="2" charset="-78"/>
              </a:rPr>
              <a:t>شبکه</a:t>
            </a:r>
            <a:endParaRPr lang="en-US" sz="3200" dirty="0">
              <a:cs typeface="Traff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600200"/>
            <a:ext cx="4648200" cy="4525963"/>
          </a:xfrm>
        </p:spPr>
        <p:txBody>
          <a:bodyPr>
            <a:normAutofit/>
          </a:bodyPr>
          <a:lstStyle/>
          <a:p>
            <a:pPr algn="justLow" rtl="1"/>
            <a:r>
              <a:rPr lang="fa-IR" sz="1800" dirty="0" smtClean="0">
                <a:cs typeface="Traffic" pitchFamily="2" charset="-78"/>
              </a:rPr>
              <a:t>سرعت بالا، </a:t>
            </a:r>
            <a:r>
              <a:rPr lang="fa-IR" sz="1800" dirty="0" smtClean="0">
                <a:cs typeface="Traffic" pitchFamily="2" charset="-78"/>
              </a:rPr>
              <a:t>توانايي </a:t>
            </a:r>
            <a:r>
              <a:rPr lang="fa-IR" sz="1800" dirty="0" smtClean="0">
                <a:cs typeface="Traffic" pitchFamily="2" charset="-78"/>
              </a:rPr>
              <a:t>پردازش </a:t>
            </a:r>
            <a:r>
              <a:rPr lang="fa-IR" sz="1800" dirty="0" smtClean="0">
                <a:cs typeface="Traffic" pitchFamily="2" charset="-78"/>
              </a:rPr>
              <a:t>موازي</a:t>
            </a:r>
            <a:endParaRPr lang="en-US" sz="1800" dirty="0" smtClean="0">
              <a:cs typeface="Traffic" pitchFamily="2" charset="-78"/>
            </a:endParaRPr>
          </a:p>
          <a:p>
            <a:pPr algn="justLow" rtl="1"/>
            <a:r>
              <a:rPr lang="fa-IR" sz="1800" dirty="0" smtClean="0">
                <a:cs typeface="Traffic" pitchFamily="2" charset="-78"/>
              </a:rPr>
              <a:t>توانمند در </a:t>
            </a:r>
            <a:r>
              <a:rPr lang="fa-IR" sz="1800" dirty="0" smtClean="0">
                <a:cs typeface="Traffic" pitchFamily="2" charset="-78"/>
              </a:rPr>
              <a:t>تعريف </a:t>
            </a:r>
            <a:r>
              <a:rPr lang="fa-IR" sz="1800" dirty="0" smtClean="0">
                <a:cs typeface="Traffic" pitchFamily="2" charset="-78"/>
              </a:rPr>
              <a:t>توابع</a:t>
            </a:r>
          </a:p>
          <a:p>
            <a:pPr algn="justLow" rtl="1"/>
            <a:r>
              <a:rPr lang="fa-IR" sz="1800" dirty="0" smtClean="0">
                <a:cs typeface="Traffic" pitchFamily="2" charset="-78"/>
              </a:rPr>
              <a:t>داراي توانايي </a:t>
            </a:r>
            <a:r>
              <a:rPr lang="fa-IR" sz="1800" dirty="0" smtClean="0">
                <a:cs typeface="Traffic" pitchFamily="2" charset="-78"/>
              </a:rPr>
              <a:t>سطح بالا در محاسبات </a:t>
            </a:r>
            <a:r>
              <a:rPr lang="fa-IR" sz="1800" dirty="0" smtClean="0">
                <a:cs typeface="Traffic" pitchFamily="2" charset="-78"/>
              </a:rPr>
              <a:t>عددي</a:t>
            </a:r>
            <a:endParaRPr lang="fa-IR" sz="1800" dirty="0" smtClean="0">
              <a:cs typeface="Traffic" pitchFamily="2" charset="-78"/>
            </a:endParaRPr>
          </a:p>
          <a:p>
            <a:pPr algn="justLow" rtl="1"/>
            <a:r>
              <a:rPr lang="fa-IR" sz="1800" dirty="0" smtClean="0">
                <a:cs typeface="Traffic" pitchFamily="2" charset="-78"/>
              </a:rPr>
              <a:t>داراي توانايي </a:t>
            </a:r>
            <a:r>
              <a:rPr lang="fa-IR" sz="1800" dirty="0" smtClean="0">
                <a:cs typeface="Traffic" pitchFamily="2" charset="-78"/>
              </a:rPr>
              <a:t>سطح بالا در </a:t>
            </a:r>
            <a:r>
              <a:rPr lang="fa-IR" sz="1800" dirty="0" smtClean="0">
                <a:cs typeface="Traffic" pitchFamily="2" charset="-78"/>
              </a:rPr>
              <a:t>تحليل </a:t>
            </a:r>
            <a:r>
              <a:rPr lang="fa-IR" sz="1800" dirty="0" smtClean="0">
                <a:cs typeface="Traffic" pitchFamily="2" charset="-78"/>
              </a:rPr>
              <a:t>روابط </a:t>
            </a:r>
            <a:r>
              <a:rPr lang="fa-IR" sz="1800" dirty="0" smtClean="0">
                <a:cs typeface="Traffic" pitchFamily="2" charset="-78"/>
              </a:rPr>
              <a:t>رياضي</a:t>
            </a:r>
            <a:endParaRPr lang="fa-IR" sz="1800" dirty="0" smtClean="0">
              <a:cs typeface="Traffic" pitchFamily="2" charset="-78"/>
            </a:endParaRPr>
          </a:p>
          <a:p>
            <a:pPr algn="justLow" rtl="1"/>
            <a:r>
              <a:rPr lang="fa-IR" sz="1800" dirty="0" smtClean="0">
                <a:cs typeface="Traffic" pitchFamily="2" charset="-78"/>
              </a:rPr>
              <a:t>داراي توانايي </a:t>
            </a:r>
            <a:r>
              <a:rPr lang="fa-IR" sz="1800" dirty="0" smtClean="0">
                <a:cs typeface="Traffic" pitchFamily="2" charset="-78"/>
              </a:rPr>
              <a:t>سطح بالا در کار با رشته ها</a:t>
            </a:r>
          </a:p>
          <a:p>
            <a:pPr algn="justLow" rtl="1"/>
            <a:r>
              <a:rPr lang="fa-IR" sz="1800" dirty="0" smtClean="0">
                <a:cs typeface="Traffic" pitchFamily="2" charset="-78"/>
              </a:rPr>
              <a:t>تنوع در </a:t>
            </a:r>
            <a:r>
              <a:rPr lang="fa-IR" sz="1800" dirty="0" smtClean="0">
                <a:cs typeface="Traffic" pitchFamily="2" charset="-78"/>
              </a:rPr>
              <a:t>ساختارهاي </a:t>
            </a:r>
            <a:r>
              <a:rPr lang="fa-IR" sz="1800" dirty="0" smtClean="0">
                <a:cs typeface="Traffic" pitchFamily="2" charset="-78"/>
              </a:rPr>
              <a:t>داده، بردارها و </a:t>
            </a:r>
            <a:r>
              <a:rPr lang="fa-IR" sz="1800" dirty="0" smtClean="0">
                <a:cs typeface="Traffic" pitchFamily="2" charset="-78"/>
              </a:rPr>
              <a:t>ماتريسها</a:t>
            </a:r>
            <a:endParaRPr lang="fa-IR" sz="1800" dirty="0" smtClean="0">
              <a:cs typeface="Traffic" pitchFamily="2" charset="-78"/>
            </a:endParaRPr>
          </a:p>
          <a:p>
            <a:pPr algn="justLow" rtl="1"/>
            <a:r>
              <a:rPr lang="fa-IR" sz="1800" dirty="0" smtClean="0">
                <a:cs typeface="Traffic" pitchFamily="2" charset="-78"/>
              </a:rPr>
              <a:t>داراي توانايي </a:t>
            </a:r>
            <a:r>
              <a:rPr lang="fa-IR" sz="1800" dirty="0" smtClean="0">
                <a:cs typeface="Traffic" pitchFamily="2" charset="-78"/>
              </a:rPr>
              <a:t>بالا در </a:t>
            </a:r>
            <a:r>
              <a:rPr lang="fa-IR" sz="1800" dirty="0" smtClean="0">
                <a:cs typeface="Traffic" pitchFamily="2" charset="-78"/>
              </a:rPr>
              <a:t>توليد </a:t>
            </a:r>
            <a:r>
              <a:rPr lang="fa-IR" sz="1800" dirty="0" smtClean="0">
                <a:cs typeface="Traffic" pitchFamily="2" charset="-78"/>
              </a:rPr>
              <a:t>کد (</a:t>
            </a:r>
            <a:r>
              <a:rPr lang="en-US" sz="1800" dirty="0" err="1" smtClean="0">
                <a:cs typeface="Traffic" pitchFamily="2" charset="-78"/>
              </a:rPr>
              <a:t>MetaProgramming</a:t>
            </a:r>
            <a:r>
              <a:rPr lang="fa-IR" sz="1800" dirty="0" smtClean="0">
                <a:cs typeface="Traffic" pitchFamily="2" charset="-78"/>
              </a:rPr>
              <a:t>) و </a:t>
            </a:r>
            <a:r>
              <a:rPr lang="fa-IR" sz="1800" dirty="0" smtClean="0">
                <a:cs typeface="Traffic" pitchFamily="2" charset="-78"/>
              </a:rPr>
              <a:t>تحليل هاي سيمبوليک</a:t>
            </a:r>
            <a:endParaRPr lang="fa-IR" sz="1800" dirty="0" smtClean="0">
              <a:cs typeface="Traffic" pitchFamily="2" charset="-78"/>
            </a:endParaRPr>
          </a:p>
          <a:p>
            <a:pPr algn="justLow" rtl="1"/>
            <a:r>
              <a:rPr lang="fa-IR" sz="1800" dirty="0" smtClean="0">
                <a:cs typeface="Traffic" pitchFamily="2" charset="-78"/>
              </a:rPr>
              <a:t>سادگي، جذابيت </a:t>
            </a:r>
            <a:r>
              <a:rPr lang="fa-IR" sz="1800" dirty="0" smtClean="0">
                <a:cs typeface="Traffic" pitchFamily="2" charset="-78"/>
              </a:rPr>
              <a:t>و </a:t>
            </a:r>
            <a:r>
              <a:rPr lang="fa-IR" sz="1800" dirty="0" smtClean="0">
                <a:cs typeface="Traffic" pitchFamily="2" charset="-78"/>
              </a:rPr>
              <a:t>نوآوري </a:t>
            </a:r>
            <a:r>
              <a:rPr lang="fa-IR" sz="1800" dirty="0" smtClean="0">
                <a:cs typeface="Traffic" pitchFamily="2" charset="-78"/>
              </a:rPr>
              <a:t>جهت </a:t>
            </a:r>
            <a:r>
              <a:rPr lang="fa-IR" sz="1800" dirty="0" smtClean="0">
                <a:cs typeface="Traffic" pitchFamily="2" charset="-78"/>
              </a:rPr>
              <a:t>ترغيب دانشجويان </a:t>
            </a:r>
            <a:r>
              <a:rPr lang="fa-IR" sz="1800" dirty="0" smtClean="0">
                <a:cs typeface="Traffic" pitchFamily="2" charset="-78"/>
              </a:rPr>
              <a:t>و پژوهشگران به استفاده</a:t>
            </a:r>
          </a:p>
          <a:p>
            <a:pPr algn="justLow" rtl="1"/>
            <a:r>
              <a:rPr lang="fa-IR" sz="1800" dirty="0" smtClean="0">
                <a:cs typeface="Traffic" pitchFamily="2" charset="-78"/>
              </a:rPr>
              <a:t>متن باز بون</a:t>
            </a:r>
          </a:p>
          <a:p>
            <a:pPr algn="justLow" rtl="1"/>
            <a:r>
              <a:rPr lang="fa-IR" sz="1800" dirty="0" smtClean="0">
                <a:cs typeface="Traffic" pitchFamily="2" charset="-78"/>
              </a:rPr>
              <a:t>توانايي توليد </a:t>
            </a:r>
            <a:r>
              <a:rPr lang="fa-IR" sz="1800" dirty="0" smtClean="0">
                <a:cs typeface="Traffic" pitchFamily="2" charset="-78"/>
              </a:rPr>
              <a:t>اطلاعات بر شبکه</a:t>
            </a:r>
          </a:p>
          <a:p>
            <a:pPr algn="justLow" rtl="1"/>
            <a:endParaRPr lang="en-US" sz="1800" dirty="0">
              <a:cs typeface="Traffic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209800"/>
            <a:ext cx="2695575" cy="4286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1676400"/>
            <a:ext cx="4838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2743200"/>
            <a:ext cx="1809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3429000"/>
            <a:ext cx="3248025" cy="4476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1475" y="4953000"/>
            <a:ext cx="3286125" cy="148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sz="3200" dirty="0" smtClean="0">
                <a:cs typeface="Traffic" pitchFamily="2" charset="-78"/>
              </a:rPr>
              <a:t>ويژگي هاي </a:t>
            </a:r>
            <a:r>
              <a:rPr lang="fa-IR" sz="3200" dirty="0" smtClean="0">
                <a:cs typeface="Traffic" pitchFamily="2" charset="-78"/>
              </a:rPr>
              <a:t>زبان مناسب جهت </a:t>
            </a:r>
            <a:r>
              <a:rPr lang="fa-IR" sz="3200" dirty="0" smtClean="0">
                <a:cs typeface="Traffic" pitchFamily="2" charset="-78"/>
              </a:rPr>
              <a:t>طراحي </a:t>
            </a:r>
            <a:r>
              <a:rPr lang="fa-IR" sz="3200" dirty="0" smtClean="0">
                <a:cs typeface="Traffic" pitchFamily="2" charset="-78"/>
              </a:rPr>
              <a:t>واسط </a:t>
            </a:r>
            <a:r>
              <a:rPr lang="fa-IR" sz="3200" dirty="0" smtClean="0">
                <a:cs typeface="Traffic" pitchFamily="2" charset="-78"/>
              </a:rPr>
              <a:t>کاربري</a:t>
            </a:r>
            <a:endParaRPr lang="en-US" sz="3200" dirty="0">
              <a:cs typeface="Traff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Autofit/>
          </a:bodyPr>
          <a:lstStyle/>
          <a:p>
            <a:pPr algn="justLow" rtl="1"/>
            <a:r>
              <a:rPr lang="fa-IR" sz="2000" dirty="0" smtClean="0">
                <a:cs typeface="Traffic" pitchFamily="2" charset="-78"/>
              </a:rPr>
              <a:t>توانمندي هاي گرافيکي </a:t>
            </a:r>
            <a:r>
              <a:rPr lang="fa-IR" sz="2000" dirty="0" smtClean="0">
                <a:cs typeface="Traffic" pitchFamily="2" charset="-78"/>
              </a:rPr>
              <a:t>متنوع</a:t>
            </a:r>
          </a:p>
          <a:p>
            <a:pPr algn="justLow" rtl="1"/>
            <a:r>
              <a:rPr lang="fa-IR" sz="2000" dirty="0" smtClean="0">
                <a:cs typeface="Traffic" pitchFamily="2" charset="-78"/>
              </a:rPr>
              <a:t>قابليت هاي </a:t>
            </a:r>
            <a:r>
              <a:rPr lang="fa-IR" sz="2000" dirty="0" smtClean="0">
                <a:cs typeface="Traffic" pitchFamily="2" charset="-78"/>
              </a:rPr>
              <a:t>مناسب در کار بر شبکه و </a:t>
            </a:r>
            <a:r>
              <a:rPr lang="fa-IR" sz="2000" dirty="0" smtClean="0">
                <a:cs typeface="Traffic" pitchFamily="2" charset="-78"/>
              </a:rPr>
              <a:t>سيستم </a:t>
            </a:r>
            <a:r>
              <a:rPr lang="fa-IR" sz="2000" dirty="0" smtClean="0">
                <a:cs typeface="Traffic" pitchFamily="2" charset="-78"/>
              </a:rPr>
              <a:t>عامل </a:t>
            </a:r>
            <a:r>
              <a:rPr lang="fa-IR" sz="2000" dirty="0" smtClean="0">
                <a:cs typeface="Traffic" pitchFamily="2" charset="-78"/>
              </a:rPr>
              <a:t>هاي </a:t>
            </a:r>
            <a:r>
              <a:rPr lang="fa-IR" sz="2000" dirty="0" smtClean="0">
                <a:cs typeface="Traffic" pitchFamily="2" charset="-78"/>
              </a:rPr>
              <a:t>متفاوت</a:t>
            </a:r>
          </a:p>
          <a:p>
            <a:pPr algn="justLow" rtl="1"/>
            <a:r>
              <a:rPr lang="fa-IR" sz="2000" dirty="0" smtClean="0">
                <a:cs typeface="Traffic" pitchFamily="2" charset="-78"/>
              </a:rPr>
              <a:t>منابع </a:t>
            </a:r>
            <a:r>
              <a:rPr lang="fa-IR" sz="2000" dirty="0" smtClean="0">
                <a:cs typeface="Traffic" pitchFamily="2" charset="-78"/>
              </a:rPr>
              <a:t>اطلاعاتي </a:t>
            </a:r>
            <a:r>
              <a:rPr lang="fa-IR" sz="2000" dirty="0" smtClean="0">
                <a:cs typeface="Traffic" pitchFamily="2" charset="-78"/>
              </a:rPr>
              <a:t>در دسترس</a:t>
            </a:r>
          </a:p>
          <a:p>
            <a:pPr algn="justLow" rtl="1"/>
            <a:r>
              <a:rPr lang="fa-IR" sz="2000" dirty="0" smtClean="0">
                <a:cs typeface="Traffic" pitchFamily="2" charset="-78"/>
              </a:rPr>
              <a:t>داراي مجوزهاي </a:t>
            </a:r>
            <a:r>
              <a:rPr lang="fa-IR" sz="2000" dirty="0" smtClean="0">
                <a:cs typeface="Traffic" pitchFamily="2" charset="-78"/>
              </a:rPr>
              <a:t>لازم جهت استفاده</a:t>
            </a:r>
          </a:p>
          <a:p>
            <a:pPr algn="justLow" rtl="1"/>
            <a:r>
              <a:rPr lang="fa-IR" sz="2000" dirty="0" smtClean="0">
                <a:cs typeface="Traffic" pitchFamily="2" charset="-78"/>
              </a:rPr>
              <a:t>متن باز</a:t>
            </a:r>
          </a:p>
          <a:p>
            <a:pPr algn="justLow" rtl="1"/>
            <a:r>
              <a:rPr lang="fa-IR" sz="2000" dirty="0" smtClean="0">
                <a:cs typeface="Traffic" pitchFamily="2" charset="-78"/>
              </a:rPr>
              <a:t>کتابخانه ها و </a:t>
            </a:r>
            <a:r>
              <a:rPr lang="fa-IR" sz="2000" dirty="0" smtClean="0">
                <a:cs typeface="Traffic" pitchFamily="2" charset="-78"/>
              </a:rPr>
              <a:t>ابزارهاي </a:t>
            </a:r>
            <a:r>
              <a:rPr lang="fa-IR" sz="2000" dirty="0" smtClean="0">
                <a:cs typeface="Traffic" pitchFamily="2" charset="-78"/>
              </a:rPr>
              <a:t>متنوع </a:t>
            </a:r>
            <a:r>
              <a:rPr lang="fa-IR" sz="2000" dirty="0" smtClean="0">
                <a:cs typeface="Traffic" pitchFamily="2" charset="-78"/>
              </a:rPr>
              <a:t>ترسيمي</a:t>
            </a:r>
            <a:endParaRPr lang="en-US" sz="2000" dirty="0">
              <a:cs typeface="Traffic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0050" lvl="0" indent="-400050" rtl="1">
              <a:spcBef>
                <a:spcPct val="20000"/>
              </a:spcBef>
              <a:defRPr/>
            </a:pPr>
            <a:r>
              <a:rPr lang="fa-IR" dirty="0" smtClean="0">
                <a:cs typeface="Traffic" pitchFamily="2" charset="-78"/>
              </a:rPr>
              <a:t>در چه مرحله </a:t>
            </a:r>
            <a:r>
              <a:rPr lang="fa-IR" dirty="0" smtClean="0">
                <a:cs typeface="Traffic" pitchFamily="2" charset="-78"/>
              </a:rPr>
              <a:t>اي </a:t>
            </a:r>
            <a:r>
              <a:rPr lang="fa-IR" dirty="0" smtClean="0">
                <a:cs typeface="Traffic" pitchFamily="2" charset="-78"/>
              </a:rPr>
              <a:t>از </a:t>
            </a:r>
            <a:r>
              <a:rPr lang="fa-IR" dirty="0" smtClean="0">
                <a:cs typeface="Traffic" pitchFamily="2" charset="-78"/>
              </a:rPr>
              <a:t>کاريم</a:t>
            </a:r>
            <a:r>
              <a:rPr lang="fa-IR" dirty="0" smtClean="0">
                <a:cs typeface="Traffic" pitchFamily="2" charset="-78"/>
              </a:rPr>
              <a:t>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>
            <a:noAutofit/>
          </a:bodyPr>
          <a:lstStyle/>
          <a:p>
            <a:pPr algn="justLow" rtl="1">
              <a:buFont typeface="+mj-lt"/>
              <a:buAutoNum type="arabicPeriod"/>
            </a:pP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روش متن باز جهت توسعه نرم افزار انتخاب شده است.</a:t>
            </a:r>
          </a:p>
          <a:p>
            <a:pPr algn="justLow" rtl="1">
              <a:buFont typeface="+mj-lt"/>
              <a:buAutoNum type="arabicPeriod"/>
            </a:pP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سايت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GitHub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جهت به اشتراک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گذاري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کد ها در نظر گرفته شده است.</a:t>
            </a:r>
          </a:p>
          <a:p>
            <a:pPr algn="justLow" rtl="1">
              <a:buFont typeface="+mj-lt"/>
              <a:buAutoNum type="arabicPeriod"/>
            </a:pP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پروژه به نام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dana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-laboratory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نامگذاري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شده است.</a:t>
            </a:r>
          </a:p>
          <a:p>
            <a:pPr algn="justLow" rtl="1">
              <a:buFont typeface="+mj-lt"/>
              <a:buAutoNum type="arabicPeriod"/>
            </a:pP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سايت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پروژه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  <a:hlinkClick r:id="rId2"/>
              </a:rPr>
              <a:t>www.dana-laboratory.github.io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ميباشد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.</a:t>
            </a:r>
          </a:p>
          <a:p>
            <a:pPr algn="justLow" rtl="1">
              <a:buFont typeface="+mj-lt"/>
              <a:buAutoNum type="arabicPeriod"/>
            </a:pP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زبان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مدلسازي نزديک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به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EMSO Modeling Language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انتخاب شده و بانک مدلها توسط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يک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برنامه مترجم به زبان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Julia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برگردانده شده است.</a:t>
            </a:r>
          </a:p>
          <a:p>
            <a:pPr algn="justLow" rtl="1">
              <a:buFont typeface="+mj-lt"/>
              <a:buAutoNum type="arabicPeriod"/>
            </a:pP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جهت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مدلسازي ترموديناميک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مواد مدل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Peng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-Robinson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و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IdealGas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در حال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تکميل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و تست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ميباشد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.</a:t>
            </a:r>
          </a:p>
          <a:p>
            <a:pPr algn="justLow" rtl="1">
              <a:buFont typeface="+mj-lt"/>
              <a:buAutoNum type="arabicPeriod"/>
            </a:pP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محاسبات خواص مخلوط ها در مدل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PR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انجام شده و در حال تست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ميباشد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.</a:t>
            </a:r>
          </a:p>
          <a:p>
            <a:pPr algn="justLow" rtl="1">
              <a:buFont typeface="+mj-lt"/>
              <a:buAutoNum type="arabicPeriod"/>
            </a:pP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اطلاعات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پايه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خواص مواد از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آخرين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اطلاعات مندرج در هندبوک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Perry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استخراج شده است.</a:t>
            </a:r>
          </a:p>
          <a:p>
            <a:pPr algn="justLow" rtl="1">
              <a:buFont typeface="+mj-lt"/>
              <a:buAutoNum type="arabicPeriod"/>
            </a:pP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بعضي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ثابت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هاي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لازم جهت محاسبات در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مدلهاي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مختلف از نرم افزار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DWSIM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استخراج شده و در نرم افزار گنجانده شده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است.</a:t>
            </a:r>
          </a:p>
          <a:p>
            <a:pPr algn="justLow" rtl="1">
              <a:buNone/>
            </a:pP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10. يک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واسط کاربري جهت تست نحوه اتصال به سرور و انتقال اطلاعات طراحي شده است.</a:t>
            </a:r>
            <a:endParaRPr lang="fa-I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raffic" pitchFamily="2" charset="-78"/>
            </a:endParaRPr>
          </a:p>
          <a:p>
            <a:pPr algn="justLow" rtl="1">
              <a:buNone/>
            </a:pP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11. بخش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Solver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براي تحليل مجموعه اي از روابط جبري خطي و ساده سازي معادلات تست شده است.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raffic" pitchFamily="2" charset="-78"/>
            </a:endParaRPr>
          </a:p>
          <a:p>
            <a:pPr algn="justLow" rtl="1">
              <a:buNone/>
            </a:pPr>
            <a:endParaRPr lang="fa-I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raffic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0050" lvl="0" indent="-400050" rtl="1">
              <a:spcBef>
                <a:spcPct val="20000"/>
              </a:spcBef>
              <a:defRPr/>
            </a:pPr>
            <a:r>
              <a:rPr lang="fa-IR" dirty="0" smtClean="0">
                <a:cs typeface="Traffic" pitchFamily="2" charset="-78"/>
              </a:rPr>
              <a:t>در چه مرحله </a:t>
            </a:r>
            <a:r>
              <a:rPr lang="fa-IR" dirty="0" smtClean="0">
                <a:cs typeface="Traffic" pitchFamily="2" charset="-78"/>
              </a:rPr>
              <a:t>اي </a:t>
            </a:r>
            <a:r>
              <a:rPr lang="fa-IR" dirty="0" smtClean="0">
                <a:cs typeface="Traffic" pitchFamily="2" charset="-78"/>
              </a:rPr>
              <a:t>از </a:t>
            </a:r>
            <a:r>
              <a:rPr lang="fa-IR" dirty="0" smtClean="0">
                <a:cs typeface="Traffic" pitchFamily="2" charset="-78"/>
              </a:rPr>
              <a:t>کاريم؟....</a:t>
            </a:r>
            <a:endParaRPr lang="fa-IR" dirty="0" smtClean="0">
              <a:cs typeface="Traff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>
            <a:noAutofit/>
          </a:bodyPr>
          <a:lstStyle/>
          <a:p>
            <a:pPr algn="justLow" rtl="1">
              <a:buNone/>
            </a:pP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11.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آدرس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  <a:hlinkClick r:id="rId2"/>
              </a:rPr>
              <a:t>http://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  <a:hlinkClick r:id="rId2"/>
              </a:rPr>
              <a:t>dana-laboratory.github.io/dana-laboratory.jl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به طور به عنوان سايت اطلاع رسانی سرور با امکانات مناسب در نمایش کدهای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julia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و افزودن توضيحات فارسی در نظر گرفته شده.</a:t>
            </a:r>
          </a:p>
          <a:p>
            <a:pPr algn="justLow" rtl="1">
              <a:buNone/>
            </a:pP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12. تفاهم نامه بین شرکت ره آوران و آزمایشگاه انرژی دانشگاه چمران جهت حمایت از پروژه دانا منعقد شده.</a:t>
            </a:r>
          </a:p>
          <a:p>
            <a:pPr algn="justLow" rtl="1">
              <a:buNone/>
            </a:pP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13. جهت عقد تفاهم نامه با دانشکده مهندسی شيمی دانشگاه آزاد ماهشهر، با اساتيد و مديريت اين گروه مذاکره گرديد.</a:t>
            </a:r>
          </a:p>
          <a:p>
            <a:pPr algn="justLow" rtl="1">
              <a:buNone/>
            </a:pP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14. دو جزوه آموزشی جهت آشنايی سريع با زبان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julia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و پروژه دانا تهيه شد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pPr marL="400050" lvl="0" indent="-400050" rtl="1">
              <a:spcBef>
                <a:spcPct val="20000"/>
              </a:spcBef>
              <a:defRPr/>
            </a:pPr>
            <a:r>
              <a:rPr lang="fa-IR" sz="2000" dirty="0" smtClean="0">
                <a:cs typeface="Traffic" pitchFamily="2" charset="-78"/>
              </a:rPr>
              <a:t>با وجود امتيازاتی که زبان </a:t>
            </a:r>
            <a:r>
              <a:rPr lang="en-US" sz="2000" dirty="0" err="1" smtClean="0">
                <a:cs typeface="Traffic" pitchFamily="2" charset="-78"/>
              </a:rPr>
              <a:t>julia</a:t>
            </a:r>
            <a:r>
              <a:rPr lang="fa-IR" sz="2000" dirty="0" smtClean="0">
                <a:cs typeface="Traffic" pitchFamily="2" charset="-78"/>
              </a:rPr>
              <a:t> دارد به دليل اينکه يک زبان شيئ گرا محسوب نميگردد برای بارگذاری مدلهای تعريف شده بايد تغييرات مهمی در ساختار آنها ايجاد نمود:</a:t>
            </a:r>
            <a:endParaRPr lang="fa-IR" sz="2000" dirty="0" smtClean="0">
              <a:cs typeface="Traffic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295400" y="1295400"/>
          <a:ext cx="5334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6781800" y="1295400"/>
          <a:ext cx="2196605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Rectangle 10"/>
          <p:cNvSpPr/>
          <p:nvPr/>
        </p:nvSpPr>
        <p:spPr>
          <a:xfrm>
            <a:off x="228600" y="2590800"/>
            <a:ext cx="914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Julia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يک زبان شيئ گرا 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نيست</a:t>
            </a:r>
            <a:endParaRPr lang="fa-I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-1066800" y="35052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420394" y="35044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1000" y="457200"/>
            <a:ext cx="8382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نرم </a:t>
            </a:r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افزارهاي شبيه </a:t>
            </a:r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ساز </a:t>
            </a:r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فرآيند </a:t>
            </a:r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در صنعت بزرگ نفت از جمله نرم </a:t>
            </a:r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افزارهاي بنيادي </a:t>
            </a:r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و </a:t>
            </a:r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زير بنايي </a:t>
            </a:r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به شمار </a:t>
            </a:r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ميآيند، يکی از کاربردهای چنين نرم افزارهای توليد سيمولاتورهای آموزشی است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raffic" pitchFamily="2" charset="-78"/>
            </a:endParaRPr>
          </a:p>
          <a:p>
            <a:pPr algn="ctr"/>
            <a:endParaRPr lang="fa-I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raffic" pitchFamily="2" charset="-78"/>
            </a:endParaRPr>
          </a:p>
        </p:txBody>
      </p:sp>
      <p:graphicFrame>
        <p:nvGraphicFramePr>
          <p:cNvPr id="20" name="Diagram 19"/>
          <p:cNvGraphicFramePr/>
          <p:nvPr/>
        </p:nvGraphicFramePr>
        <p:xfrm>
          <a:off x="381000" y="1600200"/>
          <a:ext cx="4952999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V="1">
            <a:off x="3962400" y="3048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Diagram 29"/>
          <p:cNvGraphicFramePr/>
          <p:nvPr/>
        </p:nvGraphicFramePr>
        <p:xfrm>
          <a:off x="4876800" y="2895600"/>
          <a:ext cx="3429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886200" y="2667000"/>
            <a:ext cx="54864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سيمولاتورهای آموزشی می توانند کاربردهای گوناگون داشته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باشند:</a:t>
            </a:r>
            <a:endParaRPr lang="fa-I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raff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5257799" cy="4267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 smtClean="0">
                <a:cs typeface="Traffic" pitchFamily="2" charset="-78"/>
              </a:rPr>
              <a:t>منظور از </a:t>
            </a:r>
            <a:r>
              <a:rPr lang="fa-IR" sz="3200" dirty="0" smtClean="0">
                <a:cs typeface="Traffic" pitchFamily="2" charset="-78"/>
              </a:rPr>
              <a:t>سيمولاتور آموزشي چيست</a:t>
            </a:r>
            <a:r>
              <a:rPr lang="fa-IR" sz="3200" dirty="0" smtClean="0">
                <a:cs typeface="Traffic" pitchFamily="2" charset="-78"/>
              </a:rPr>
              <a:t>؟</a:t>
            </a:r>
            <a:endParaRPr lang="en-US" sz="3200" dirty="0">
              <a:cs typeface="Traff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1447800"/>
            <a:ext cx="2895600" cy="4724400"/>
          </a:xfrm>
        </p:spPr>
        <p:txBody>
          <a:bodyPr>
            <a:normAutofit fontScale="77500" lnSpcReduction="20000"/>
          </a:bodyPr>
          <a:lstStyle/>
          <a:p>
            <a:pPr algn="justLow" rtl="1"/>
            <a:r>
              <a:rPr lang="fa-IR" sz="2400" dirty="0" smtClean="0">
                <a:cs typeface="Traffic" pitchFamily="2" charset="-78"/>
              </a:rPr>
              <a:t>اين </a:t>
            </a:r>
            <a:r>
              <a:rPr lang="fa-IR" sz="2400" dirty="0" smtClean="0">
                <a:cs typeface="Traffic" pitchFamily="2" charset="-78"/>
              </a:rPr>
              <a:t>نرم افزارها علاوه بر </a:t>
            </a:r>
            <a:r>
              <a:rPr lang="fa-IR" sz="2400" dirty="0" smtClean="0">
                <a:cs typeface="Traffic" pitchFamily="2" charset="-78"/>
              </a:rPr>
              <a:t>توانايي شبيه سازي فرآيند</a:t>
            </a:r>
            <a:r>
              <a:rPr lang="fa-IR" sz="2400" dirty="0" smtClean="0">
                <a:cs typeface="Traffic" pitchFamily="2" charset="-78"/>
              </a:rPr>
              <a:t>، امکانات </a:t>
            </a:r>
            <a:r>
              <a:rPr lang="fa-IR" sz="2400" dirty="0" smtClean="0">
                <a:cs typeface="Traffic" pitchFamily="2" charset="-78"/>
              </a:rPr>
              <a:t>ويژه اي </a:t>
            </a:r>
            <a:r>
              <a:rPr lang="fa-IR" sz="2400" dirty="0" smtClean="0">
                <a:cs typeface="Traffic" pitchFamily="2" charset="-78"/>
              </a:rPr>
              <a:t>جهت کمک به </a:t>
            </a:r>
            <a:r>
              <a:rPr lang="fa-IR" sz="2400" dirty="0" smtClean="0">
                <a:cs typeface="Traffic" pitchFamily="2" charset="-78"/>
              </a:rPr>
              <a:t>مربي </a:t>
            </a:r>
            <a:r>
              <a:rPr lang="fa-IR" sz="2400" dirty="0" smtClean="0">
                <a:cs typeface="Traffic" pitchFamily="2" charset="-78"/>
              </a:rPr>
              <a:t>و دانشجو </a:t>
            </a:r>
            <a:r>
              <a:rPr lang="fa-IR" sz="2400" dirty="0" smtClean="0">
                <a:cs typeface="Traffic" pitchFamily="2" charset="-78"/>
              </a:rPr>
              <a:t>طي </a:t>
            </a:r>
            <a:r>
              <a:rPr lang="fa-IR" sz="2400" dirty="0" smtClean="0">
                <a:cs typeface="Traffic" pitchFamily="2" charset="-78"/>
              </a:rPr>
              <a:t>کلاس فرآهم </a:t>
            </a:r>
            <a:r>
              <a:rPr lang="fa-IR" sz="2400" dirty="0" smtClean="0">
                <a:cs typeface="Traffic" pitchFamily="2" charset="-78"/>
              </a:rPr>
              <a:t>مي </a:t>
            </a:r>
            <a:r>
              <a:rPr lang="fa-IR" sz="2400" dirty="0" smtClean="0">
                <a:cs typeface="Traffic" pitchFamily="2" charset="-78"/>
              </a:rPr>
              <a:t>آورند.</a:t>
            </a:r>
          </a:p>
          <a:p>
            <a:pPr algn="justLow" rtl="1"/>
            <a:r>
              <a:rPr lang="fa-IR" sz="2400" dirty="0" smtClean="0">
                <a:cs typeface="Traffic" pitchFamily="2" charset="-78"/>
              </a:rPr>
              <a:t>مدلهاي آموزشي ويژه </a:t>
            </a:r>
            <a:r>
              <a:rPr lang="fa-IR" sz="2400" dirty="0" smtClean="0">
                <a:cs typeface="Traffic" pitchFamily="2" charset="-78"/>
              </a:rPr>
              <a:t>جهت </a:t>
            </a:r>
            <a:r>
              <a:rPr lang="fa-IR" sz="2400" dirty="0" smtClean="0">
                <a:cs typeface="Traffic" pitchFamily="2" charset="-78"/>
              </a:rPr>
              <a:t>آموزشي بعضي مفاهيم </a:t>
            </a:r>
            <a:r>
              <a:rPr lang="fa-IR" sz="2400" dirty="0" smtClean="0">
                <a:cs typeface="Traffic" pitchFamily="2" charset="-78"/>
              </a:rPr>
              <a:t>خاص از قبل در </a:t>
            </a:r>
            <a:r>
              <a:rPr lang="fa-IR" sz="2400" dirty="0" smtClean="0">
                <a:cs typeface="Traffic" pitchFamily="2" charset="-78"/>
              </a:rPr>
              <a:t>اين </a:t>
            </a:r>
            <a:r>
              <a:rPr lang="fa-IR" sz="2400" dirty="0" smtClean="0">
                <a:cs typeface="Traffic" pitchFamily="2" charset="-78"/>
              </a:rPr>
              <a:t>نرم افزارها </a:t>
            </a:r>
            <a:r>
              <a:rPr lang="fa-IR" sz="2400" dirty="0" smtClean="0">
                <a:cs typeface="Traffic" pitchFamily="2" charset="-78"/>
              </a:rPr>
              <a:t>تعريف </a:t>
            </a:r>
            <a:r>
              <a:rPr lang="fa-IR" sz="2400" dirty="0" smtClean="0">
                <a:cs typeface="Traffic" pitchFamily="2" charset="-78"/>
              </a:rPr>
              <a:t>شده است.</a:t>
            </a:r>
          </a:p>
          <a:p>
            <a:pPr algn="justLow" rtl="1"/>
            <a:r>
              <a:rPr lang="fa-IR" sz="2400" dirty="0" smtClean="0">
                <a:cs typeface="Traffic" pitchFamily="2" charset="-78"/>
              </a:rPr>
              <a:t>اين </a:t>
            </a:r>
            <a:r>
              <a:rPr lang="fa-IR" sz="2400" dirty="0" smtClean="0">
                <a:cs typeface="Traffic" pitchFamily="2" charset="-78"/>
              </a:rPr>
              <a:t>نرم افزارها ممکن است با استفاده از واسط </a:t>
            </a:r>
            <a:r>
              <a:rPr lang="fa-IR" sz="2400" dirty="0" smtClean="0">
                <a:cs typeface="Traffic" pitchFamily="2" charset="-78"/>
              </a:rPr>
              <a:t>کاربري </a:t>
            </a:r>
            <a:r>
              <a:rPr lang="fa-IR" sz="2400" dirty="0" smtClean="0">
                <a:cs typeface="Traffic" pitchFamily="2" charset="-78"/>
              </a:rPr>
              <a:t>با </a:t>
            </a:r>
            <a:r>
              <a:rPr lang="fa-IR" sz="2400" dirty="0" smtClean="0">
                <a:cs typeface="Traffic" pitchFamily="2" charset="-78"/>
              </a:rPr>
              <a:t>نمادهاي </a:t>
            </a:r>
            <a:r>
              <a:rPr lang="fa-IR" sz="2400" dirty="0" smtClean="0">
                <a:cs typeface="Traffic" pitchFamily="2" charset="-78"/>
              </a:rPr>
              <a:t>مشابه </a:t>
            </a:r>
            <a:r>
              <a:rPr lang="fa-IR" sz="2400" dirty="0" smtClean="0">
                <a:cs typeface="Traffic" pitchFamily="2" charset="-78"/>
              </a:rPr>
              <a:t>يک </a:t>
            </a:r>
            <a:r>
              <a:rPr lang="fa-IR" sz="2400" dirty="0" smtClean="0">
                <a:cs typeface="Traffic" pitchFamily="2" charset="-78"/>
              </a:rPr>
              <a:t>نرم افزار </a:t>
            </a:r>
            <a:r>
              <a:rPr lang="en-US" sz="2400" dirty="0" smtClean="0">
                <a:cs typeface="Traffic" pitchFamily="2" charset="-78"/>
              </a:rPr>
              <a:t>DCS</a:t>
            </a:r>
            <a:r>
              <a:rPr lang="fa-IR" sz="2400" dirty="0" smtClean="0">
                <a:cs typeface="Traffic" pitchFamily="2" charset="-78"/>
              </a:rPr>
              <a:t> خاص، </a:t>
            </a:r>
            <a:r>
              <a:rPr lang="fa-IR" sz="2400" dirty="0" smtClean="0">
                <a:cs typeface="Traffic" pitchFamily="2" charset="-78"/>
              </a:rPr>
              <a:t>محيطي </a:t>
            </a:r>
            <a:r>
              <a:rPr lang="fa-IR" sz="2400" dirty="0" smtClean="0">
                <a:cs typeface="Traffic" pitchFamily="2" charset="-78"/>
              </a:rPr>
              <a:t>مشابه نرم افزار </a:t>
            </a:r>
            <a:r>
              <a:rPr lang="fa-IR" sz="2400" dirty="0" smtClean="0">
                <a:cs typeface="Traffic" pitchFamily="2" charset="-78"/>
              </a:rPr>
              <a:t>مونيتورينگ </a:t>
            </a:r>
            <a:r>
              <a:rPr lang="fa-IR" sz="2400" dirty="0" smtClean="0">
                <a:cs typeface="Traffic" pitchFamily="2" charset="-78"/>
              </a:rPr>
              <a:t>و کنترل </a:t>
            </a:r>
            <a:r>
              <a:rPr lang="fa-IR" sz="2400" dirty="0" smtClean="0">
                <a:cs typeface="Traffic" pitchFamily="2" charset="-78"/>
              </a:rPr>
              <a:t>فرآيند يک </a:t>
            </a:r>
            <a:r>
              <a:rPr lang="fa-IR" sz="2400" dirty="0" smtClean="0">
                <a:cs typeface="Traffic" pitchFamily="2" charset="-78"/>
              </a:rPr>
              <a:t>شرکت شرکت خاص را </a:t>
            </a:r>
            <a:r>
              <a:rPr lang="fa-IR" sz="2400" dirty="0" smtClean="0">
                <a:cs typeface="Traffic" pitchFamily="2" charset="-78"/>
              </a:rPr>
              <a:t>نمايش </a:t>
            </a:r>
            <a:r>
              <a:rPr lang="fa-IR" sz="2400" dirty="0" smtClean="0">
                <a:cs typeface="Traffic" pitchFamily="2" charset="-78"/>
              </a:rPr>
              <a:t>دهند.</a:t>
            </a:r>
          </a:p>
          <a:p>
            <a:pPr algn="justLow" rtl="1"/>
            <a:endParaRPr lang="fa-IR" sz="2400" dirty="0" smtClean="0">
              <a:cs typeface="Traffic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sz="3200" dirty="0" smtClean="0">
                <a:cs typeface="Traffic" pitchFamily="2" charset="-78"/>
              </a:rPr>
              <a:t>کارکرد </a:t>
            </a:r>
            <a:r>
              <a:rPr lang="fa-IR" sz="3200" dirty="0" smtClean="0">
                <a:cs typeface="Traffic" pitchFamily="2" charset="-78"/>
              </a:rPr>
              <a:t>هاي شبيه سازي </a:t>
            </a:r>
            <a:r>
              <a:rPr lang="fa-IR" sz="3200" dirty="0" smtClean="0">
                <a:cs typeface="Traffic" pitchFamily="2" charset="-78"/>
              </a:rPr>
              <a:t>در کمک به </a:t>
            </a:r>
            <a:r>
              <a:rPr lang="fa-IR" sz="3200" dirty="0" smtClean="0">
                <a:cs typeface="Traffic" pitchFamily="2" charset="-78"/>
              </a:rPr>
              <a:t>آموزشهاي پايه </a:t>
            </a:r>
            <a:r>
              <a:rPr lang="fa-IR" sz="3200" dirty="0" smtClean="0">
                <a:cs typeface="Traffic" pitchFamily="2" charset="-78"/>
              </a:rPr>
              <a:t>در مراکز </a:t>
            </a:r>
            <a:r>
              <a:rPr lang="fa-IR" sz="3200" dirty="0" smtClean="0">
                <a:cs typeface="Traffic" pitchFamily="2" charset="-78"/>
              </a:rPr>
              <a:t>آموزشي </a:t>
            </a:r>
            <a:r>
              <a:rPr lang="fa-IR" sz="3200" dirty="0" smtClean="0">
                <a:cs typeface="Traffic" pitchFamily="2" charset="-78"/>
              </a:rPr>
              <a:t>و دانشگاهها</a:t>
            </a:r>
            <a:endParaRPr lang="en-US" sz="3200" dirty="0">
              <a:cs typeface="Traffic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5000136" cy="46482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91200" y="1447800"/>
            <a:ext cx="2895600" cy="4724400"/>
          </a:xfrm>
        </p:spPr>
        <p:txBody>
          <a:bodyPr>
            <a:normAutofit fontScale="92500" lnSpcReduction="10000"/>
          </a:bodyPr>
          <a:lstStyle/>
          <a:p>
            <a:pPr algn="justLow" rtl="1"/>
            <a:r>
              <a:rPr lang="fa-IR" sz="2400" dirty="0" smtClean="0">
                <a:cs typeface="Traffic" pitchFamily="2" charset="-78"/>
              </a:rPr>
              <a:t>مراکز </a:t>
            </a:r>
            <a:r>
              <a:rPr lang="fa-IR" sz="2400" dirty="0" smtClean="0">
                <a:cs typeface="Traffic" pitchFamily="2" charset="-78"/>
              </a:rPr>
              <a:t>آموزشي ميتوانند </a:t>
            </a:r>
            <a:r>
              <a:rPr lang="fa-IR" sz="2400" dirty="0" smtClean="0">
                <a:cs typeface="Traffic" pitchFamily="2" charset="-78"/>
              </a:rPr>
              <a:t>از </a:t>
            </a:r>
            <a:r>
              <a:rPr lang="fa-IR" sz="2400" dirty="0" smtClean="0">
                <a:cs typeface="Traffic" pitchFamily="2" charset="-78"/>
              </a:rPr>
              <a:t>شبيه سازي يک تجهيز فرآيندي </a:t>
            </a:r>
            <a:r>
              <a:rPr lang="fa-IR" sz="2400" dirty="0" smtClean="0">
                <a:cs typeface="Traffic" pitchFamily="2" charset="-78"/>
              </a:rPr>
              <a:t>مانند مبدل </a:t>
            </a:r>
            <a:r>
              <a:rPr lang="fa-IR" sz="2400" dirty="0" smtClean="0">
                <a:cs typeface="Traffic" pitchFamily="2" charset="-78"/>
              </a:rPr>
              <a:t>حرارتي، </a:t>
            </a:r>
            <a:r>
              <a:rPr lang="fa-IR" sz="2400" dirty="0" smtClean="0">
                <a:cs typeface="Traffic" pitchFamily="2" charset="-78"/>
              </a:rPr>
              <a:t>کمپرسور و ... جهت آموزش نحوه عملکرد، معادلات حاکم، روش </a:t>
            </a:r>
            <a:r>
              <a:rPr lang="fa-IR" sz="2400" dirty="0" smtClean="0">
                <a:cs typeface="Traffic" pitchFamily="2" charset="-78"/>
              </a:rPr>
              <a:t>مدلسازي يا </a:t>
            </a:r>
            <a:r>
              <a:rPr lang="fa-IR" sz="2400" dirty="0" smtClean="0">
                <a:cs typeface="Traffic" pitchFamily="2" charset="-78"/>
              </a:rPr>
              <a:t>ارائه مثال </a:t>
            </a:r>
            <a:r>
              <a:rPr lang="fa-IR" sz="2400" dirty="0" smtClean="0">
                <a:cs typeface="Traffic" pitchFamily="2" charset="-78"/>
              </a:rPr>
              <a:t>عددي </a:t>
            </a:r>
            <a:r>
              <a:rPr lang="fa-IR" sz="2400" dirty="0" smtClean="0">
                <a:cs typeface="Traffic" pitchFamily="2" charset="-78"/>
              </a:rPr>
              <a:t>در کلاس استفاده </a:t>
            </a:r>
            <a:r>
              <a:rPr lang="fa-IR" sz="2400" dirty="0" smtClean="0">
                <a:cs typeface="Traffic" pitchFamily="2" charset="-78"/>
              </a:rPr>
              <a:t>نمايند</a:t>
            </a:r>
            <a:r>
              <a:rPr lang="fa-IR" sz="2400" dirty="0" smtClean="0">
                <a:cs typeface="Traffic" pitchFamily="2" charset="-78"/>
              </a:rPr>
              <a:t>.</a:t>
            </a:r>
          </a:p>
          <a:p>
            <a:pPr algn="justLow" rtl="1"/>
            <a:r>
              <a:rPr lang="fa-IR" sz="2400" dirty="0" smtClean="0">
                <a:cs typeface="Traffic" pitchFamily="2" charset="-78"/>
              </a:rPr>
              <a:t>مراکز </a:t>
            </a:r>
            <a:r>
              <a:rPr lang="fa-IR" sz="2400" dirty="0" smtClean="0">
                <a:cs typeface="Traffic" pitchFamily="2" charset="-78"/>
              </a:rPr>
              <a:t>آموزشي ميتوانند </a:t>
            </a:r>
            <a:r>
              <a:rPr lang="fa-IR" sz="2400" dirty="0" smtClean="0">
                <a:cs typeface="Traffic" pitchFamily="2" charset="-78"/>
              </a:rPr>
              <a:t>از </a:t>
            </a:r>
            <a:r>
              <a:rPr lang="fa-IR" sz="2400" dirty="0" smtClean="0">
                <a:cs typeface="Traffic" pitchFamily="2" charset="-78"/>
              </a:rPr>
              <a:t>يک محيط شبيه سازي </a:t>
            </a:r>
            <a:r>
              <a:rPr lang="fa-IR" sz="2400" dirty="0" smtClean="0">
                <a:cs typeface="Traffic" pitchFamily="2" charset="-78"/>
              </a:rPr>
              <a:t>شده جهت ارائه </a:t>
            </a:r>
            <a:r>
              <a:rPr lang="fa-IR" sz="2400" dirty="0" smtClean="0">
                <a:cs typeface="Traffic" pitchFamily="2" charset="-78"/>
              </a:rPr>
              <a:t>آموزشهاي </a:t>
            </a:r>
            <a:r>
              <a:rPr lang="fa-IR" sz="2400" dirty="0" smtClean="0">
                <a:cs typeface="Traffic" pitchFamily="2" charset="-78"/>
              </a:rPr>
              <a:t>از راه دور </a:t>
            </a:r>
            <a:r>
              <a:rPr lang="fa-IR" sz="2400" dirty="0" smtClean="0">
                <a:cs typeface="Traffic" pitchFamily="2" charset="-78"/>
              </a:rPr>
              <a:t>يا تهيه </a:t>
            </a:r>
            <a:r>
              <a:rPr lang="fa-IR" sz="2400" dirty="0" smtClean="0">
                <a:cs typeface="Traffic" pitchFamily="2" charset="-78"/>
              </a:rPr>
              <a:t>خود آموزها بهره برند.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 smtClean="0">
                <a:cs typeface="Traffic" pitchFamily="2" charset="-78"/>
              </a:rPr>
              <a:t>کارکرد </a:t>
            </a:r>
            <a:r>
              <a:rPr lang="fa-IR" sz="3200" dirty="0" smtClean="0">
                <a:cs typeface="Traffic" pitchFamily="2" charset="-78"/>
              </a:rPr>
              <a:t>هاي شبيه سازي </a:t>
            </a:r>
            <a:r>
              <a:rPr lang="fa-IR" sz="3200" dirty="0" smtClean="0">
                <a:cs typeface="Traffic" pitchFamily="2" charset="-78"/>
              </a:rPr>
              <a:t>در کمک به </a:t>
            </a:r>
            <a:r>
              <a:rPr lang="fa-IR" sz="3200" dirty="0" smtClean="0">
                <a:cs typeface="Traffic" pitchFamily="2" charset="-78"/>
              </a:rPr>
              <a:t>آموزشهاي اختصاصي</a:t>
            </a:r>
            <a:endParaRPr lang="en-US" sz="3200" dirty="0">
              <a:cs typeface="Traffic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4764900" cy="386715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91200" y="1447800"/>
            <a:ext cx="2895600" cy="4724400"/>
          </a:xfrm>
        </p:spPr>
        <p:txBody>
          <a:bodyPr>
            <a:normAutofit fontScale="85000" lnSpcReduction="20000"/>
          </a:bodyPr>
          <a:lstStyle/>
          <a:p>
            <a:pPr algn="justLow" rtl="1"/>
            <a:r>
              <a:rPr lang="fa-IR" sz="2400" dirty="0" smtClean="0">
                <a:cs typeface="Traffic" pitchFamily="2" charset="-78"/>
              </a:rPr>
              <a:t>شرکت ها </a:t>
            </a:r>
            <a:r>
              <a:rPr lang="fa-IR" sz="2400" dirty="0" smtClean="0">
                <a:cs typeface="Traffic" pitchFamily="2" charset="-78"/>
              </a:rPr>
              <a:t>ميتوانند </a:t>
            </a:r>
            <a:r>
              <a:rPr lang="fa-IR" sz="2400" dirty="0" smtClean="0">
                <a:cs typeface="Traffic" pitchFamily="2" charset="-78"/>
              </a:rPr>
              <a:t>جهت </a:t>
            </a:r>
            <a:r>
              <a:rPr lang="fa-IR" sz="2400" dirty="0" smtClean="0">
                <a:cs typeface="Traffic" pitchFamily="2" charset="-78"/>
              </a:rPr>
              <a:t>آشنايي </a:t>
            </a:r>
            <a:r>
              <a:rPr lang="fa-IR" sz="2400" dirty="0" smtClean="0">
                <a:cs typeface="Traffic" pitchFamily="2" charset="-78"/>
              </a:rPr>
              <a:t>پرسنل خود با </a:t>
            </a:r>
            <a:r>
              <a:rPr lang="fa-IR" sz="2400" dirty="0" smtClean="0">
                <a:cs typeface="Traffic" pitchFamily="2" charset="-78"/>
              </a:rPr>
              <a:t>فرآيند </a:t>
            </a:r>
            <a:r>
              <a:rPr lang="fa-IR" sz="2400" dirty="0" smtClean="0">
                <a:cs typeface="Traffic" pitchFamily="2" charset="-78"/>
              </a:rPr>
              <a:t>واحد، از </a:t>
            </a:r>
            <a:r>
              <a:rPr lang="fa-IR" sz="2400" dirty="0" smtClean="0">
                <a:cs typeface="Traffic" pitchFamily="2" charset="-78"/>
              </a:rPr>
              <a:t>شبيه سازي فرآيند</a:t>
            </a:r>
            <a:r>
              <a:rPr lang="fa-IR" sz="2400" dirty="0" smtClean="0">
                <a:cs typeface="Traffic" pitchFamily="2" charset="-78"/>
              </a:rPr>
              <a:t>، مطابق با </a:t>
            </a:r>
            <a:r>
              <a:rPr lang="fa-IR" sz="2400" dirty="0" smtClean="0">
                <a:cs typeface="Traffic" pitchFamily="2" charset="-78"/>
              </a:rPr>
              <a:t>فرآيند </a:t>
            </a:r>
            <a:r>
              <a:rPr lang="fa-IR" sz="2400" dirty="0" smtClean="0">
                <a:cs typeface="Traffic" pitchFamily="2" charset="-78"/>
              </a:rPr>
              <a:t>خاص مجتمع خود استفاده </a:t>
            </a:r>
            <a:r>
              <a:rPr lang="fa-IR" sz="2400" dirty="0" smtClean="0">
                <a:cs typeface="Traffic" pitchFamily="2" charset="-78"/>
              </a:rPr>
              <a:t>نمايند</a:t>
            </a:r>
            <a:r>
              <a:rPr lang="fa-IR" sz="2400" dirty="0" smtClean="0">
                <a:cs typeface="Traffic" pitchFamily="2" charset="-78"/>
              </a:rPr>
              <a:t>.</a:t>
            </a:r>
          </a:p>
          <a:p>
            <a:pPr algn="justLow" rtl="1"/>
            <a:r>
              <a:rPr lang="fa-IR" sz="2400" dirty="0" smtClean="0">
                <a:cs typeface="Traffic" pitchFamily="2" charset="-78"/>
              </a:rPr>
              <a:t>ميتوان </a:t>
            </a:r>
            <a:r>
              <a:rPr lang="fa-IR" sz="2400" dirty="0" smtClean="0">
                <a:cs typeface="Traffic" pitchFamily="2" charset="-78"/>
              </a:rPr>
              <a:t>اثر </a:t>
            </a:r>
            <a:r>
              <a:rPr lang="fa-IR" sz="2400" dirty="0" smtClean="0">
                <a:cs typeface="Traffic" pitchFamily="2" charset="-78"/>
              </a:rPr>
              <a:t>تغيير يک </a:t>
            </a:r>
            <a:r>
              <a:rPr lang="fa-IR" sz="2400" dirty="0" smtClean="0">
                <a:cs typeface="Traffic" pitchFamily="2" charset="-78"/>
              </a:rPr>
              <a:t>پارامتر را بر عملکرد </a:t>
            </a:r>
            <a:r>
              <a:rPr lang="fa-IR" sz="2400" dirty="0" smtClean="0">
                <a:cs typeface="Traffic" pitchFamily="2" charset="-78"/>
              </a:rPr>
              <a:t>يک تجهيز يا فرآيند </a:t>
            </a:r>
            <a:r>
              <a:rPr lang="fa-IR" sz="2400" dirty="0" smtClean="0">
                <a:cs typeface="Traffic" pitchFamily="2" charset="-78"/>
              </a:rPr>
              <a:t>را در </a:t>
            </a:r>
            <a:r>
              <a:rPr lang="fa-IR" sz="2400" dirty="0" smtClean="0">
                <a:cs typeface="Traffic" pitchFamily="2" charset="-78"/>
              </a:rPr>
              <a:t>يک محيط شبيه سازي </a:t>
            </a:r>
            <a:r>
              <a:rPr lang="fa-IR" sz="2400" dirty="0" smtClean="0">
                <a:cs typeface="Traffic" pitchFamily="2" charset="-78"/>
              </a:rPr>
              <a:t>شده </a:t>
            </a:r>
            <a:r>
              <a:rPr lang="fa-IR" sz="2400" dirty="0" smtClean="0">
                <a:cs typeface="Traffic" pitchFamily="2" charset="-78"/>
              </a:rPr>
              <a:t>بررسي </a:t>
            </a:r>
            <a:r>
              <a:rPr lang="fa-IR" sz="2400" dirty="0" smtClean="0">
                <a:cs typeface="Traffic" pitchFamily="2" charset="-78"/>
              </a:rPr>
              <a:t>کرد.</a:t>
            </a:r>
          </a:p>
          <a:p>
            <a:pPr algn="justLow" rtl="1"/>
            <a:r>
              <a:rPr lang="fa-IR" sz="2400" dirty="0" smtClean="0">
                <a:cs typeface="Traffic" pitchFamily="2" charset="-78"/>
              </a:rPr>
              <a:t>ميتوان </a:t>
            </a:r>
            <a:r>
              <a:rPr lang="fa-IR" sz="2400" dirty="0" smtClean="0">
                <a:cs typeface="Traffic" pitchFamily="2" charset="-78"/>
              </a:rPr>
              <a:t>اثر </a:t>
            </a:r>
            <a:r>
              <a:rPr lang="fa-IR" sz="2400" dirty="0" smtClean="0">
                <a:cs typeface="Traffic" pitchFamily="2" charset="-78"/>
              </a:rPr>
              <a:t>يک عيب يک تجهيز </a:t>
            </a:r>
            <a:r>
              <a:rPr lang="fa-IR" sz="2400" dirty="0" smtClean="0">
                <a:cs typeface="Traffic" pitchFamily="2" charset="-78"/>
              </a:rPr>
              <a:t>بر عملکرد </a:t>
            </a:r>
            <a:r>
              <a:rPr lang="fa-IR" sz="2400" dirty="0" smtClean="0">
                <a:cs typeface="Traffic" pitchFamily="2" charset="-78"/>
              </a:rPr>
              <a:t>فرآيند </a:t>
            </a:r>
            <a:r>
              <a:rPr lang="fa-IR" sz="2400" dirty="0" smtClean="0">
                <a:cs typeface="Traffic" pitchFamily="2" charset="-78"/>
              </a:rPr>
              <a:t>را در </a:t>
            </a:r>
            <a:r>
              <a:rPr lang="fa-IR" sz="2400" dirty="0" smtClean="0">
                <a:cs typeface="Traffic" pitchFamily="2" charset="-78"/>
              </a:rPr>
              <a:t>محيط شبيه سازي </a:t>
            </a:r>
            <a:r>
              <a:rPr lang="fa-IR" sz="2400" dirty="0" smtClean="0">
                <a:cs typeface="Traffic" pitchFamily="2" charset="-78"/>
              </a:rPr>
              <a:t>شده </a:t>
            </a:r>
            <a:r>
              <a:rPr lang="fa-IR" sz="2400" dirty="0" smtClean="0">
                <a:cs typeface="Traffic" pitchFamily="2" charset="-78"/>
              </a:rPr>
              <a:t>بررسي </a:t>
            </a:r>
            <a:r>
              <a:rPr lang="fa-IR" sz="2400" dirty="0" smtClean="0">
                <a:cs typeface="Traffic" pitchFamily="2" charset="-78"/>
              </a:rPr>
              <a:t>نمود و از </a:t>
            </a:r>
            <a:r>
              <a:rPr lang="fa-IR" sz="2400" dirty="0" smtClean="0">
                <a:cs typeface="Traffic" pitchFamily="2" charset="-78"/>
              </a:rPr>
              <a:t>نتايج </a:t>
            </a:r>
            <a:r>
              <a:rPr lang="fa-IR" sz="2400" dirty="0" smtClean="0">
                <a:cs typeface="Traffic" pitchFamily="2" charset="-78"/>
              </a:rPr>
              <a:t>حاصل جهت آموزش نحوه </a:t>
            </a:r>
            <a:r>
              <a:rPr lang="fa-IR" sz="2400" dirty="0" smtClean="0">
                <a:cs typeface="Traffic" pitchFamily="2" charset="-78"/>
              </a:rPr>
              <a:t>عيب يابي تجهيزات </a:t>
            </a:r>
            <a:r>
              <a:rPr lang="fa-IR" sz="2400" dirty="0" smtClean="0">
                <a:cs typeface="Traffic" pitchFamily="2" charset="-78"/>
              </a:rPr>
              <a:t>استفاده کرد.</a:t>
            </a:r>
          </a:p>
          <a:p>
            <a:pPr algn="justLow" rtl="1"/>
            <a:endParaRPr lang="fa-IR" sz="2400" dirty="0" smtClean="0">
              <a:cs typeface="Traff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endCxn id="11" idx="0"/>
          </p:cNvCxnSpPr>
          <p:nvPr/>
        </p:nvCxnSpPr>
        <p:spPr>
          <a:xfrm rot="5400000">
            <a:off x="1866900" y="3695700"/>
            <a:ext cx="525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http://media02.hongkiat.com/geek-is-new-cool/gee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228600" y="4419600"/>
            <a:ext cx="2209800" cy="2209800"/>
          </a:xfrm>
          <a:prstGeom prst="rect">
            <a:avLst/>
          </a:prstGeom>
          <a:noFill/>
        </p:spPr>
      </p:pic>
      <p:sp>
        <p:nvSpPr>
          <p:cNvPr id="18" name="Vertical Scroll 17"/>
          <p:cNvSpPr/>
          <p:nvPr/>
        </p:nvSpPr>
        <p:spPr>
          <a:xfrm>
            <a:off x="0" y="990600"/>
            <a:ext cx="4267200" cy="3352800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1-Achieve valuable experience for being a part of a big community.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2-Learning new and useful tools, languages and standards.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3-Good resume as a contributor in a live software.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4-Learn how to write maintainable codes.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1" name="Picture 14" descr="http://ptgmedia.pearsoncmg.com/images/chap4_9780321947970/elementLinks/04fig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5105400" y="4343400"/>
            <a:ext cx="2096476" cy="2209800"/>
          </a:xfrm>
          <a:prstGeom prst="rect">
            <a:avLst/>
          </a:prstGeom>
          <a:noFill/>
        </p:spPr>
      </p:pic>
      <p:sp>
        <p:nvSpPr>
          <p:cNvPr id="22" name="Cloud Callout 21"/>
          <p:cNvSpPr/>
          <p:nvPr/>
        </p:nvSpPr>
        <p:spPr>
          <a:xfrm>
            <a:off x="5562600" y="1219200"/>
            <a:ext cx="3581400" cy="2057400"/>
          </a:xfrm>
          <a:prstGeom prst="cloudCallout">
            <a:avLst>
              <a:gd name="adj1" fmla="val 2289"/>
              <a:gd name="adj2" fmla="val 12302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we work together, with a clear strategy, we can develop useful engineering </a:t>
            </a:r>
            <a:r>
              <a:rPr lang="en-US" dirty="0" err="1" smtClean="0">
                <a:solidFill>
                  <a:schemeClr val="tx1"/>
                </a:solidFill>
              </a:rPr>
              <a:t>softwares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5800" y="3352800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اساتيد ميتوانند فعاليت هاي علمي و پژوهشي گسترده تري داشته باشند و صنعت نيز از حاصل تلاشها بهره برد</a:t>
            </a:r>
            <a:r>
              <a:rPr lang="fa-IR" sz="1600" dirty="0" smtClean="0">
                <a:cs typeface="Traffic" pitchFamily="2" charset="-78"/>
              </a:rPr>
              <a:t>.</a:t>
            </a:r>
            <a:endParaRPr lang="en-US" sz="1600" dirty="0">
              <a:cs typeface="Traffic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8800" y="44196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دانشجويان علاقمند به برنامه نويسی ميتوانند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، بهره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بيشتري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از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تلاشهاي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خود 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برند</a:t>
            </a:r>
            <a:r>
              <a:rPr lang="fa-I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.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raffic" pitchFamily="2" charset="-78"/>
            </a:endParaRPr>
          </a:p>
        </p:txBody>
      </p:sp>
      <p:pic>
        <p:nvPicPr>
          <p:cNvPr id="25" name="Picture 7" descr="C:\Users\bnu\AppData\Local\Microsoft\Windows\Temporary Internet Files\Content.IE5\A7V5B5DN\MC900229305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7467600" y="4495800"/>
            <a:ext cx="1018642" cy="1776679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48000" y="6324600"/>
            <a:ext cx="2895600" cy="365125"/>
          </a:xfrm>
        </p:spPr>
        <p:txBody>
          <a:bodyPr/>
          <a:lstStyle/>
          <a:p>
            <a:r>
              <a:rPr lang="en-US" smtClean="0"/>
              <a:t>Dana Laboratory: An Interview for  ISME2014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3048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/>
            <a:r>
              <a:rPr lang="fa-IR" sz="2000" dirty="0" smtClean="0">
                <a:cs typeface="Traffic" pitchFamily="2" charset="-78"/>
              </a:rPr>
              <a:t>مشارکت </a:t>
            </a:r>
            <a:r>
              <a:rPr lang="fa-IR" sz="2000" dirty="0" smtClean="0">
                <a:cs typeface="Traffic" pitchFamily="2" charset="-78"/>
              </a:rPr>
              <a:t>صنعت و دانشگاه در </a:t>
            </a:r>
            <a:r>
              <a:rPr lang="fa-IR" sz="2000" dirty="0" smtClean="0">
                <a:cs typeface="Traffic" pitchFamily="2" charset="-78"/>
              </a:rPr>
              <a:t>پروژه </a:t>
            </a:r>
            <a:r>
              <a:rPr lang="fa-IR" sz="2000" dirty="0" smtClean="0">
                <a:cs typeface="Traffic" pitchFamily="2" charset="-78"/>
              </a:rPr>
              <a:t>هاي </a:t>
            </a:r>
            <a:r>
              <a:rPr lang="fa-IR" sz="2000" dirty="0" smtClean="0">
                <a:cs typeface="Traffic" pitchFamily="2" charset="-78"/>
              </a:rPr>
              <a:t>متن </a:t>
            </a:r>
            <a:r>
              <a:rPr lang="fa-IR" sz="2000" dirty="0" smtClean="0">
                <a:cs typeface="Traffic" pitchFamily="2" charset="-78"/>
              </a:rPr>
              <a:t>باز ميتواند مزاياي </a:t>
            </a:r>
            <a:r>
              <a:rPr lang="fa-IR" sz="2000" dirty="0" smtClean="0">
                <a:cs typeface="Traffic" pitchFamily="2" charset="-78"/>
              </a:rPr>
              <a:t>قابل </a:t>
            </a:r>
            <a:r>
              <a:rPr lang="fa-IR" sz="2000" dirty="0" smtClean="0">
                <a:cs typeface="Traffic" pitchFamily="2" charset="-78"/>
              </a:rPr>
              <a:t>توجهي </a:t>
            </a:r>
            <a:r>
              <a:rPr lang="fa-IR" sz="2000" dirty="0" smtClean="0">
                <a:cs typeface="Traffic" pitchFamily="2" charset="-78"/>
              </a:rPr>
              <a:t>در توسعه </a:t>
            </a:r>
            <a:r>
              <a:rPr lang="fa-IR" sz="2000" dirty="0" smtClean="0">
                <a:cs typeface="Traffic" pitchFamily="2" charset="-78"/>
              </a:rPr>
              <a:t>علمي دانشگاهها و توليد نرم افزارهای کاربردی </a:t>
            </a:r>
            <a:r>
              <a:rPr lang="fa-IR" sz="2000" dirty="0" smtClean="0">
                <a:cs typeface="Traffic" pitchFamily="2" charset="-78"/>
              </a:rPr>
              <a:t>داشته باشد.</a:t>
            </a:r>
            <a:endParaRPr lang="en-US" sz="2000" dirty="0">
              <a:cs typeface="Traff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ANA_Small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7" y="0"/>
            <a:ext cx="1828803" cy="1828803"/>
          </a:xfrm>
          <a:prstGeom prst="rect">
            <a:avLst/>
          </a:prstGeom>
        </p:spPr>
      </p:pic>
      <p:pic>
        <p:nvPicPr>
          <p:cNvPr id="7" name="Picture 6" descr="DANA_ClientSma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5029200"/>
            <a:ext cx="1463043" cy="1517907"/>
          </a:xfrm>
          <a:prstGeom prst="rect">
            <a:avLst/>
          </a:prstGeom>
        </p:spPr>
      </p:pic>
      <p:pic>
        <p:nvPicPr>
          <p:cNvPr id="8" name="Picture 7" descr="DANA_ServerSmal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5029200"/>
            <a:ext cx="1463043" cy="15270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4400" y="1981200"/>
            <a:ext cx="7162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/>
            <a:r>
              <a:rPr lang="fa-I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اعتقاد دارم: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توسعه نرم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افزاري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با عنوان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کلي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"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شبيه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ساز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فرآيند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" منافع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مشترکي براي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صنعت نفت (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بخشهاي فرآيندي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مانند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پالايشگاهها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و مجتمع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هاي پتروشيمي)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و دانشگاه دارد.</a:t>
            </a:r>
          </a:p>
          <a:p>
            <a:pPr algn="justLow" rtl="1"/>
            <a:r>
              <a:rPr lang="fa-I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اميدوارم</a:t>
            </a:r>
            <a:r>
              <a:rPr lang="fa-I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: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بررسي اين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منافع مشترک بتواند منجر به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تعريف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پروژه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اي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مشترک جهت توسعه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چنين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نرم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افزاري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گردد و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بتوانيم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جهت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مديريت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پروژه آدرس و نام مشخص اختصاص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دهيم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.</a:t>
            </a:r>
          </a:p>
          <a:p>
            <a:pPr algn="justLow" rtl="1"/>
            <a:r>
              <a:rPr lang="fa-I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تلاش </a:t>
            </a:r>
            <a:r>
              <a:rPr lang="fa-I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ميکنم</a:t>
            </a:r>
            <a:r>
              <a:rPr lang="fa-I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: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 متناسب با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پيشرفت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پروژه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جلساتي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با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حضوري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علاقه مندان و مشارکت کنندگان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ترتيب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داده شود تا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فعاليت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ها تنها محدود به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محيط اينترنت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نگردد. بعلاوه جهت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معرفي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پروژه و جلب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حمايت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حضور در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سمينارها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و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همايش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ها در سطح دانشگاه و صنعت نفت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الزامي مي </a:t>
            </a:r>
            <a:r>
              <a:rPr lang="fa-IR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raffic" pitchFamily="2" charset="-78"/>
              </a:rPr>
              <a:t>باشد.</a:t>
            </a:r>
            <a:endParaRPr lang="fa-IR" sz="2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raffic" pitchFamily="2" charset="-78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381000"/>
            <a:ext cx="3124200" cy="1143000"/>
          </a:xfrm>
        </p:spPr>
        <p:txBody>
          <a:bodyPr>
            <a:noAutofit/>
          </a:bodyPr>
          <a:lstStyle/>
          <a:p>
            <a:r>
              <a:rPr lang="fa-IR" sz="2400" dirty="0" smtClean="0">
                <a:latin typeface="Tahoma" pitchFamily="34" charset="0"/>
                <a:cs typeface="Traffic" pitchFamily="2" charset="-78"/>
              </a:rPr>
              <a:t>اجزاء نرم </a:t>
            </a:r>
            <a:r>
              <a:rPr lang="fa-IR" sz="2400" dirty="0" smtClean="0">
                <a:latin typeface="Tahoma" pitchFamily="34" charset="0"/>
                <a:cs typeface="Traffic" pitchFamily="2" charset="-78"/>
              </a:rPr>
              <a:t>افزار </a:t>
            </a:r>
            <a:r>
              <a:rPr lang="fa-IR" sz="2400" dirty="0" smtClean="0">
                <a:latin typeface="Tahoma" pitchFamily="34" charset="0"/>
                <a:cs typeface="Traffic" pitchFamily="2" charset="-78"/>
              </a:rPr>
              <a:t>شبيه ساز براساس معادلات</a:t>
            </a:r>
            <a:endParaRPr lang="en-US" sz="2400" dirty="0">
              <a:latin typeface="Tahoma" pitchFamily="34" charset="0"/>
              <a:cs typeface="Traffic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Dana Laboratory: An Interview for  ISME2014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0536-D896-4DC3-9CDF-CAA761E51B0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43600" y="3962400"/>
            <a:ext cx="252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Solver</a:t>
            </a:r>
            <a:endParaRPr lang="fa-I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5800" y="2133600"/>
            <a:ext cx="77724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fa-I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685800"/>
            <a:ext cx="289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Interfaces</a:t>
            </a:r>
            <a:endParaRPr lang="fa-I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a-I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1866900" y="1638300"/>
            <a:ext cx="685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33800" y="3962400"/>
            <a:ext cx="13716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sheet</a:t>
            </a:r>
            <a:endParaRPr lang="fa-IR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" y="4343400"/>
            <a:ext cx="1981200" cy="936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for process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equipments</a:t>
            </a:r>
            <a:endParaRPr lang="fa-I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" y="5715000"/>
            <a:ext cx="2514600" cy="46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for process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fluids</a:t>
            </a:r>
            <a:endParaRPr lang="fa-I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43600" y="5334000"/>
            <a:ext cx="2520000" cy="9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 of thermo physical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constants</a:t>
            </a:r>
            <a:endParaRPr lang="fa-I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3" name="Straight Arrow Connector 42"/>
          <p:cNvCxnSpPr>
            <a:stCxn id="30" idx="3"/>
            <a:endCxn id="25" idx="1"/>
          </p:cNvCxnSpPr>
          <p:nvPr/>
        </p:nvCxnSpPr>
        <p:spPr>
          <a:xfrm>
            <a:off x="5105400" y="4196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0"/>
            <a:endCxn id="25" idx="2"/>
          </p:cNvCxnSpPr>
          <p:nvPr/>
        </p:nvCxnSpPr>
        <p:spPr>
          <a:xfrm rot="5400000" flipH="1" flipV="1">
            <a:off x="6751800" y="4882200"/>
            <a:ext cx="90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30" idx="1"/>
          </p:cNvCxnSpPr>
          <p:nvPr/>
        </p:nvCxnSpPr>
        <p:spPr>
          <a:xfrm flipV="1">
            <a:off x="2667000" y="4196400"/>
            <a:ext cx="1066800" cy="61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2" idx="3"/>
            <a:endCxn id="30" idx="2"/>
          </p:cNvCxnSpPr>
          <p:nvPr/>
        </p:nvCxnSpPr>
        <p:spPr>
          <a:xfrm flipV="1">
            <a:off x="3124200" y="4430400"/>
            <a:ext cx="1295400" cy="151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105400" y="3810000"/>
            <a:ext cx="7562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solves</a:t>
            </a:r>
            <a:endParaRPr lang="fa-IR" dirty="0"/>
          </a:p>
        </p:txBody>
      </p:sp>
      <p:sp>
        <p:nvSpPr>
          <p:cNvPr id="91" name="TextBox 90"/>
          <p:cNvSpPr txBox="1"/>
          <p:nvPr/>
        </p:nvSpPr>
        <p:spPr>
          <a:xfrm>
            <a:off x="2743200" y="3886200"/>
            <a:ext cx="65594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build</a:t>
            </a:r>
          </a:p>
          <a:p>
            <a:r>
              <a:rPr lang="en-US" dirty="0" smtClean="0"/>
              <a:t>from</a:t>
            </a:r>
            <a:endParaRPr lang="fa-IR" dirty="0"/>
          </a:p>
        </p:txBody>
      </p:sp>
      <p:sp>
        <p:nvSpPr>
          <p:cNvPr id="92" name="TextBox 91"/>
          <p:cNvSpPr txBox="1"/>
          <p:nvPr/>
        </p:nvSpPr>
        <p:spPr>
          <a:xfrm>
            <a:off x="3810000" y="5105400"/>
            <a:ext cx="6799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using</a:t>
            </a:r>
            <a:endParaRPr lang="fa-IR" dirty="0"/>
          </a:p>
        </p:txBody>
      </p:sp>
      <p:sp>
        <p:nvSpPr>
          <p:cNvPr id="93" name="TextBox 92"/>
          <p:cNvSpPr txBox="1"/>
          <p:nvPr/>
        </p:nvSpPr>
        <p:spPr>
          <a:xfrm>
            <a:off x="7239000" y="4648200"/>
            <a:ext cx="6994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reads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Words>2284</Words>
  <Application>Microsoft Office PowerPoint</Application>
  <PresentationFormat>On-screen Show (4:3)</PresentationFormat>
  <Paragraphs>255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 کارگاه آموزشي: مدلسازي تجهيزات فرآيندي در صنعت نفت، گاز و پتروشيمي توسط کدهاي متن باز</vt:lpstr>
      <vt:lpstr>جايگاه نرم افزار مدلساز فرآيند در مجموعه نرم افزارهاي CAPE</vt:lpstr>
      <vt:lpstr>Slide 3</vt:lpstr>
      <vt:lpstr>منظور از سيمولاتور آموزشي چيست؟</vt:lpstr>
      <vt:lpstr>کارکرد هاي شبيه سازي در کمک به آموزشهاي پايه در مراکز آموزشي و دانشگاهها</vt:lpstr>
      <vt:lpstr>کارکرد هاي شبيه سازي در کمک به آموزشهاي اختصاصي</vt:lpstr>
      <vt:lpstr>Slide 7</vt:lpstr>
      <vt:lpstr>Slide 8</vt:lpstr>
      <vt:lpstr>اجزاء نرم افزار شبيه ساز براساس معادلات</vt:lpstr>
      <vt:lpstr>مدلسازي چيست؟ منظور از مدلسازي شرح عملکرد يک تجهيز يا يک فرآيند به زبان رياضي است. دو روش اصلي در مدلسازي فرآيند شامل روشهاي مرحله اي يا پيوسته (Sequential) و روش مدلسازي بر اساس معادلات ميباشند. </vt:lpstr>
      <vt:lpstr>مدلسازي چيست؟ منظور از مدلسازي شرح عملکرد يک تجهيز يا يک فرآيند به زبان رياضي است. دو روش اصلي در مدلسازي فرآيند شامل روشهاي مرحله اي يا پيوسته (Sequential) و روش مدلسازي بر اساس معادلات ميباشند. </vt:lpstr>
      <vt:lpstr>مدلسازي براساس معادلات...</vt:lpstr>
      <vt:lpstr>...مدلسازي براساس معادلات...</vt:lpstr>
      <vt:lpstr>... مدلسازي براساس معادلات</vt:lpstr>
      <vt:lpstr>GitHub چيست؟</vt:lpstr>
      <vt:lpstr>Git  در يک نگاه: در هر گام يک نسخه از کل پروژه برداشته ميشود (نه فقط تغييرات)...</vt:lpstr>
      <vt:lpstr>Git  در يک نگاه: ...سه وضعيت متفاوت براي اطلاعات تعريف ميشود</vt:lpstr>
      <vt:lpstr>پيشرفت پروژه در GitHub</vt:lpstr>
      <vt:lpstr>چند فعاليت متداول در Git ... </vt:lpstr>
      <vt:lpstr>... چند فعاليت متداول در Git (ادامه)</vt:lpstr>
      <vt:lpstr>پس از بررسي اجمالي روشهاي مختلف مدلسازي ميتوان چند ويژگي مهم براي يک زبان مطلوب مدلسازي را برشمرد.</vt:lpstr>
      <vt:lpstr>ويژگي هاي مثبت يک زبان برنامه نويسي جهت تحليل مدل ها، انجام محاسبات لازم و توزيع نتايج روي شبکه</vt:lpstr>
      <vt:lpstr>ويژگي هاي زبان مناسب جهت طراحي واسط کاربري</vt:lpstr>
      <vt:lpstr>در چه مرحله اي از کاريم؟</vt:lpstr>
      <vt:lpstr>در چه مرحله اي از کاريم؟....</vt:lpstr>
      <vt:lpstr>با وجود امتيازاتی که زبان julia دارد به دليل اينکه يک زبان شيئ گرا محسوب نميگردد برای بارگذاری مدلهای تعريف شده بايد تغييرات مهمی در ساختار آنها ايجاد نمود: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bnu</dc:creator>
  <cp:lastModifiedBy>afzalan</cp:lastModifiedBy>
  <cp:revision>189</cp:revision>
  <dcterms:created xsi:type="dcterms:W3CDTF">2014-03-06T11:59:11Z</dcterms:created>
  <dcterms:modified xsi:type="dcterms:W3CDTF">2014-04-22T17:40:04Z</dcterms:modified>
</cp:coreProperties>
</file>