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71" r:id="rId2"/>
    <p:sldId id="256" r:id="rId3"/>
    <p:sldId id="257" r:id="rId4"/>
    <p:sldId id="258" r:id="rId5"/>
    <p:sldId id="259" r:id="rId6"/>
    <p:sldId id="260" r:id="rId7"/>
    <p:sldId id="261" r:id="rId8"/>
    <p:sldId id="263" r:id="rId9"/>
    <p:sldId id="262" r:id="rId10"/>
    <p:sldId id="270" r:id="rId11"/>
    <p:sldId id="285" r:id="rId12"/>
    <p:sldId id="272" r:id="rId13"/>
    <p:sldId id="273" r:id="rId14"/>
    <p:sldId id="274" r:id="rId15"/>
    <p:sldId id="275" r:id="rId16"/>
    <p:sldId id="264" r:id="rId17"/>
    <p:sldId id="268" r:id="rId18"/>
    <p:sldId id="269" r:id="rId19"/>
    <p:sldId id="265" r:id="rId20"/>
    <p:sldId id="266" r:id="rId21"/>
    <p:sldId id="267" r:id="rId22"/>
    <p:sldId id="276" r:id="rId23"/>
    <p:sldId id="283" r:id="rId24"/>
    <p:sldId id="280" r:id="rId25"/>
    <p:sldId id="284" r:id="rId26"/>
    <p:sldId id="281" r:id="rId27"/>
    <p:sldId id="279" r:id="rId28"/>
    <p:sldId id="277" r:id="rId29"/>
    <p:sldId id="278"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Dana Laboratory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01AB3A-B0A1-4FCE-89C8-E2B57AC8AEF7}" type="datetimeFigureOut">
              <a:rPr lang="en-US" smtClean="0"/>
              <a:pPr/>
              <a:t>3/8/2014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Dana Laboratory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716893-FD2C-4D34-A91B-B46344C6FDC8}" type="slidenum">
              <a:rPr lang="en-US" smtClean="0"/>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Dana Laboratory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87B05-826A-4C16-8573-C50F7EB55D29}" type="datetimeFigureOut">
              <a:rPr lang="en-US" smtClean="0"/>
              <a:pPr/>
              <a:t>3/8/2014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Dana Laboratory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1764A-E512-48B5-8C7B-839670ECFEF5}"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Dana Laboratory</a:t>
            </a:r>
            <a:endParaRPr lang="en-US"/>
          </a:p>
        </p:txBody>
      </p:sp>
      <p:sp>
        <p:nvSpPr>
          <p:cNvPr id="5" name="Footer Placeholder 4"/>
          <p:cNvSpPr>
            <a:spLocks noGrp="1"/>
          </p:cNvSpPr>
          <p:nvPr>
            <p:ph type="ftr" sz="quarter" idx="11"/>
          </p:nvPr>
        </p:nvSpPr>
        <p:spPr/>
        <p:txBody>
          <a:bodyPr/>
          <a:lstStyle/>
          <a:p>
            <a:r>
              <a:rPr lang="en-US" smtClean="0"/>
              <a:t>Dana Laboratory</a:t>
            </a:r>
            <a:endParaRPr lang="en-US"/>
          </a:p>
        </p:txBody>
      </p:sp>
      <p:sp>
        <p:nvSpPr>
          <p:cNvPr id="6" name="Slide Number Placeholder 5"/>
          <p:cNvSpPr>
            <a:spLocks noGrp="1"/>
          </p:cNvSpPr>
          <p:nvPr>
            <p:ph type="sldNum" sz="quarter" idx="12"/>
          </p:nvPr>
        </p:nvSpPr>
        <p:spPr/>
        <p:txBody>
          <a:bodyPr/>
          <a:lstStyle/>
          <a:p>
            <a:fld id="{8EE1764A-E512-48B5-8C7B-839670ECFEF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E1764A-E512-48B5-8C7B-839670ECFEF5}"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Dana Laboratory</a:t>
            </a:r>
            <a:endParaRPr lang="en-US"/>
          </a:p>
        </p:txBody>
      </p:sp>
      <p:sp>
        <p:nvSpPr>
          <p:cNvPr id="6" name="Header Placeholder 5"/>
          <p:cNvSpPr>
            <a:spLocks noGrp="1"/>
          </p:cNvSpPr>
          <p:nvPr>
            <p:ph type="hdr" sz="quarter" idx="12"/>
          </p:nvPr>
        </p:nvSpPr>
        <p:spPr/>
        <p:txBody>
          <a:bodyPr/>
          <a:lstStyle/>
          <a:p>
            <a:r>
              <a:rPr lang="en-US" smtClean="0"/>
              <a:t>Dana Laboratory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E1764A-E512-48B5-8C7B-839670ECFEF5}"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Dana Laboratory</a:t>
            </a:r>
            <a:endParaRPr lang="en-US"/>
          </a:p>
        </p:txBody>
      </p:sp>
      <p:sp>
        <p:nvSpPr>
          <p:cNvPr id="6" name="Header Placeholder 5"/>
          <p:cNvSpPr>
            <a:spLocks noGrp="1"/>
          </p:cNvSpPr>
          <p:nvPr>
            <p:ph type="hdr" sz="quarter" idx="12"/>
          </p:nvPr>
        </p:nvSpPr>
        <p:spPr/>
        <p:txBody>
          <a:bodyPr/>
          <a:lstStyle/>
          <a:p>
            <a:r>
              <a:rPr lang="en-US" smtClean="0"/>
              <a:t>Dana Laboratory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B8AE49-F258-4923-B1B8-F1367651E2BD}" type="datetime1">
              <a:rPr lang="en-US" smtClean="0"/>
              <a:pPr/>
              <a:t>3/8/2014</a:t>
            </a:fld>
            <a:endParaRPr lang="en-US"/>
          </a:p>
        </p:txBody>
      </p:sp>
      <p:sp>
        <p:nvSpPr>
          <p:cNvPr id="5" name="Footer Placeholder 4"/>
          <p:cNvSpPr>
            <a:spLocks noGrp="1"/>
          </p:cNvSpPr>
          <p:nvPr>
            <p:ph type="ftr" sz="quarter" idx="11"/>
          </p:nvPr>
        </p:nvSpPr>
        <p:spPr/>
        <p:txBody>
          <a:bodyPr/>
          <a:lstStyle/>
          <a:p>
            <a:r>
              <a:rPr lang="en-US" smtClean="0"/>
              <a:t>Dana Laboratory: An Interview</a:t>
            </a:r>
            <a:endParaRPr lang="en-US"/>
          </a:p>
        </p:txBody>
      </p:sp>
      <p:sp>
        <p:nvSpPr>
          <p:cNvPr id="6" name="Slide Number Placeholder 5"/>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3BF95-25FE-4831-8391-63B13DDB092E}" type="datetime1">
              <a:rPr lang="en-US" smtClean="0"/>
              <a:pPr/>
              <a:t>3/8/2014</a:t>
            </a:fld>
            <a:endParaRPr lang="en-US"/>
          </a:p>
        </p:txBody>
      </p:sp>
      <p:sp>
        <p:nvSpPr>
          <p:cNvPr id="5" name="Footer Placeholder 4"/>
          <p:cNvSpPr>
            <a:spLocks noGrp="1"/>
          </p:cNvSpPr>
          <p:nvPr>
            <p:ph type="ftr" sz="quarter" idx="11"/>
          </p:nvPr>
        </p:nvSpPr>
        <p:spPr/>
        <p:txBody>
          <a:bodyPr/>
          <a:lstStyle/>
          <a:p>
            <a:r>
              <a:rPr lang="en-US" smtClean="0"/>
              <a:t>Dana Laboratory: An Interview</a:t>
            </a:r>
            <a:endParaRPr lang="en-US"/>
          </a:p>
        </p:txBody>
      </p:sp>
      <p:sp>
        <p:nvSpPr>
          <p:cNvPr id="6" name="Slide Number Placeholder 5"/>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5D45CC-A1A8-472F-B12C-111AB75B4F3A}" type="datetime1">
              <a:rPr lang="en-US" smtClean="0"/>
              <a:pPr/>
              <a:t>3/8/2014</a:t>
            </a:fld>
            <a:endParaRPr lang="en-US"/>
          </a:p>
        </p:txBody>
      </p:sp>
      <p:sp>
        <p:nvSpPr>
          <p:cNvPr id="5" name="Footer Placeholder 4"/>
          <p:cNvSpPr>
            <a:spLocks noGrp="1"/>
          </p:cNvSpPr>
          <p:nvPr>
            <p:ph type="ftr" sz="quarter" idx="11"/>
          </p:nvPr>
        </p:nvSpPr>
        <p:spPr/>
        <p:txBody>
          <a:bodyPr/>
          <a:lstStyle/>
          <a:p>
            <a:r>
              <a:rPr lang="en-US" smtClean="0"/>
              <a:t>Dana Laboratory: An Interview</a:t>
            </a:r>
            <a:endParaRPr lang="en-US"/>
          </a:p>
        </p:txBody>
      </p:sp>
      <p:sp>
        <p:nvSpPr>
          <p:cNvPr id="6" name="Slide Number Placeholder 5"/>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3DF1F-5027-4462-9CDC-233ACE563C79}" type="datetime1">
              <a:rPr lang="en-US" smtClean="0"/>
              <a:pPr/>
              <a:t>3/8/2014</a:t>
            </a:fld>
            <a:endParaRPr lang="en-US"/>
          </a:p>
        </p:txBody>
      </p:sp>
      <p:sp>
        <p:nvSpPr>
          <p:cNvPr id="5" name="Footer Placeholder 4"/>
          <p:cNvSpPr>
            <a:spLocks noGrp="1"/>
          </p:cNvSpPr>
          <p:nvPr>
            <p:ph type="ftr" sz="quarter" idx="11"/>
          </p:nvPr>
        </p:nvSpPr>
        <p:spPr/>
        <p:txBody>
          <a:bodyPr/>
          <a:lstStyle/>
          <a:p>
            <a:r>
              <a:rPr lang="en-US" smtClean="0"/>
              <a:t>Dana Laboratory: An Interview</a:t>
            </a:r>
            <a:endParaRPr lang="en-US"/>
          </a:p>
        </p:txBody>
      </p:sp>
      <p:sp>
        <p:nvSpPr>
          <p:cNvPr id="6" name="Slide Number Placeholder 5"/>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654BE-3CAC-4705-8436-7A69B8BE29A7}" type="datetime1">
              <a:rPr lang="en-US" smtClean="0"/>
              <a:pPr/>
              <a:t>3/8/2014</a:t>
            </a:fld>
            <a:endParaRPr lang="en-US"/>
          </a:p>
        </p:txBody>
      </p:sp>
      <p:sp>
        <p:nvSpPr>
          <p:cNvPr id="5" name="Footer Placeholder 4"/>
          <p:cNvSpPr>
            <a:spLocks noGrp="1"/>
          </p:cNvSpPr>
          <p:nvPr>
            <p:ph type="ftr" sz="quarter" idx="11"/>
          </p:nvPr>
        </p:nvSpPr>
        <p:spPr/>
        <p:txBody>
          <a:bodyPr/>
          <a:lstStyle/>
          <a:p>
            <a:r>
              <a:rPr lang="en-US" smtClean="0"/>
              <a:t>Dana Laboratory: An Interview</a:t>
            </a:r>
            <a:endParaRPr lang="en-US"/>
          </a:p>
        </p:txBody>
      </p:sp>
      <p:sp>
        <p:nvSpPr>
          <p:cNvPr id="6" name="Slide Number Placeholder 5"/>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2337C9-2EC6-46E9-A439-1DCC82BEA999}" type="datetime1">
              <a:rPr lang="en-US" smtClean="0"/>
              <a:pPr/>
              <a:t>3/8/2014</a:t>
            </a:fld>
            <a:endParaRPr lang="en-US"/>
          </a:p>
        </p:txBody>
      </p:sp>
      <p:sp>
        <p:nvSpPr>
          <p:cNvPr id="6" name="Footer Placeholder 5"/>
          <p:cNvSpPr>
            <a:spLocks noGrp="1"/>
          </p:cNvSpPr>
          <p:nvPr>
            <p:ph type="ftr" sz="quarter" idx="11"/>
          </p:nvPr>
        </p:nvSpPr>
        <p:spPr/>
        <p:txBody>
          <a:bodyPr/>
          <a:lstStyle/>
          <a:p>
            <a:r>
              <a:rPr lang="en-US" smtClean="0"/>
              <a:t>Dana Laboratory: An Interview</a:t>
            </a:r>
            <a:endParaRPr lang="en-US"/>
          </a:p>
        </p:txBody>
      </p:sp>
      <p:sp>
        <p:nvSpPr>
          <p:cNvPr id="7" name="Slide Number Placeholder 6"/>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9C028-0FFC-4E21-AB8F-25DAF0472B90}" type="datetime1">
              <a:rPr lang="en-US" smtClean="0"/>
              <a:pPr/>
              <a:t>3/8/2014</a:t>
            </a:fld>
            <a:endParaRPr lang="en-US"/>
          </a:p>
        </p:txBody>
      </p:sp>
      <p:sp>
        <p:nvSpPr>
          <p:cNvPr id="8" name="Footer Placeholder 7"/>
          <p:cNvSpPr>
            <a:spLocks noGrp="1"/>
          </p:cNvSpPr>
          <p:nvPr>
            <p:ph type="ftr" sz="quarter" idx="11"/>
          </p:nvPr>
        </p:nvSpPr>
        <p:spPr/>
        <p:txBody>
          <a:bodyPr/>
          <a:lstStyle/>
          <a:p>
            <a:r>
              <a:rPr lang="en-US" smtClean="0"/>
              <a:t>Dana Laboratory: An Interview</a:t>
            </a:r>
            <a:endParaRPr lang="en-US"/>
          </a:p>
        </p:txBody>
      </p:sp>
      <p:sp>
        <p:nvSpPr>
          <p:cNvPr id="9" name="Slide Number Placeholder 8"/>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9AF954-7BF8-4BAF-9B4E-D25A7849690B}" type="datetime1">
              <a:rPr lang="en-US" smtClean="0"/>
              <a:pPr/>
              <a:t>3/8/2014</a:t>
            </a:fld>
            <a:endParaRPr lang="en-US"/>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A7511-D53B-4345-9456-E8BDEB3BE54E}" type="datetime1">
              <a:rPr lang="en-US" smtClean="0"/>
              <a:pPr/>
              <a:t>3/8/2014</a:t>
            </a:fld>
            <a:endParaRPr lang="en-US"/>
          </a:p>
        </p:txBody>
      </p:sp>
      <p:sp>
        <p:nvSpPr>
          <p:cNvPr id="3" name="Footer Placeholder 2"/>
          <p:cNvSpPr>
            <a:spLocks noGrp="1"/>
          </p:cNvSpPr>
          <p:nvPr>
            <p:ph type="ftr" sz="quarter" idx="11"/>
          </p:nvPr>
        </p:nvSpPr>
        <p:spPr/>
        <p:txBody>
          <a:bodyPr/>
          <a:lstStyle/>
          <a:p>
            <a:r>
              <a:rPr lang="en-US" smtClean="0"/>
              <a:t>Dana Laboratory: An Interview</a:t>
            </a:r>
            <a:endParaRPr lang="en-US"/>
          </a:p>
        </p:txBody>
      </p:sp>
      <p:sp>
        <p:nvSpPr>
          <p:cNvPr id="4" name="Slide Number Placeholder 3"/>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749D3-8414-4798-9AF6-97E343BD8FCA}" type="datetime1">
              <a:rPr lang="en-US" smtClean="0"/>
              <a:pPr/>
              <a:t>3/8/2014</a:t>
            </a:fld>
            <a:endParaRPr lang="en-US"/>
          </a:p>
        </p:txBody>
      </p:sp>
      <p:sp>
        <p:nvSpPr>
          <p:cNvPr id="6" name="Footer Placeholder 5"/>
          <p:cNvSpPr>
            <a:spLocks noGrp="1"/>
          </p:cNvSpPr>
          <p:nvPr>
            <p:ph type="ftr" sz="quarter" idx="11"/>
          </p:nvPr>
        </p:nvSpPr>
        <p:spPr/>
        <p:txBody>
          <a:bodyPr/>
          <a:lstStyle/>
          <a:p>
            <a:r>
              <a:rPr lang="en-US" smtClean="0"/>
              <a:t>Dana Laboratory: An Interview</a:t>
            </a:r>
            <a:endParaRPr lang="en-US"/>
          </a:p>
        </p:txBody>
      </p:sp>
      <p:sp>
        <p:nvSpPr>
          <p:cNvPr id="7" name="Slide Number Placeholder 6"/>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E98F7-947E-4CCD-A0EE-965C5F9E02AC}" type="datetime1">
              <a:rPr lang="en-US" smtClean="0"/>
              <a:pPr/>
              <a:t>3/8/2014</a:t>
            </a:fld>
            <a:endParaRPr lang="en-US"/>
          </a:p>
        </p:txBody>
      </p:sp>
      <p:sp>
        <p:nvSpPr>
          <p:cNvPr id="6" name="Footer Placeholder 5"/>
          <p:cNvSpPr>
            <a:spLocks noGrp="1"/>
          </p:cNvSpPr>
          <p:nvPr>
            <p:ph type="ftr" sz="quarter" idx="11"/>
          </p:nvPr>
        </p:nvSpPr>
        <p:spPr/>
        <p:txBody>
          <a:bodyPr/>
          <a:lstStyle/>
          <a:p>
            <a:r>
              <a:rPr lang="en-US" smtClean="0"/>
              <a:t>Dana Laboratory: An Interview</a:t>
            </a:r>
            <a:endParaRPr lang="en-US"/>
          </a:p>
        </p:txBody>
      </p:sp>
      <p:sp>
        <p:nvSpPr>
          <p:cNvPr id="7" name="Slide Number Placeholder 6"/>
          <p:cNvSpPr>
            <a:spLocks noGrp="1"/>
          </p:cNvSpPr>
          <p:nvPr>
            <p:ph type="sldNum" sz="quarter" idx="12"/>
          </p:nvPr>
        </p:nvSpPr>
        <p:spPr/>
        <p:txBody>
          <a:bodyPr/>
          <a:lstStyle/>
          <a:p>
            <a:fld id="{73B50536-D896-4DC3-9CDF-CAA761E51B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23CB-71B9-46CC-9DD4-640366E9C58C}" type="datetime1">
              <a:rPr lang="en-US" smtClean="0"/>
              <a:pPr/>
              <a:t>3/8/2014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Dana Laboratory: An Interview</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50536-D896-4DC3-9CDF-CAA761E51B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dana-laboratory.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a:bodyPr>
          <a:lstStyle/>
          <a:p>
            <a:r>
              <a:rPr lang="fa-IR" sz="3600" b="1" dirty="0" smtClean="0">
                <a:effectLst>
                  <a:outerShdw blurRad="38100" dist="38100" dir="2700000" algn="tl">
                    <a:srgbClr val="000000">
                      <a:alpha val="43137"/>
                    </a:srgbClr>
                  </a:outerShdw>
                </a:effectLst>
                <a:latin typeface="Arabic Typesetting" pitchFamily="66" charset="-78"/>
                <a:ea typeface="Tahoma" pitchFamily="34" charset="0"/>
                <a:cs typeface="Arabic Typesetting" pitchFamily="66" charset="-78"/>
              </a:rPr>
              <a:t>معرفی پروژه آزمایشگاه دانا برای توسعه نرم افزار شبیه ساز فرآیند</a:t>
            </a:r>
            <a:endParaRPr lang="en-US" sz="3600" b="1" dirty="0">
              <a:effectLst>
                <a:outerShdw blurRad="38100" dist="38100" dir="2700000" algn="tl">
                  <a:srgbClr val="000000">
                    <a:alpha val="43137"/>
                  </a:srgbClr>
                </a:outerShdw>
              </a:effectLst>
              <a:latin typeface="Arabic Typesetting" pitchFamily="66" charset="-78"/>
              <a:ea typeface="Tahoma" pitchFamily="34" charset="0"/>
              <a:cs typeface="Arabic Typesetting" pitchFamily="66" charset="-78"/>
            </a:endParaRPr>
          </a:p>
        </p:txBody>
      </p:sp>
      <p:sp>
        <p:nvSpPr>
          <p:cNvPr id="3" name="Content Placeholder 2"/>
          <p:cNvSpPr>
            <a:spLocks noGrp="1"/>
          </p:cNvSpPr>
          <p:nvPr>
            <p:ph idx="1"/>
          </p:nvPr>
        </p:nvSpPr>
        <p:spPr>
          <a:xfrm>
            <a:off x="4724400" y="2971800"/>
            <a:ext cx="3886200" cy="2895600"/>
          </a:xfrm>
        </p:spPr>
        <p:txBody>
          <a:bodyPr>
            <a:normAutofit/>
          </a:bodyPr>
          <a:lstStyle/>
          <a:p>
            <a:pPr algn="r" rtl="1"/>
            <a:r>
              <a:rPr lang="fa-IR" sz="1800" dirty="0" smtClean="0"/>
              <a:t>رضا افضلان هستم، متولد 1356</a:t>
            </a:r>
          </a:p>
          <a:p>
            <a:pPr algn="r" rtl="1"/>
            <a:r>
              <a:rPr lang="fa-IR" sz="1800" dirty="0" smtClean="0"/>
              <a:t>کارشناس ارشد مکانیک از دانشگاه چمران</a:t>
            </a:r>
          </a:p>
          <a:p>
            <a:pPr algn="r" rtl="1"/>
            <a:r>
              <a:rPr lang="fa-IR" sz="1800" dirty="0" smtClean="0"/>
              <a:t>کارشناس از دانشگاه صنعتی اصفهان</a:t>
            </a:r>
          </a:p>
          <a:p>
            <a:pPr algn="r" rtl="1"/>
            <a:r>
              <a:rPr lang="fa-IR" sz="1800" dirty="0" smtClean="0"/>
              <a:t>کارمند پتروشیمی در بخش آموزش از 1383</a:t>
            </a:r>
          </a:p>
          <a:p>
            <a:pPr algn="r" rtl="1"/>
            <a:r>
              <a:rPr lang="fa-IR" sz="1800" dirty="0" smtClean="0"/>
              <a:t>دارای مدرک </a:t>
            </a:r>
            <a:r>
              <a:rPr lang="en-US" sz="1800" dirty="0" smtClean="0"/>
              <a:t>LPI</a:t>
            </a:r>
            <a:r>
              <a:rPr lang="fa-IR" sz="1800" dirty="0" smtClean="0"/>
              <a:t> (حرفه ای لینوکس)</a:t>
            </a:r>
          </a:p>
          <a:p>
            <a:pPr algn="r" rtl="1"/>
            <a:r>
              <a:rPr lang="fa-IR" sz="1800" dirty="0" smtClean="0"/>
              <a:t>سابقه تدریس در دانشگاه و مرکز ره آوران</a:t>
            </a:r>
          </a:p>
          <a:p>
            <a:pPr algn="r" rtl="1"/>
            <a:r>
              <a:rPr lang="fa-IR" sz="1800" dirty="0" smtClean="0"/>
              <a:t>مسئول دپارتمان مکانیک</a:t>
            </a:r>
          </a:p>
          <a:p>
            <a:pPr algn="r" rtl="1"/>
            <a:r>
              <a:rPr lang="fa-IR" sz="1800" dirty="0" smtClean="0"/>
              <a:t>عضو گروه </a:t>
            </a:r>
            <a:r>
              <a:rPr lang="en-US" sz="1800" dirty="0" smtClean="0"/>
              <a:t>IT</a:t>
            </a:r>
            <a:endParaRPr lang="en-US" sz="1800" dirty="0"/>
          </a:p>
        </p:txBody>
      </p:sp>
      <p:sp>
        <p:nvSpPr>
          <p:cNvPr id="4" name="Footer Placeholder 3"/>
          <p:cNvSpPr>
            <a:spLocks noGrp="1"/>
          </p:cNvSpPr>
          <p:nvPr>
            <p:ph type="ftr" sz="quarter" idx="11"/>
          </p:nvPr>
        </p:nvSpPr>
        <p:spPr/>
        <p:txBody>
          <a:bodyPr/>
          <a:lstStyle/>
          <a:p>
            <a:r>
              <a:rPr lang="en-US" dirty="0" smtClean="0"/>
              <a:t>Dana Laboratory: An Interview</a:t>
            </a:r>
            <a:endParaRPr lang="en-US" dirty="0"/>
          </a:p>
        </p:txBody>
      </p:sp>
      <p:sp>
        <p:nvSpPr>
          <p:cNvPr id="5" name="Slide Number Placeholder 4"/>
          <p:cNvSpPr>
            <a:spLocks noGrp="1"/>
          </p:cNvSpPr>
          <p:nvPr>
            <p:ph type="sldNum" sz="quarter" idx="12"/>
          </p:nvPr>
        </p:nvSpPr>
        <p:spPr/>
        <p:txBody>
          <a:bodyPr/>
          <a:lstStyle/>
          <a:p>
            <a:fld id="{73B50536-D896-4DC3-9CDF-CAA761E51B04}" type="slidenum">
              <a:rPr lang="en-US" smtClean="0"/>
              <a:pPr/>
              <a:t>1</a:t>
            </a:fld>
            <a:endParaRPr lang="en-US"/>
          </a:p>
        </p:txBody>
      </p:sp>
      <p:sp>
        <p:nvSpPr>
          <p:cNvPr id="6" name="TextBox 5"/>
          <p:cNvSpPr txBox="1"/>
          <p:nvPr/>
        </p:nvSpPr>
        <p:spPr>
          <a:xfrm>
            <a:off x="5791200" y="2514600"/>
            <a:ext cx="1981200" cy="369332"/>
          </a:xfrm>
          <a:prstGeom prst="rect">
            <a:avLst/>
          </a:prstGeom>
          <a:noFill/>
        </p:spPr>
        <p:txBody>
          <a:bodyPr wrap="square" rtlCol="0">
            <a:spAutoFit/>
          </a:bodyPr>
          <a:lstStyle/>
          <a:p>
            <a:pPr algn="ctr"/>
            <a:r>
              <a:rPr lang="fa-IR" b="1" dirty="0" smtClean="0"/>
              <a:t>خلاصه رزومه</a:t>
            </a:r>
            <a:endParaRPr lang="en-US" b="1" dirty="0"/>
          </a:p>
        </p:txBody>
      </p:sp>
      <p:sp>
        <p:nvSpPr>
          <p:cNvPr id="7" name="TextBox 6"/>
          <p:cNvSpPr txBox="1"/>
          <p:nvPr/>
        </p:nvSpPr>
        <p:spPr>
          <a:xfrm>
            <a:off x="2438400" y="381000"/>
            <a:ext cx="6324600" cy="954107"/>
          </a:xfrm>
          <a:prstGeom prst="rect">
            <a:avLst/>
          </a:prstGeom>
          <a:noFill/>
        </p:spPr>
        <p:txBody>
          <a:bodyPr wrap="square" rtlCol="0">
            <a:spAutoFit/>
          </a:bodyPr>
          <a:lstStyle/>
          <a:p>
            <a:pPr algn="r"/>
            <a:r>
              <a:rPr lang="fa-IR" sz="3200" b="1" dirty="0" smtClean="0">
                <a:latin typeface="Arabic Typesetting" pitchFamily="66" charset="-78"/>
                <a:cs typeface="Arabic Typesetting" pitchFamily="66" charset="-78"/>
              </a:rPr>
              <a:t>به نام خدا</a:t>
            </a:r>
          </a:p>
          <a:p>
            <a:pPr algn="r"/>
            <a:r>
              <a:rPr lang="fa-IR" sz="2400" b="1" dirty="0" smtClean="0">
                <a:latin typeface="Arabic Typesetting" pitchFamily="66" charset="-78"/>
                <a:cs typeface="Arabic Typesetting" pitchFamily="66" charset="-78"/>
              </a:rPr>
              <a:t>عرض سلام و تشکر از حضور دانشجویان و اساتید محترم</a:t>
            </a:r>
            <a:endParaRPr lang="en-US" sz="2400" b="1" dirty="0">
              <a:latin typeface="Arabic Typesetting" pitchFamily="66" charset="-78"/>
              <a:cs typeface="Arabic Typesetting" pitchFamily="66" charset="-78"/>
            </a:endParaRPr>
          </a:p>
        </p:txBody>
      </p:sp>
      <p:pic>
        <p:nvPicPr>
          <p:cNvPr id="8" name="Picture 7" descr="DANA_ClientSmall.png"/>
          <p:cNvPicPr>
            <a:picLocks noChangeAspect="1"/>
          </p:cNvPicPr>
          <p:nvPr/>
        </p:nvPicPr>
        <p:blipFill>
          <a:blip r:embed="rId4"/>
          <a:stretch>
            <a:fillRect/>
          </a:stretch>
        </p:blipFill>
        <p:spPr>
          <a:xfrm>
            <a:off x="3200400" y="4953000"/>
            <a:ext cx="1463043" cy="1517907"/>
          </a:xfrm>
          <a:prstGeom prst="rect">
            <a:avLst/>
          </a:prstGeom>
        </p:spPr>
      </p:pic>
      <p:pic>
        <p:nvPicPr>
          <p:cNvPr id="9" name="Picture 8" descr="DANA_ServerSmall.png"/>
          <p:cNvPicPr>
            <a:picLocks noChangeAspect="1"/>
          </p:cNvPicPr>
          <p:nvPr/>
        </p:nvPicPr>
        <p:blipFill>
          <a:blip r:embed="rId5"/>
          <a:stretch>
            <a:fillRect/>
          </a:stretch>
        </p:blipFill>
        <p:spPr>
          <a:xfrm>
            <a:off x="4724400" y="4953000"/>
            <a:ext cx="1463043" cy="1527051"/>
          </a:xfrm>
          <a:prstGeom prst="rect">
            <a:avLst/>
          </a:prstGeom>
        </p:spPr>
      </p:pic>
      <p:sp>
        <p:nvSpPr>
          <p:cNvPr id="12" name="Content Placeholder 2"/>
          <p:cNvSpPr txBox="1">
            <a:spLocks/>
          </p:cNvSpPr>
          <p:nvPr/>
        </p:nvSpPr>
        <p:spPr>
          <a:xfrm>
            <a:off x="457200" y="2971800"/>
            <a:ext cx="3886200" cy="2286000"/>
          </a:xfrm>
          <a:prstGeom prst="rect">
            <a:avLst/>
          </a:prstGeom>
        </p:spPr>
        <p:txBody>
          <a:bodyPr vert="horz" lIns="91440" tIns="45720" rIns="91440" bIns="45720" rtlCol="0">
            <a:normAutofit/>
          </a:bodyPr>
          <a:lstStyle/>
          <a:p>
            <a:pPr marL="400050" marR="0" lvl="0" indent="-400050" algn="r" defTabSz="914400" rtl="1" eaLnBrk="1" fontAlgn="auto" latinLnBrk="0" hangingPunct="1">
              <a:lnSpc>
                <a:spcPct val="100000"/>
              </a:lnSpc>
              <a:spcBef>
                <a:spcPct val="20000"/>
              </a:spcBef>
              <a:spcAft>
                <a:spcPts val="0"/>
              </a:spcAft>
              <a:buClrTx/>
              <a:buSzTx/>
              <a:buFont typeface="+mj-lt"/>
              <a:buAutoNum type="romanLcPeriod"/>
              <a:tabLst/>
              <a:defRPr/>
            </a:pPr>
            <a:r>
              <a:rPr kumimoji="0" lang="fa-IR" sz="1800" b="0" i="0" u="none" strike="noStrike" kern="1200" cap="none" spc="0" normalizeH="0" baseline="0" noProof="0" dirty="0" smtClean="0">
                <a:ln>
                  <a:noFill/>
                </a:ln>
                <a:solidFill>
                  <a:schemeClr val="tx1"/>
                </a:solidFill>
                <a:effectLst/>
                <a:uLnTx/>
                <a:uFillTx/>
                <a:latin typeface="+mn-lt"/>
                <a:ea typeface="+mn-ea"/>
                <a:cs typeface="+mn-cs"/>
              </a:rPr>
              <a:t> یک</a:t>
            </a:r>
            <a:r>
              <a:rPr kumimoji="0" lang="fa-IR" sz="1800" b="0" i="0" u="none" strike="noStrike" kern="1200" cap="none" spc="0" normalizeH="0" noProof="0" dirty="0" smtClean="0">
                <a:ln>
                  <a:noFill/>
                </a:ln>
                <a:solidFill>
                  <a:schemeClr val="tx1"/>
                </a:solidFill>
                <a:effectLst/>
                <a:uLnTx/>
                <a:uFillTx/>
                <a:latin typeface="+mn-lt"/>
                <a:ea typeface="+mn-ea"/>
                <a:cs typeface="+mn-cs"/>
              </a:rPr>
              <a:t> روش متفاوت در برنامه سازی</a:t>
            </a:r>
          </a:p>
          <a:p>
            <a:pPr marL="400050" marR="0" lvl="0" indent="-400050" algn="r" defTabSz="914400" rtl="1" eaLnBrk="1" fontAlgn="auto" latinLnBrk="0" hangingPunct="1">
              <a:lnSpc>
                <a:spcPct val="100000"/>
              </a:lnSpc>
              <a:spcBef>
                <a:spcPct val="20000"/>
              </a:spcBef>
              <a:spcAft>
                <a:spcPts val="0"/>
              </a:spcAft>
              <a:buClrTx/>
              <a:buSzTx/>
              <a:buFont typeface="+mj-lt"/>
              <a:buAutoNum type="romanLcPeriod"/>
              <a:tabLst/>
              <a:defRPr/>
            </a:pPr>
            <a:r>
              <a:rPr lang="fa-IR" baseline="0" dirty="0" smtClean="0"/>
              <a:t>سیمولاتور آموزشی چیست؟</a:t>
            </a:r>
          </a:p>
          <a:p>
            <a:pPr marL="400050" marR="0" lvl="0" indent="-400050" algn="r" defTabSz="914400" rtl="1" eaLnBrk="1" fontAlgn="auto" latinLnBrk="0" hangingPunct="1">
              <a:lnSpc>
                <a:spcPct val="100000"/>
              </a:lnSpc>
              <a:spcBef>
                <a:spcPct val="20000"/>
              </a:spcBef>
              <a:spcAft>
                <a:spcPts val="0"/>
              </a:spcAft>
              <a:buClrTx/>
              <a:buSzTx/>
              <a:buFont typeface="+mj-lt"/>
              <a:buAutoNum type="romanLcPeriod"/>
              <a:tabLst/>
              <a:defRPr/>
            </a:pPr>
            <a:r>
              <a:rPr kumimoji="0" lang="fa-IR" sz="1800" b="0" i="0" u="none" strike="noStrike" kern="1200" cap="none" spc="0" normalizeH="0" noProof="0" dirty="0" smtClean="0">
                <a:ln>
                  <a:noFill/>
                </a:ln>
                <a:solidFill>
                  <a:schemeClr val="tx1"/>
                </a:solidFill>
                <a:effectLst/>
                <a:uLnTx/>
                <a:uFillTx/>
                <a:latin typeface="+mn-lt"/>
                <a:ea typeface="+mn-ea"/>
                <a:cs typeface="+mn-cs"/>
              </a:rPr>
              <a:t>آشنایی با ابزار کنترل کد</a:t>
            </a:r>
          </a:p>
          <a:p>
            <a:pPr marL="400050" marR="0" lvl="0" indent="-400050" algn="r" defTabSz="914400" rtl="1" eaLnBrk="1" fontAlgn="auto" latinLnBrk="0" hangingPunct="1">
              <a:lnSpc>
                <a:spcPct val="100000"/>
              </a:lnSpc>
              <a:spcBef>
                <a:spcPct val="20000"/>
              </a:spcBef>
              <a:spcAft>
                <a:spcPts val="0"/>
              </a:spcAft>
              <a:buClrTx/>
              <a:buSzTx/>
              <a:buFont typeface="+mj-lt"/>
              <a:buAutoNum type="romanLcPeriod"/>
              <a:tabLst/>
              <a:defRPr/>
            </a:pPr>
            <a:r>
              <a:rPr kumimoji="0" lang="fa-IR" sz="1800" b="0" i="0" u="none" strike="noStrike" kern="1200" cap="none" spc="0" normalizeH="0" noProof="0" dirty="0" smtClean="0">
                <a:ln>
                  <a:noFill/>
                </a:ln>
                <a:solidFill>
                  <a:schemeClr val="tx1"/>
                </a:solidFill>
                <a:effectLst/>
                <a:uLnTx/>
                <a:uFillTx/>
                <a:latin typeface="+mn-lt"/>
                <a:ea typeface="+mn-ea"/>
                <a:cs typeface="+mn-cs"/>
              </a:rPr>
              <a:t>انتخاب روش مدلسازی مناسب</a:t>
            </a:r>
          </a:p>
          <a:p>
            <a:pPr marL="400050" indent="-400050" algn="r" rtl="1">
              <a:spcBef>
                <a:spcPct val="20000"/>
              </a:spcBef>
              <a:buFont typeface="+mj-lt"/>
              <a:buAutoNum type="romanLcPeriod"/>
            </a:pPr>
            <a:r>
              <a:rPr lang="fa-IR" dirty="0" smtClean="0"/>
              <a:t>انتخاب زبان برنامه نویسی </a:t>
            </a:r>
            <a:r>
              <a:rPr lang="fa-IR" dirty="0" smtClean="0"/>
              <a:t>مناسب</a:t>
            </a:r>
            <a:endParaRPr kumimoji="0" lang="fa-IR" sz="1800" b="0" i="0" u="none" strike="noStrike" kern="1200" cap="none" spc="0" normalizeH="0" noProof="0" dirty="0" smtClean="0">
              <a:ln>
                <a:noFill/>
              </a:ln>
              <a:solidFill>
                <a:schemeClr val="tx1"/>
              </a:solidFill>
              <a:effectLst/>
              <a:uLnTx/>
              <a:uFillTx/>
              <a:latin typeface="+mn-lt"/>
              <a:ea typeface="+mn-ea"/>
              <a:cs typeface="+mn-cs"/>
            </a:endParaRPr>
          </a:p>
          <a:p>
            <a:pPr marL="400050" marR="0" lvl="0" indent="-400050" algn="r" defTabSz="914400" rtl="1" eaLnBrk="1" fontAlgn="auto" latinLnBrk="0" hangingPunct="1">
              <a:lnSpc>
                <a:spcPct val="100000"/>
              </a:lnSpc>
              <a:spcBef>
                <a:spcPct val="20000"/>
              </a:spcBef>
              <a:spcAft>
                <a:spcPts val="0"/>
              </a:spcAft>
              <a:buClrTx/>
              <a:buSzTx/>
              <a:buFont typeface="+mj-lt"/>
              <a:buAutoNum type="romanLcPeriod"/>
              <a:tabLst/>
              <a:defRPr/>
            </a:pPr>
            <a:r>
              <a:rPr lang="fa-IR" dirty="0" smtClean="0"/>
              <a:t>در چه مرحله ای از کاریم؟</a:t>
            </a:r>
            <a:endParaRPr kumimoji="0" lang="fa-IR"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TextBox 12"/>
          <p:cNvSpPr txBox="1"/>
          <p:nvPr/>
        </p:nvSpPr>
        <p:spPr>
          <a:xfrm>
            <a:off x="1447800" y="2514600"/>
            <a:ext cx="1981200" cy="369332"/>
          </a:xfrm>
          <a:prstGeom prst="rect">
            <a:avLst/>
          </a:prstGeom>
          <a:noFill/>
        </p:spPr>
        <p:txBody>
          <a:bodyPr wrap="square" rtlCol="0">
            <a:spAutoFit/>
          </a:bodyPr>
          <a:lstStyle/>
          <a:p>
            <a:pPr algn="ctr"/>
            <a:r>
              <a:rPr lang="fa-IR" b="1" dirty="0" smtClean="0"/>
              <a:t>فهرست</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ANA_Small_Logo.png"/>
          <p:cNvPicPr>
            <a:picLocks noChangeAspect="1"/>
          </p:cNvPicPr>
          <p:nvPr/>
        </p:nvPicPr>
        <p:blipFill>
          <a:blip r:embed="rId3"/>
          <a:stretch>
            <a:fillRect/>
          </a:stretch>
        </p:blipFill>
        <p:spPr>
          <a:xfrm>
            <a:off x="7315197" y="0"/>
            <a:ext cx="1828803" cy="1828803"/>
          </a:xfrm>
          <a:prstGeom prst="rect">
            <a:avLst/>
          </a:prstGeom>
        </p:spPr>
      </p:pic>
      <p:pic>
        <p:nvPicPr>
          <p:cNvPr id="7" name="Picture 6" descr="DANA_ClientSmall.png"/>
          <p:cNvPicPr>
            <a:picLocks noChangeAspect="1"/>
          </p:cNvPicPr>
          <p:nvPr/>
        </p:nvPicPr>
        <p:blipFill>
          <a:blip r:embed="rId4"/>
          <a:stretch>
            <a:fillRect/>
          </a:stretch>
        </p:blipFill>
        <p:spPr>
          <a:xfrm>
            <a:off x="2514600" y="5029200"/>
            <a:ext cx="1463043" cy="1517907"/>
          </a:xfrm>
          <a:prstGeom prst="rect">
            <a:avLst/>
          </a:prstGeom>
        </p:spPr>
      </p:pic>
      <p:pic>
        <p:nvPicPr>
          <p:cNvPr id="8" name="Picture 7" descr="DANA_ServerSmall.png"/>
          <p:cNvPicPr>
            <a:picLocks noChangeAspect="1"/>
          </p:cNvPicPr>
          <p:nvPr/>
        </p:nvPicPr>
        <p:blipFill>
          <a:blip r:embed="rId5"/>
          <a:stretch>
            <a:fillRect/>
          </a:stretch>
        </p:blipFill>
        <p:spPr>
          <a:xfrm>
            <a:off x="5486400" y="5029200"/>
            <a:ext cx="1463043" cy="1527051"/>
          </a:xfrm>
          <a:prstGeom prst="rect">
            <a:avLst/>
          </a:prstGeom>
        </p:spPr>
      </p:pic>
      <p:sp>
        <p:nvSpPr>
          <p:cNvPr id="9" name="Rectangle 8"/>
          <p:cNvSpPr/>
          <p:nvPr/>
        </p:nvSpPr>
        <p:spPr>
          <a:xfrm>
            <a:off x="914400" y="1981200"/>
            <a:ext cx="7162800" cy="3170099"/>
          </a:xfrm>
          <a:prstGeom prst="rect">
            <a:avLst/>
          </a:prstGeom>
        </p:spPr>
        <p:txBody>
          <a:bodyPr wrap="square">
            <a:spAutoFit/>
          </a:bodyPr>
          <a:lstStyle/>
          <a:p>
            <a:pPr algn="justLow" rtl="1"/>
            <a:r>
              <a:rPr lang="fa-IR" sz="2000" b="1" dirty="0" smtClean="0">
                <a:solidFill>
                  <a:schemeClr val="tx2">
                    <a:lumMod val="75000"/>
                  </a:schemeClr>
                </a:solidFill>
                <a:effectLst>
                  <a:outerShdw blurRad="38100" dist="38100" dir="2700000" algn="tl">
                    <a:srgbClr val="000000">
                      <a:alpha val="43137"/>
                    </a:srgbClr>
                  </a:outerShdw>
                </a:effectLst>
              </a:rPr>
              <a:t>اعتقاد دارم:</a:t>
            </a:r>
            <a:r>
              <a:rPr lang="fa-IR" sz="2000" dirty="0" smtClean="0">
                <a:solidFill>
                  <a:schemeClr val="tx2">
                    <a:lumMod val="75000"/>
                  </a:schemeClr>
                </a:solidFill>
                <a:effectLst>
                  <a:outerShdw blurRad="38100" dist="38100" dir="2700000" algn="tl">
                    <a:srgbClr val="000000">
                      <a:alpha val="43137"/>
                    </a:srgbClr>
                  </a:outerShdw>
                </a:effectLst>
              </a:rPr>
              <a:t> توسعه نرم افزاری با عنوان کلی "شبیه ساز فرآیند" منافع مشترکی برای صنعت نفت (بخشهای فرآیندی مانند پالایشگاهها و مجتمع های پتروشیمی) و دانشگاه دارد.</a:t>
            </a:r>
          </a:p>
          <a:p>
            <a:pPr algn="justLow" rtl="1"/>
            <a:r>
              <a:rPr lang="fa-IR" sz="2000" b="1" dirty="0" smtClean="0">
                <a:solidFill>
                  <a:schemeClr val="tx2">
                    <a:lumMod val="75000"/>
                  </a:schemeClr>
                </a:solidFill>
                <a:effectLst>
                  <a:outerShdw blurRad="38100" dist="38100" dir="2700000" algn="tl">
                    <a:srgbClr val="000000">
                      <a:alpha val="43137"/>
                    </a:srgbClr>
                  </a:outerShdw>
                </a:effectLst>
              </a:rPr>
              <a:t>امیدوارم: </a:t>
            </a:r>
            <a:r>
              <a:rPr lang="fa-IR" sz="2000" dirty="0" smtClean="0">
                <a:solidFill>
                  <a:schemeClr val="tx2">
                    <a:lumMod val="75000"/>
                  </a:schemeClr>
                </a:solidFill>
                <a:effectLst>
                  <a:outerShdw blurRad="38100" dist="38100" dir="2700000" algn="tl">
                    <a:srgbClr val="000000">
                      <a:alpha val="43137"/>
                    </a:srgbClr>
                  </a:outerShdw>
                </a:effectLst>
              </a:rPr>
              <a:t>بررسی این منافع مشترک بتواند منجر به تعریف پروژه ای مشترک جهت توسعه چنین نرم افزاری گردد و بتوانیم جهت مدیریت پروژه آدرس و نام مشخص اختصاص دهیم.</a:t>
            </a:r>
          </a:p>
          <a:p>
            <a:pPr algn="justLow" rtl="1"/>
            <a:r>
              <a:rPr lang="fa-IR" sz="2000" b="1" dirty="0" smtClean="0">
                <a:solidFill>
                  <a:schemeClr val="tx2">
                    <a:lumMod val="75000"/>
                  </a:schemeClr>
                </a:solidFill>
                <a:effectLst>
                  <a:outerShdw blurRad="38100" dist="38100" dir="2700000" algn="tl">
                    <a:srgbClr val="000000">
                      <a:alpha val="43137"/>
                    </a:srgbClr>
                  </a:outerShdw>
                </a:effectLst>
              </a:rPr>
              <a:t>تلاش میکنم:</a:t>
            </a:r>
            <a:r>
              <a:rPr lang="fa-IR" sz="2000" dirty="0" smtClean="0">
                <a:solidFill>
                  <a:schemeClr val="tx2">
                    <a:lumMod val="75000"/>
                  </a:schemeClr>
                </a:solidFill>
                <a:effectLst>
                  <a:outerShdw blurRad="38100" dist="38100" dir="2700000" algn="tl">
                    <a:srgbClr val="000000">
                      <a:alpha val="43137"/>
                    </a:srgbClr>
                  </a:outerShdw>
                </a:effectLst>
              </a:rPr>
              <a:t> متناسب با پیشرفت پروژه جلساتی با حضوری علاقه مندان و مشارکت کنندگان ترتیب داده شود تا فعالیت ها تنها محدود به محیط اینترنت نگردد. بعلاوه جهت معرفی پروژه و جلب حمایت حضور در سمینارها و همایش ها در سطح دانشگاه و صنعت نفت الزامی می باشد.</a:t>
            </a:r>
            <a:endParaRPr lang="fa-IR" sz="2000" dirty="0">
              <a:solidFill>
                <a:schemeClr val="tx2">
                  <a:lumMod val="75000"/>
                </a:schemeClr>
              </a:solidFill>
              <a:effectLst>
                <a:outerShdw blurRad="38100" dist="38100" dir="2700000" algn="tl">
                  <a:srgbClr val="000000">
                    <a:alpha val="43137"/>
                  </a:srgbClr>
                </a:outerShdw>
              </a:effectLst>
            </a:endParaRPr>
          </a:p>
        </p:txBody>
      </p:sp>
      <p:sp>
        <p:nvSpPr>
          <p:cNvPr id="11" name="Slide Number Placeholder 10"/>
          <p:cNvSpPr>
            <a:spLocks noGrp="1"/>
          </p:cNvSpPr>
          <p:nvPr>
            <p:ph type="sldNum" sz="quarter" idx="12"/>
          </p:nvPr>
        </p:nvSpPr>
        <p:spPr/>
        <p:txBody>
          <a:bodyPr/>
          <a:lstStyle/>
          <a:p>
            <a:fld id="{73B50536-D896-4DC3-9CDF-CAA761E51B04}" type="slidenum">
              <a:rPr lang="en-US" smtClean="0"/>
              <a:pPr/>
              <a:t>10</a:t>
            </a:fld>
            <a:endParaRPr lang="en-US"/>
          </a:p>
        </p:txBody>
      </p:sp>
      <p:sp>
        <p:nvSpPr>
          <p:cNvPr id="12" name="Footer Placeholder 11"/>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73B50536-D896-4DC3-9CDF-CAA761E51B04}" type="slidenum">
              <a:rPr lang="en-US" smtClean="0"/>
              <a:pPr/>
              <a:t>11</a:t>
            </a:fld>
            <a:endParaRPr lang="en-US"/>
          </a:p>
        </p:txBody>
      </p:sp>
      <p:sp>
        <p:nvSpPr>
          <p:cNvPr id="12" name="Footer Placeholder 11"/>
          <p:cNvSpPr>
            <a:spLocks noGrp="1"/>
          </p:cNvSpPr>
          <p:nvPr>
            <p:ph type="ftr" sz="quarter" idx="11"/>
          </p:nvPr>
        </p:nvSpPr>
        <p:spPr/>
        <p:txBody>
          <a:bodyPr/>
          <a:lstStyle/>
          <a:p>
            <a:r>
              <a:rPr lang="en-US" smtClean="0"/>
              <a:t>Dana Laboratory: An Interview</a:t>
            </a:r>
            <a:endParaRPr lang="en-US"/>
          </a:p>
        </p:txBody>
      </p:sp>
      <p:pic>
        <p:nvPicPr>
          <p:cNvPr id="7170" name="Picture 2" descr="C:\Users\bnu\AppData\Local\Temp\msohtmlclip1\01\clip_image001.png"/>
          <p:cNvPicPr>
            <a:picLocks noChangeAspect="1" noChangeArrowheads="1"/>
          </p:cNvPicPr>
          <p:nvPr/>
        </p:nvPicPr>
        <p:blipFill>
          <a:blip r:embed="rId3"/>
          <a:srcRect/>
          <a:stretch>
            <a:fillRect/>
          </a:stretch>
        </p:blipFill>
        <p:spPr bwMode="auto">
          <a:xfrm>
            <a:off x="457200" y="381000"/>
            <a:ext cx="6162675" cy="5857875"/>
          </a:xfrm>
          <a:prstGeom prst="rect">
            <a:avLst/>
          </a:prstGeom>
          <a:noFill/>
        </p:spPr>
      </p:pic>
      <p:sp>
        <p:nvSpPr>
          <p:cNvPr id="10" name="Title 1"/>
          <p:cNvSpPr>
            <a:spLocks noGrp="1"/>
          </p:cNvSpPr>
          <p:nvPr>
            <p:ph type="title"/>
          </p:nvPr>
        </p:nvSpPr>
        <p:spPr>
          <a:xfrm>
            <a:off x="6553200" y="304800"/>
            <a:ext cx="2362200" cy="5867400"/>
          </a:xfrm>
        </p:spPr>
        <p:txBody>
          <a:bodyPr>
            <a:normAutofit/>
          </a:bodyPr>
          <a:lstStyle/>
          <a:p>
            <a:pPr algn="justLow" rtl="1"/>
            <a:r>
              <a:rPr lang="fa-IR" dirty="0" smtClean="0"/>
              <a:t>جایگاه نرم افزار مدلساز فرآیند در مجموعه نرم افزارهای </a:t>
            </a:r>
            <a:r>
              <a:rPr lang="en-US" dirty="0" smtClean="0"/>
              <a:t>CAPE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bmp"/>
          <p:cNvPicPr>
            <a:picLocks noChangeAspect="1"/>
          </p:cNvPicPr>
          <p:nvPr/>
        </p:nvPicPr>
        <p:blipFill>
          <a:blip r:embed="rId2"/>
          <a:stretch>
            <a:fillRect/>
          </a:stretch>
        </p:blipFill>
        <p:spPr>
          <a:xfrm>
            <a:off x="533400" y="1524000"/>
            <a:ext cx="5257799" cy="4267874"/>
          </a:xfrm>
          <a:prstGeom prst="rect">
            <a:avLst/>
          </a:prstGeom>
        </p:spPr>
      </p:pic>
      <p:sp>
        <p:nvSpPr>
          <p:cNvPr id="2" name="Title 1"/>
          <p:cNvSpPr>
            <a:spLocks noGrp="1"/>
          </p:cNvSpPr>
          <p:nvPr>
            <p:ph type="title"/>
          </p:nvPr>
        </p:nvSpPr>
        <p:spPr/>
        <p:txBody>
          <a:bodyPr>
            <a:normAutofit/>
          </a:bodyPr>
          <a:lstStyle/>
          <a:p>
            <a:r>
              <a:rPr lang="fa-IR" dirty="0" smtClean="0"/>
              <a:t>منظور از سیمولاتور آموزشی چیست؟</a:t>
            </a:r>
            <a:endParaRPr lang="en-US" dirty="0"/>
          </a:p>
        </p:txBody>
      </p:sp>
      <p:sp>
        <p:nvSpPr>
          <p:cNvPr id="3" name="Content Placeholder 2"/>
          <p:cNvSpPr>
            <a:spLocks noGrp="1"/>
          </p:cNvSpPr>
          <p:nvPr>
            <p:ph idx="1"/>
          </p:nvPr>
        </p:nvSpPr>
        <p:spPr>
          <a:xfrm>
            <a:off x="5791200" y="1447800"/>
            <a:ext cx="2895600" cy="4724400"/>
          </a:xfrm>
        </p:spPr>
        <p:txBody>
          <a:bodyPr>
            <a:normAutofit fontScale="85000" lnSpcReduction="20000"/>
          </a:bodyPr>
          <a:lstStyle/>
          <a:p>
            <a:pPr algn="justLow" rtl="1"/>
            <a:r>
              <a:rPr lang="fa-IR" sz="2400" dirty="0" smtClean="0"/>
              <a:t>این نرم افزارها علاوه بر توانایی شبیه سازی فرآیند، امکانات ویژه ای جهت کمک به مربی و دانشجو طی کلاس فرآهم می آورند.</a:t>
            </a:r>
          </a:p>
          <a:p>
            <a:pPr algn="justLow" rtl="1"/>
            <a:r>
              <a:rPr lang="fa-IR" sz="2400" dirty="0" smtClean="0"/>
              <a:t>مدلهای آموزشی ویژه جهت آموزشی بعضی مفاهیم خاص از قبل در این نرم افزارها تعریف شده است.</a:t>
            </a:r>
          </a:p>
          <a:p>
            <a:pPr algn="justLow" rtl="1"/>
            <a:r>
              <a:rPr lang="fa-IR" sz="2400" dirty="0" smtClean="0"/>
              <a:t>این نرم افزارها ممکن است با استفاده از واسط کاربری با نمادهای مشابه یک نرم افزار </a:t>
            </a:r>
            <a:r>
              <a:rPr lang="en-US" sz="2400" dirty="0" smtClean="0"/>
              <a:t>DCS</a:t>
            </a:r>
            <a:r>
              <a:rPr lang="fa-IR" sz="2400" dirty="0" smtClean="0"/>
              <a:t> خاص، محیطی مشابه نرم افزار مونیتورینگ و کنترل فرآیند یک شرکت شرکت خاص را نمایش دهند.</a:t>
            </a:r>
          </a:p>
          <a:p>
            <a:pPr algn="justLow" rtl="1"/>
            <a:endParaRPr lang="fa-IR" sz="2400" dirty="0" smtClean="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200" dirty="0" smtClean="0"/>
              <a:t>کارکرد های شبیه سازی در کمک به آموزشهای پایه در مراکز آموزشی و دانشگاهها</a:t>
            </a:r>
            <a:endParaRPr lang="en-US" sz="32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13</a:t>
            </a:fld>
            <a:endParaRPr lang="en-US"/>
          </a:p>
        </p:txBody>
      </p:sp>
      <p:pic>
        <p:nvPicPr>
          <p:cNvPr id="8" name="Picture 7" descr="3.bmp"/>
          <p:cNvPicPr>
            <a:picLocks noChangeAspect="1"/>
          </p:cNvPicPr>
          <p:nvPr/>
        </p:nvPicPr>
        <p:blipFill>
          <a:blip r:embed="rId2"/>
          <a:stretch>
            <a:fillRect/>
          </a:stretch>
        </p:blipFill>
        <p:spPr>
          <a:xfrm>
            <a:off x="762000" y="1447800"/>
            <a:ext cx="5000136" cy="4648200"/>
          </a:xfrm>
          <a:prstGeom prst="rect">
            <a:avLst/>
          </a:prstGeom>
        </p:spPr>
      </p:pic>
      <p:sp>
        <p:nvSpPr>
          <p:cNvPr id="12" name="Content Placeholder 2"/>
          <p:cNvSpPr>
            <a:spLocks noGrp="1"/>
          </p:cNvSpPr>
          <p:nvPr>
            <p:ph idx="1"/>
          </p:nvPr>
        </p:nvSpPr>
        <p:spPr>
          <a:xfrm>
            <a:off x="5791200" y="1447800"/>
            <a:ext cx="2895600" cy="4724400"/>
          </a:xfrm>
        </p:spPr>
        <p:txBody>
          <a:bodyPr>
            <a:normAutofit fontScale="92500" lnSpcReduction="10000"/>
          </a:bodyPr>
          <a:lstStyle/>
          <a:p>
            <a:pPr algn="justLow" rtl="1"/>
            <a:r>
              <a:rPr lang="fa-IR" sz="2400" dirty="0" smtClean="0"/>
              <a:t>مراکز آموزشی میتوانند از شبیه سازی یک تجهیز فرآیندی مانند مبدل حرارتی، کمپرسور و ... جهت آموزش نحوه عملکرد، معادلات حاکم، روش مدلسازی یا ارائه مثال عددی در کلاس استفاده نمایند.</a:t>
            </a:r>
          </a:p>
          <a:p>
            <a:pPr algn="justLow" rtl="1"/>
            <a:r>
              <a:rPr lang="fa-IR" sz="2400" dirty="0" smtClean="0"/>
              <a:t>مراکز آموزشی میتوانند از یک محیط شبیه سازی شده جهت ارائه آموزشهای از راه دور یا تهیه خود آموزها بهره برند.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smtClean="0"/>
              <a:t>کارکرد های شبیه سازی در کمک به آموزشهای </a:t>
            </a:r>
            <a:r>
              <a:rPr lang="fa-IR" dirty="0" smtClean="0"/>
              <a:t>اختصاصی</a:t>
            </a:r>
            <a:endParaRPr lang="en-US"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14</a:t>
            </a:fld>
            <a:endParaRPr lang="en-US"/>
          </a:p>
        </p:txBody>
      </p:sp>
      <p:pic>
        <p:nvPicPr>
          <p:cNvPr id="7" name="Picture 6" descr="2.bmp"/>
          <p:cNvPicPr>
            <a:picLocks noChangeAspect="1"/>
          </p:cNvPicPr>
          <p:nvPr/>
        </p:nvPicPr>
        <p:blipFill>
          <a:blip r:embed="rId2"/>
          <a:stretch>
            <a:fillRect/>
          </a:stretch>
        </p:blipFill>
        <p:spPr>
          <a:xfrm>
            <a:off x="1066800" y="1524000"/>
            <a:ext cx="4764900" cy="3867150"/>
          </a:xfrm>
          <a:prstGeom prst="rect">
            <a:avLst/>
          </a:prstGeom>
        </p:spPr>
      </p:pic>
      <p:sp>
        <p:nvSpPr>
          <p:cNvPr id="12" name="Content Placeholder 2"/>
          <p:cNvSpPr>
            <a:spLocks noGrp="1"/>
          </p:cNvSpPr>
          <p:nvPr>
            <p:ph idx="1"/>
          </p:nvPr>
        </p:nvSpPr>
        <p:spPr>
          <a:xfrm>
            <a:off x="5791200" y="1447800"/>
            <a:ext cx="2895600" cy="4724400"/>
          </a:xfrm>
        </p:spPr>
        <p:txBody>
          <a:bodyPr>
            <a:normAutofit fontScale="85000" lnSpcReduction="10000"/>
          </a:bodyPr>
          <a:lstStyle/>
          <a:p>
            <a:pPr algn="justLow" rtl="1"/>
            <a:r>
              <a:rPr lang="fa-IR" sz="2400" dirty="0" smtClean="0"/>
              <a:t>شرکت ها میتوانند جهت آشنایی پرسنل خود با فرآیند واحد، از شبیه سازی فرآیند، مطابق با فرآیند خاص مجتمع خود استفاده نمایند.</a:t>
            </a:r>
          </a:p>
          <a:p>
            <a:pPr algn="justLow" rtl="1"/>
            <a:r>
              <a:rPr lang="fa-IR" sz="2400" dirty="0" smtClean="0"/>
              <a:t>میتوان اثر تغییر یک پارامتر را بر عملکرد یک تجهیز یا فرآیند را در یک محیط شبیه سازی شده بررسی کرد.</a:t>
            </a:r>
          </a:p>
          <a:p>
            <a:pPr algn="justLow" rtl="1"/>
            <a:r>
              <a:rPr lang="fa-IR" sz="2400" dirty="0" smtClean="0"/>
              <a:t>میتوان اثر یک عیب یک تجهیز بر عملکرد فرآیند را در محیط شبیه سازی شده بررسی نمود و از نتایج حاصل جهت آموزش نحوه عیب یابی تجهیزات استفاده کرد.</a:t>
            </a:r>
          </a:p>
          <a:p>
            <a:pPr algn="justLow" rtl="1"/>
            <a:endParaRPr lang="fa-IR"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 نحوه عملکرد و اجزاء نرم افزار شبیه ساز</a:t>
            </a:r>
            <a:endParaRPr lang="en-US"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15</a:t>
            </a:fld>
            <a:endParaRPr lang="en-US"/>
          </a:p>
        </p:txBody>
      </p:sp>
      <p:pic>
        <p:nvPicPr>
          <p:cNvPr id="9" name="Picture 8" descr="image_9105.jpg"/>
          <p:cNvPicPr>
            <a:picLocks noChangeAspect="1"/>
          </p:cNvPicPr>
          <p:nvPr/>
        </p:nvPicPr>
        <p:blipFill>
          <a:blip r:embed="rId2"/>
          <a:stretch>
            <a:fillRect/>
          </a:stretch>
        </p:blipFill>
        <p:spPr>
          <a:xfrm>
            <a:off x="4572000" y="3657600"/>
            <a:ext cx="4181475" cy="2724150"/>
          </a:xfrm>
          <a:prstGeom prst="rect">
            <a:avLst/>
          </a:prstGeom>
        </p:spPr>
      </p:pic>
      <p:pic>
        <p:nvPicPr>
          <p:cNvPr id="10" name="Picture 9" descr="image_9107.jpg"/>
          <p:cNvPicPr>
            <a:picLocks noChangeAspect="1"/>
          </p:cNvPicPr>
          <p:nvPr/>
        </p:nvPicPr>
        <p:blipFill>
          <a:blip r:embed="rId3"/>
          <a:stretch>
            <a:fillRect/>
          </a:stretch>
        </p:blipFill>
        <p:spPr>
          <a:xfrm>
            <a:off x="381000" y="1219200"/>
            <a:ext cx="4000500" cy="2733675"/>
          </a:xfrm>
          <a:prstGeom prst="rect">
            <a:avLst/>
          </a:prstGeom>
        </p:spPr>
      </p:pic>
      <p:sp>
        <p:nvSpPr>
          <p:cNvPr id="12" name="Content Placeholder 2"/>
          <p:cNvSpPr>
            <a:spLocks noGrp="1"/>
          </p:cNvSpPr>
          <p:nvPr>
            <p:ph idx="1"/>
          </p:nvPr>
        </p:nvSpPr>
        <p:spPr>
          <a:xfrm>
            <a:off x="4572000" y="1447800"/>
            <a:ext cx="4114800" cy="2133600"/>
          </a:xfrm>
        </p:spPr>
        <p:txBody>
          <a:bodyPr>
            <a:normAutofit fontScale="92500" lnSpcReduction="20000"/>
          </a:bodyPr>
          <a:lstStyle/>
          <a:p>
            <a:pPr algn="justLow" rtl="1"/>
            <a:r>
              <a:rPr lang="fa-IR" sz="2400" dirty="0" smtClean="0"/>
              <a:t>نرم افزار جهت کمک به استاد در کنترل فرآیند آموزش دارای یک واسط کاربری ویژه جهت وی میباشد.</a:t>
            </a:r>
          </a:p>
          <a:p>
            <a:pPr algn="justLow" rtl="1"/>
            <a:r>
              <a:rPr lang="fa-IR" sz="2400" dirty="0" smtClean="0"/>
              <a:t>استاد میتواند از طریق این واسط کاربری اختصاصی یک مدل خاص را انتخاب نماید و شرایط حاکم بر مدل را تعریف کند.</a:t>
            </a:r>
          </a:p>
        </p:txBody>
      </p:sp>
      <p:sp>
        <p:nvSpPr>
          <p:cNvPr id="13" name="Content Placeholder 2"/>
          <p:cNvSpPr txBox="1">
            <a:spLocks/>
          </p:cNvSpPr>
          <p:nvPr/>
        </p:nvSpPr>
        <p:spPr>
          <a:xfrm>
            <a:off x="381000" y="4114800"/>
            <a:ext cx="3962400" cy="2133600"/>
          </a:xfrm>
          <a:prstGeom prst="rect">
            <a:avLst/>
          </a:prstGeom>
        </p:spPr>
        <p:txBody>
          <a:bodyPr vert="horz" lIns="91440" tIns="45720" rIns="91440" bIns="45720" rtlCol="0">
            <a:normAutofit lnSpcReduction="10000"/>
          </a:bodyPr>
          <a:lstStyle/>
          <a:p>
            <a:pPr marL="342900" marR="0" lvl="0" indent="-342900" algn="justLow" defTabSz="914400" rtl="1" eaLnBrk="1" fontAlgn="auto" latinLnBrk="0" hangingPunct="1">
              <a:lnSpc>
                <a:spcPct val="100000"/>
              </a:lnSpc>
              <a:spcBef>
                <a:spcPct val="20000"/>
              </a:spcBef>
              <a:spcAft>
                <a:spcPts val="0"/>
              </a:spcAft>
              <a:buClrTx/>
              <a:buSzTx/>
              <a:buFont typeface="Arial" pitchFamily="34" charset="0"/>
              <a:buChar char="•"/>
              <a:tabLst/>
              <a:defRPr/>
            </a:pPr>
            <a:r>
              <a:rPr kumimoji="0" lang="fa-IR" sz="2400" b="0" i="0" u="none" strike="noStrike" kern="1200" cap="none" spc="0" normalizeH="0" baseline="0" noProof="0" dirty="0" smtClean="0">
                <a:ln>
                  <a:noFill/>
                </a:ln>
                <a:solidFill>
                  <a:schemeClr val="tx1"/>
                </a:solidFill>
                <a:effectLst/>
                <a:uLnTx/>
                <a:uFillTx/>
                <a:latin typeface="+mn-lt"/>
                <a:ea typeface="+mn-ea"/>
                <a:cs typeface="+mn-cs"/>
              </a:rPr>
              <a:t>بعلاوه شرکت کنندگان</a:t>
            </a:r>
            <a:r>
              <a:rPr kumimoji="0" lang="fa-IR" sz="2400" b="0" i="0" u="none" strike="noStrike" kern="1200" cap="none" spc="0" normalizeH="0" noProof="0" dirty="0" smtClean="0">
                <a:ln>
                  <a:noFill/>
                </a:ln>
                <a:solidFill>
                  <a:schemeClr val="tx1"/>
                </a:solidFill>
                <a:effectLst/>
                <a:uLnTx/>
                <a:uFillTx/>
                <a:latin typeface="+mn-lt"/>
                <a:ea typeface="+mn-ea"/>
                <a:cs typeface="+mn-cs"/>
              </a:rPr>
              <a:t> در دوره نیز با توجه به تخصص خود و وظیفه ای که در شرکت برعهده دارند طی فرآیند آموزش و در کلاس میتوانند به واسط کاربری ویژه ای دسترسی داشته باشند. </a:t>
            </a:r>
          </a:p>
          <a:p>
            <a:pPr marL="342900" marR="0" lvl="0" indent="-342900" algn="justLow" defTabSz="914400" rtl="1" eaLnBrk="1" fontAlgn="auto" latinLnBrk="0" hangingPunct="1">
              <a:lnSpc>
                <a:spcPct val="100000"/>
              </a:lnSpc>
              <a:spcBef>
                <a:spcPct val="20000"/>
              </a:spcBef>
              <a:spcAft>
                <a:spcPts val="0"/>
              </a:spcAft>
              <a:buClrTx/>
              <a:buSzTx/>
              <a:tabLst/>
              <a:defRPr/>
            </a:pPr>
            <a:endParaRPr kumimoji="0" lang="fa-I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ttps://encrypted-tbn1.gstatic.com/images?q=tbn:ANd9GcR2RwwSJGwlBT7L3kajM_-xbcAVtYjycyJJN9v8ynaEuE4Sv1Hs"/>
          <p:cNvPicPr>
            <a:picLocks noChangeAspect="1" noChangeArrowheads="1"/>
          </p:cNvPicPr>
          <p:nvPr/>
        </p:nvPicPr>
        <p:blipFill>
          <a:blip r:embed="rId2"/>
          <a:srcRect/>
          <a:stretch>
            <a:fillRect/>
          </a:stretch>
        </p:blipFill>
        <p:spPr bwMode="auto">
          <a:xfrm>
            <a:off x="0" y="4714875"/>
            <a:ext cx="2143125" cy="2143125"/>
          </a:xfrm>
          <a:prstGeom prst="rect">
            <a:avLst/>
          </a:prstGeom>
          <a:noFill/>
          <a:ln w="9525">
            <a:noFill/>
            <a:miter lim="800000"/>
            <a:headEnd/>
            <a:tailEnd/>
          </a:ln>
        </p:spPr>
      </p:pic>
      <p:sp>
        <p:nvSpPr>
          <p:cNvPr id="5" name="Title 1"/>
          <p:cNvSpPr>
            <a:spLocks noGrp="1"/>
          </p:cNvSpPr>
          <p:nvPr>
            <p:ph type="title"/>
          </p:nvPr>
        </p:nvSpPr>
        <p:spPr>
          <a:xfrm>
            <a:off x="5334000" y="152400"/>
            <a:ext cx="3352800" cy="990600"/>
          </a:xfrm>
        </p:spPr>
        <p:txBody>
          <a:bodyPr/>
          <a:lstStyle/>
          <a:p>
            <a:pPr algn="r" rtl="1"/>
            <a:r>
              <a:rPr lang="en-US" altLang="en-US" dirty="0" err="1" smtClean="0"/>
              <a:t>GitHub</a:t>
            </a:r>
            <a:r>
              <a:rPr lang="fa-IR" altLang="en-US" dirty="0" smtClean="0"/>
              <a:t> چیست؟</a:t>
            </a:r>
            <a:endParaRPr lang="en-US" altLang="en-US" dirty="0" smtClean="0"/>
          </a:p>
        </p:txBody>
      </p:sp>
      <p:sp>
        <p:nvSpPr>
          <p:cNvPr id="6" name="TextBox 5"/>
          <p:cNvSpPr txBox="1"/>
          <p:nvPr/>
        </p:nvSpPr>
        <p:spPr>
          <a:xfrm>
            <a:off x="228600" y="1143000"/>
            <a:ext cx="8674234" cy="1477328"/>
          </a:xfrm>
          <a:prstGeom prst="rect">
            <a:avLst/>
          </a:prstGeom>
          <a:noFill/>
        </p:spPr>
        <p:txBody>
          <a:bodyPr wrap="none" rtlCol="0">
            <a:spAutoFit/>
          </a:bodyPr>
          <a:lstStyle/>
          <a:p>
            <a:pPr algn="r" rtl="1"/>
            <a:r>
              <a:rPr lang="fa-IR" dirty="0" smtClean="0"/>
              <a:t>1- بزرگترین سایت به اشتراک گذاری کد میباشد.</a:t>
            </a:r>
          </a:p>
          <a:p>
            <a:pPr algn="r" rtl="1"/>
            <a:r>
              <a:rPr lang="fa-IR" dirty="0" smtClean="0"/>
              <a:t>2- این سایت بر اساس دستور </a:t>
            </a:r>
            <a:r>
              <a:rPr lang="en-US" dirty="0" err="1" smtClean="0"/>
              <a:t>Git</a:t>
            </a:r>
            <a:r>
              <a:rPr lang="fa-IR" dirty="0" smtClean="0"/>
              <a:t> که یک برنامه متن باز جهت کنترل کدهای سیستم عامل لینوکس میباشد، </a:t>
            </a:r>
          </a:p>
          <a:p>
            <a:pPr algn="r" rtl="1"/>
            <a:r>
              <a:rPr lang="fa-IR" dirty="0" smtClean="0"/>
              <a:t>بنا شده است لذا کلیه ویژگی های این نرم افزار را دارد.</a:t>
            </a:r>
          </a:p>
          <a:p>
            <a:pPr algn="r" rtl="1"/>
            <a:r>
              <a:rPr lang="fa-IR" dirty="0" smtClean="0"/>
              <a:t>3- این سایت علاوه بر ارائه خدمات مبتنی بر </a:t>
            </a:r>
            <a:r>
              <a:rPr lang="en-US" dirty="0" err="1" smtClean="0"/>
              <a:t>Git</a:t>
            </a:r>
            <a:r>
              <a:rPr lang="fa-IR" dirty="0" smtClean="0"/>
              <a:t>، امکانات متنوعی در اختیار برنامه نویسان جهت مدیریت پروژه،</a:t>
            </a:r>
          </a:p>
          <a:p>
            <a:pPr algn="r" rtl="1"/>
            <a:r>
              <a:rPr lang="fa-IR" dirty="0" smtClean="0"/>
              <a:t>گزارش عیوب، ویرایش برخط و تولید صفحات اینترنتی جهت معرفی پروژه میدهد. </a:t>
            </a:r>
          </a:p>
        </p:txBody>
      </p:sp>
      <p:sp>
        <p:nvSpPr>
          <p:cNvPr id="7" name="Title 1"/>
          <p:cNvSpPr txBox="1">
            <a:spLocks/>
          </p:cNvSpPr>
          <p:nvPr/>
        </p:nvSpPr>
        <p:spPr>
          <a:xfrm>
            <a:off x="3657600" y="2590800"/>
            <a:ext cx="5257800" cy="990600"/>
          </a:xfrm>
          <a:prstGeom prst="rect">
            <a:avLst/>
          </a:prstGeom>
        </p:spPr>
        <p:txBody>
          <a:bodyPr vert="horz" lIns="91440" tIns="45720" rIns="91440" bIns="45720" rtlCol="0" anchor="ctr">
            <a:norm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altLang="en-US" sz="4400" b="0" i="0" u="none" strike="noStrike" kern="1200" cap="none" spc="0" normalizeH="0" noProof="0" dirty="0" smtClean="0">
                <a:ln>
                  <a:noFill/>
                </a:ln>
                <a:solidFill>
                  <a:schemeClr val="tx1"/>
                </a:solidFill>
                <a:effectLst/>
                <a:uLnTx/>
                <a:uFillTx/>
                <a:latin typeface="+mj-lt"/>
                <a:ea typeface="+mj-ea"/>
                <a:cs typeface="+mj-cs"/>
              </a:rPr>
              <a:t>نحوه استفاده از </a:t>
            </a:r>
            <a:r>
              <a:rPr kumimoji="0" lang="en-US" altLang="en-US" sz="4400" b="0" i="0" u="none" strike="noStrike" kern="1200" cap="none" spc="0" normalizeH="0" noProof="0" dirty="0" err="1" smtClean="0">
                <a:ln>
                  <a:noFill/>
                </a:ln>
                <a:solidFill>
                  <a:schemeClr val="tx1"/>
                </a:solidFill>
                <a:effectLst/>
                <a:uLnTx/>
                <a:uFillTx/>
                <a:latin typeface="+mj-lt"/>
                <a:ea typeface="+mj-ea"/>
                <a:cs typeface="+mj-cs"/>
              </a:rPr>
              <a:t>GitHub</a:t>
            </a:r>
            <a:endParaRPr kumimoji="0" lang="en-US"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159202" y="3581400"/>
            <a:ext cx="8819850" cy="1477328"/>
          </a:xfrm>
          <a:prstGeom prst="rect">
            <a:avLst/>
          </a:prstGeom>
          <a:noFill/>
        </p:spPr>
        <p:txBody>
          <a:bodyPr wrap="none" rtlCol="0">
            <a:spAutoFit/>
          </a:bodyPr>
          <a:lstStyle/>
          <a:p>
            <a:pPr algn="r" rtl="1"/>
            <a:r>
              <a:rPr lang="fa-IR" dirty="0" smtClean="0"/>
              <a:t>1</a:t>
            </a:r>
            <a:r>
              <a:rPr lang="en-US" dirty="0" smtClean="0"/>
              <a:t>- </a:t>
            </a:r>
            <a:r>
              <a:rPr lang="fa-IR" dirty="0" smtClean="0"/>
              <a:t> ایجاد یک حساب کاربری</a:t>
            </a:r>
          </a:p>
          <a:p>
            <a:pPr algn="r" rtl="1"/>
            <a:r>
              <a:rPr lang="fa-IR" dirty="0" smtClean="0"/>
              <a:t>2- افزودن بانک کد (</a:t>
            </a:r>
            <a:r>
              <a:rPr lang="en-US" dirty="0" smtClean="0"/>
              <a:t>Repository</a:t>
            </a:r>
            <a:r>
              <a:rPr lang="fa-IR" dirty="0" smtClean="0"/>
              <a:t>) به حساب کاربری</a:t>
            </a:r>
          </a:p>
          <a:p>
            <a:pPr algn="r" rtl="1"/>
            <a:r>
              <a:rPr lang="fa-IR" dirty="0" smtClean="0"/>
              <a:t>3- تعریف مشارکت کنندگان (</a:t>
            </a:r>
            <a:r>
              <a:rPr lang="en-US" altLang="en-US" dirty="0" smtClean="0"/>
              <a:t>Collaborators </a:t>
            </a:r>
            <a:r>
              <a:rPr lang="fa-IR" dirty="0" smtClean="0"/>
              <a:t>) در پروژه جهت صدور مجوز نوشتن (خواندن برای همه آزاد است)</a:t>
            </a:r>
            <a:endParaRPr lang="en-US" dirty="0" smtClean="0"/>
          </a:p>
          <a:p>
            <a:pPr algn="r" rtl="1"/>
            <a:r>
              <a:rPr lang="fa-IR" dirty="0" smtClean="0"/>
              <a:t>4- تعریف بانک کد </a:t>
            </a:r>
            <a:r>
              <a:rPr lang="en-US" dirty="0" err="1" smtClean="0"/>
              <a:t>GitHub</a:t>
            </a:r>
            <a:r>
              <a:rPr lang="fa-IR" dirty="0" smtClean="0"/>
              <a:t> به عنوان </a:t>
            </a:r>
            <a:r>
              <a:rPr lang="en-US" dirty="0" smtClean="0"/>
              <a:t>Remote</a:t>
            </a:r>
            <a:r>
              <a:rPr lang="fa-IR" dirty="0" smtClean="0"/>
              <a:t> در ابزار </a:t>
            </a:r>
            <a:r>
              <a:rPr lang="en-US" dirty="0" err="1" smtClean="0"/>
              <a:t>Git</a:t>
            </a:r>
            <a:r>
              <a:rPr lang="fa-IR" dirty="0" smtClean="0"/>
              <a:t> محلی </a:t>
            </a:r>
            <a:endParaRPr lang="en-US" dirty="0" smtClean="0"/>
          </a:p>
          <a:p>
            <a:pPr algn="r" rtl="1"/>
            <a:r>
              <a:rPr lang="fa-IR" dirty="0" smtClean="0"/>
              <a:t>5- استفاده ازابزار </a:t>
            </a:r>
            <a:r>
              <a:rPr lang="en-US" dirty="0" err="1" smtClean="0"/>
              <a:t>Git</a:t>
            </a:r>
            <a:r>
              <a:rPr lang="fa-IR" dirty="0" smtClean="0"/>
              <a:t> جهت به روز رسانی بانک کد از بانک </a:t>
            </a:r>
            <a:r>
              <a:rPr lang="en-US" dirty="0" smtClean="0"/>
              <a:t>local</a:t>
            </a:r>
            <a:endParaRPr lang="fa-IR" dirty="0" smtClean="0"/>
          </a:p>
        </p:txBody>
      </p:sp>
      <p:sp>
        <p:nvSpPr>
          <p:cNvPr id="10" name="Slide Number Placeholder 9"/>
          <p:cNvSpPr>
            <a:spLocks noGrp="1"/>
          </p:cNvSpPr>
          <p:nvPr>
            <p:ph type="sldNum" sz="quarter" idx="12"/>
          </p:nvPr>
        </p:nvSpPr>
        <p:spPr/>
        <p:txBody>
          <a:bodyPr/>
          <a:lstStyle/>
          <a:p>
            <a:fld id="{73B50536-D896-4DC3-9CDF-CAA761E51B04}" type="slidenum">
              <a:rPr lang="en-US" smtClean="0"/>
              <a:pPr/>
              <a:t>16</a:t>
            </a:fld>
            <a:endParaRPr lang="en-US"/>
          </a:p>
        </p:txBody>
      </p:sp>
      <p:sp>
        <p:nvSpPr>
          <p:cNvPr id="11" name="Footer Placeholder 10"/>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dirty="0" err="1" smtClean="0"/>
              <a:t>Git</a:t>
            </a:r>
            <a:r>
              <a:rPr lang="en-US" dirty="0" smtClean="0"/>
              <a:t> </a:t>
            </a:r>
            <a:r>
              <a:rPr lang="fa-IR" dirty="0" smtClean="0"/>
              <a:t> در یک نگاه: در هر گام یک نسخه از کل پروژه برداشته میشود (نه فقط تغییرات)...</a:t>
            </a:r>
            <a:endParaRPr lang="en-US" dirty="0"/>
          </a:p>
        </p:txBody>
      </p:sp>
      <p:pic>
        <p:nvPicPr>
          <p:cNvPr id="1026" name="Picture 2"/>
          <p:cNvPicPr>
            <a:picLocks noChangeAspect="1" noChangeArrowheads="1"/>
          </p:cNvPicPr>
          <p:nvPr/>
        </p:nvPicPr>
        <p:blipFill>
          <a:blip r:embed="rId2"/>
          <a:srcRect/>
          <a:stretch>
            <a:fillRect/>
          </a:stretch>
        </p:blipFill>
        <p:spPr bwMode="auto">
          <a:xfrm>
            <a:off x="609600" y="1600200"/>
            <a:ext cx="8281824" cy="3733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73B50536-D896-4DC3-9CDF-CAA761E51B0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dirty="0" err="1" smtClean="0"/>
              <a:t>Git</a:t>
            </a:r>
            <a:r>
              <a:rPr lang="en-US" dirty="0" smtClean="0"/>
              <a:t> </a:t>
            </a:r>
            <a:r>
              <a:rPr lang="fa-IR" dirty="0" smtClean="0"/>
              <a:t> در یک نگاه: ...سه وضعیت متفاوت برای اطلاعات تعریف میشود</a:t>
            </a:r>
            <a:endParaRPr lang="en-US" dirty="0"/>
          </a:p>
        </p:txBody>
      </p:sp>
      <p:pic>
        <p:nvPicPr>
          <p:cNvPr id="1027" name="Picture 3"/>
          <p:cNvPicPr>
            <a:picLocks noChangeAspect="1" noChangeArrowheads="1"/>
          </p:cNvPicPr>
          <p:nvPr/>
        </p:nvPicPr>
        <p:blipFill>
          <a:blip r:embed="rId2"/>
          <a:srcRect/>
          <a:stretch>
            <a:fillRect/>
          </a:stretch>
        </p:blipFill>
        <p:spPr bwMode="auto">
          <a:xfrm>
            <a:off x="1905000" y="1447800"/>
            <a:ext cx="5371957" cy="4953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B50536-D896-4DC3-9CDF-CAA761E51B0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Dana Laboratory: An Interview</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پیشرفت پروژه در </a:t>
            </a:r>
            <a:r>
              <a:rPr lang="en-US" dirty="0" err="1" smtClean="0"/>
              <a:t>GitHub</a:t>
            </a:r>
            <a:endParaRPr lang="en-US" dirty="0"/>
          </a:p>
        </p:txBody>
      </p:sp>
      <p:sp>
        <p:nvSpPr>
          <p:cNvPr id="15" name="Content Placeholder 3"/>
          <p:cNvSpPr>
            <a:spLocks noGrp="1"/>
          </p:cNvSpPr>
          <p:nvPr>
            <p:ph sz="quarter" idx="1"/>
          </p:nvPr>
        </p:nvSpPr>
        <p:spPr>
          <a:xfrm>
            <a:off x="457200" y="1219200"/>
            <a:ext cx="3352800" cy="4937125"/>
          </a:xfrm>
        </p:spPr>
        <p:txBody>
          <a:bodyPr>
            <a:normAutofit/>
          </a:bodyPr>
          <a:lstStyle/>
          <a:p>
            <a:pPr marL="0" indent="0">
              <a:buFont typeface="Wingdings 3" pitchFamily="18" charset="2"/>
              <a:buNone/>
              <a:defRPr/>
            </a:pPr>
            <a:r>
              <a:rPr lang="en-US" sz="2600" dirty="0" smtClean="0"/>
              <a:t>Person A</a:t>
            </a:r>
          </a:p>
          <a:p>
            <a:pPr>
              <a:defRPr/>
            </a:pPr>
            <a:r>
              <a:rPr lang="en-US" sz="2600" dirty="0" smtClean="0"/>
              <a:t>Setup project &amp; repo</a:t>
            </a:r>
          </a:p>
          <a:p>
            <a:pPr>
              <a:defRPr/>
            </a:pPr>
            <a:r>
              <a:rPr lang="en-US" sz="2600" dirty="0"/>
              <a:t>p</a:t>
            </a:r>
            <a:r>
              <a:rPr lang="en-US" sz="2600" dirty="0" smtClean="0"/>
              <a:t>ush code onto </a:t>
            </a:r>
            <a:r>
              <a:rPr lang="en-US" sz="2600" dirty="0" err="1" smtClean="0"/>
              <a:t>github</a:t>
            </a:r>
            <a:endParaRPr lang="en-US" sz="2600" dirty="0" smtClean="0"/>
          </a:p>
          <a:p>
            <a:pPr>
              <a:defRPr/>
            </a:pPr>
            <a:endParaRPr lang="en-US" sz="2600" dirty="0" smtClean="0"/>
          </a:p>
          <a:p>
            <a:pPr>
              <a:defRPr/>
            </a:pPr>
            <a:r>
              <a:rPr lang="en-US" sz="2600" dirty="0" smtClean="0"/>
              <a:t>edit/commit</a:t>
            </a:r>
          </a:p>
          <a:p>
            <a:pPr>
              <a:defRPr/>
            </a:pPr>
            <a:r>
              <a:rPr lang="en-US" sz="2600" dirty="0" smtClean="0"/>
              <a:t>edit/commit</a:t>
            </a:r>
          </a:p>
          <a:p>
            <a:pPr>
              <a:defRPr/>
            </a:pPr>
            <a:r>
              <a:rPr lang="en-US" sz="2600" dirty="0" smtClean="0"/>
              <a:t>pull/push</a:t>
            </a:r>
            <a:endParaRPr lang="en-US" sz="2600" dirty="0"/>
          </a:p>
        </p:txBody>
      </p:sp>
      <p:sp>
        <p:nvSpPr>
          <p:cNvPr id="16" name="Content Placeholder 4"/>
          <p:cNvSpPr txBox="1">
            <a:spLocks/>
          </p:cNvSpPr>
          <p:nvPr/>
        </p:nvSpPr>
        <p:spPr>
          <a:xfrm>
            <a:off x="5257800" y="1216025"/>
            <a:ext cx="3416300" cy="4937125"/>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Wingdings 3" pitchFamily="18" charset="2"/>
              <a:buNone/>
              <a:tabLst/>
              <a:defRPr/>
            </a:pP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PersonB</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3"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3"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clone code from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github</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edit/commit/push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edit…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edit… commit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pull/push</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Can 17"/>
          <p:cNvSpPr/>
          <p:nvPr/>
        </p:nvSpPr>
        <p:spPr>
          <a:xfrm>
            <a:off x="3962400" y="1981200"/>
            <a:ext cx="762000" cy="3581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 name="Picture 2" descr="https://encrypted-tbn1.gstatic.com/images?q=tbn:ANd9GcSKvI8JVnaqvqDTHHQkL2e2CrY6s-hRig1q40pfHayy8zLDr971"/>
          <p:cNvPicPr>
            <a:picLocks noChangeAspect="1" noChangeArrowheads="1"/>
          </p:cNvPicPr>
          <p:nvPr/>
        </p:nvPicPr>
        <p:blipFill>
          <a:blip r:embed="rId2"/>
          <a:srcRect/>
          <a:stretch>
            <a:fillRect/>
          </a:stretch>
        </p:blipFill>
        <p:spPr bwMode="auto">
          <a:xfrm>
            <a:off x="4067175" y="1438275"/>
            <a:ext cx="552450" cy="552450"/>
          </a:xfrm>
          <a:prstGeom prst="rect">
            <a:avLst/>
          </a:prstGeom>
          <a:noFill/>
          <a:ln w="9525">
            <a:noFill/>
            <a:miter lim="800000"/>
            <a:headEnd/>
            <a:tailEnd/>
          </a:ln>
        </p:spPr>
      </p:pic>
      <p:sp>
        <p:nvSpPr>
          <p:cNvPr id="20" name="Right Arrow 19"/>
          <p:cNvSpPr/>
          <p:nvPr/>
        </p:nvSpPr>
        <p:spPr>
          <a:xfrm>
            <a:off x="2286000" y="2667000"/>
            <a:ext cx="1600200"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ight Arrow 20"/>
          <p:cNvSpPr/>
          <p:nvPr/>
        </p:nvSpPr>
        <p:spPr>
          <a:xfrm>
            <a:off x="4724400" y="2819400"/>
            <a:ext cx="609600"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ight Arrow 21"/>
          <p:cNvSpPr/>
          <p:nvPr/>
        </p:nvSpPr>
        <p:spPr>
          <a:xfrm rot="10800000">
            <a:off x="4800600" y="3695699"/>
            <a:ext cx="533400" cy="1143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Arrow 22"/>
          <p:cNvSpPr/>
          <p:nvPr/>
        </p:nvSpPr>
        <p:spPr>
          <a:xfrm rot="10800000">
            <a:off x="2514600" y="4571999"/>
            <a:ext cx="1371600"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ight Arrow 23"/>
          <p:cNvSpPr/>
          <p:nvPr/>
        </p:nvSpPr>
        <p:spPr>
          <a:xfrm>
            <a:off x="2362200" y="4724400"/>
            <a:ext cx="1600200" cy="152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ight Arrow 24"/>
          <p:cNvSpPr/>
          <p:nvPr/>
        </p:nvSpPr>
        <p:spPr>
          <a:xfrm>
            <a:off x="4724400" y="5105400"/>
            <a:ext cx="609600" cy="152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ight Arrow 25"/>
          <p:cNvSpPr/>
          <p:nvPr/>
        </p:nvSpPr>
        <p:spPr>
          <a:xfrm rot="10800000">
            <a:off x="4724400" y="5273675"/>
            <a:ext cx="533400" cy="1143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Slide Number Placeholder 26"/>
          <p:cNvSpPr>
            <a:spLocks noGrp="1"/>
          </p:cNvSpPr>
          <p:nvPr>
            <p:ph type="sldNum" sz="quarter" idx="12"/>
          </p:nvPr>
        </p:nvSpPr>
        <p:spPr/>
        <p:txBody>
          <a:bodyPr/>
          <a:lstStyle/>
          <a:p>
            <a:fld id="{73B50536-D896-4DC3-9CDF-CAA761E51B04}" type="slidenum">
              <a:rPr lang="en-US" smtClean="0"/>
              <a:pPr/>
              <a:t>19</a:t>
            </a:fld>
            <a:endParaRPr lang="en-US"/>
          </a:p>
        </p:txBody>
      </p:sp>
      <p:sp>
        <p:nvSpPr>
          <p:cNvPr id="28" name="Footer Placeholder 27"/>
          <p:cNvSpPr>
            <a:spLocks noGrp="1"/>
          </p:cNvSpPr>
          <p:nvPr>
            <p:ph type="ftr" sz="quarter" idx="11"/>
          </p:nvPr>
        </p:nvSpPr>
        <p:spPr/>
        <p:txBody>
          <a:bodyPr/>
          <a:lstStyle/>
          <a:p>
            <a:r>
              <a:rPr lang="en-US" smtClean="0"/>
              <a:t>Dana Laboratory: An Interview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457200" y="228600"/>
            <a:ext cx="4114800" cy="1219200"/>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 love programming</a:t>
            </a:r>
            <a:endParaRPr lang="en-US" sz="2400" dirty="0">
              <a:solidFill>
                <a:schemeClr val="tx1"/>
              </a:solidFill>
            </a:endParaRPr>
          </a:p>
        </p:txBody>
      </p:sp>
      <p:pic>
        <p:nvPicPr>
          <p:cNvPr id="6" name="Picture 2" descr="C:\Users\bnu\AppData\Local\Microsoft\Windows\Temporary Internet Files\Content.IE5\GTSYZQEM\MC900029987[1].wmf"/>
          <p:cNvPicPr>
            <a:picLocks noChangeAspect="1" noChangeArrowheads="1"/>
          </p:cNvPicPr>
          <p:nvPr/>
        </p:nvPicPr>
        <p:blipFill>
          <a:blip r:embed="rId2"/>
          <a:srcRect/>
          <a:stretch>
            <a:fillRect/>
          </a:stretch>
        </p:blipFill>
        <p:spPr bwMode="auto">
          <a:xfrm>
            <a:off x="4800600" y="1219200"/>
            <a:ext cx="3886200" cy="2156412"/>
          </a:xfrm>
          <a:prstGeom prst="rect">
            <a:avLst/>
          </a:prstGeom>
          <a:noFill/>
        </p:spPr>
      </p:pic>
      <p:sp>
        <p:nvSpPr>
          <p:cNvPr id="8" name="Rectangle 7"/>
          <p:cNvSpPr/>
          <p:nvPr/>
        </p:nvSpPr>
        <p:spPr>
          <a:xfrm>
            <a:off x="4724400" y="762000"/>
            <a:ext cx="3997636"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Mechanical Eng. Dep.</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ight Arrow 12"/>
          <p:cNvSpPr/>
          <p:nvPr/>
        </p:nvSpPr>
        <p:spPr>
          <a:xfrm rot="21389770">
            <a:off x="2546331" y="2742441"/>
            <a:ext cx="2415954" cy="53108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 y="4267200"/>
            <a:ext cx="7543800" cy="646331"/>
          </a:xfrm>
          <a:prstGeom prst="rect">
            <a:avLst/>
          </a:prstGeom>
          <a:noFill/>
        </p:spPr>
        <p:txBody>
          <a:bodyPr wrap="square" rtlCol="0">
            <a:spAutoFit/>
          </a:bodyPr>
          <a:lstStyle/>
          <a:p>
            <a:pPr algn="ctr" rtl="1"/>
            <a:r>
              <a:rPr lang="fa-IR" dirty="0" smtClean="0"/>
              <a:t>همیشه در بین دانشجویان رشته های مختلف مهندسی گروهی از علاقه مندان به نرم افزار وجود دارند که غالبا دارای تجربیات مفیدی در برنامه نویسی میباشند.</a:t>
            </a:r>
            <a:endParaRPr lang="en-US" dirty="0"/>
          </a:p>
        </p:txBody>
      </p:sp>
      <p:pic>
        <p:nvPicPr>
          <p:cNvPr id="2052" name="Picture 4" descr="http://media02.hongkiat.com/geek-is-new-cool/geek.jpg"/>
          <p:cNvPicPr>
            <a:picLocks noChangeAspect="1" noChangeArrowheads="1"/>
          </p:cNvPicPr>
          <p:nvPr/>
        </p:nvPicPr>
        <p:blipFill>
          <a:blip r:embed="rId3"/>
          <a:srcRect/>
          <a:stretch>
            <a:fillRect/>
          </a:stretch>
        </p:blipFill>
        <p:spPr bwMode="auto">
          <a:xfrm>
            <a:off x="304800" y="1752600"/>
            <a:ext cx="2209800" cy="2209800"/>
          </a:xfrm>
          <a:prstGeom prst="rect">
            <a:avLst/>
          </a:prstGeom>
          <a:noFill/>
        </p:spPr>
      </p:pic>
      <p:sp>
        <p:nvSpPr>
          <p:cNvPr id="9" name="Slide Number Placeholder 8"/>
          <p:cNvSpPr>
            <a:spLocks noGrp="1"/>
          </p:cNvSpPr>
          <p:nvPr>
            <p:ph type="sldNum" sz="quarter" idx="12"/>
          </p:nvPr>
        </p:nvSpPr>
        <p:spPr/>
        <p:txBody>
          <a:bodyPr/>
          <a:lstStyle/>
          <a:p>
            <a:fld id="{73B50536-D896-4DC3-9CDF-CAA761E51B04}" type="slidenum">
              <a:rPr lang="en-US" smtClean="0"/>
              <a:pPr/>
              <a:t>2</a:t>
            </a:fld>
            <a:endParaRPr lang="en-US"/>
          </a:p>
        </p:txBody>
      </p:sp>
      <p:sp>
        <p:nvSpPr>
          <p:cNvPr id="10" name="Footer Placeholder 9"/>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چند فعالیت متداول در </a:t>
            </a:r>
            <a:r>
              <a:rPr lang="en-US" dirty="0" err="1" smtClean="0"/>
              <a:t>Git</a:t>
            </a:r>
            <a:r>
              <a:rPr lang="fa-IR" dirty="0" smtClean="0"/>
              <a:t> ... </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1800" dirty="0" err="1" smtClean="0"/>
              <a:t>git</a:t>
            </a:r>
            <a:r>
              <a:rPr lang="en-US" sz="1800" dirty="0" smtClean="0"/>
              <a:t> clone https://github.com/CyndiRader/JavaDemos.git</a:t>
            </a:r>
            <a:r>
              <a:rPr lang="fa-IR" sz="1800" dirty="0" smtClean="0"/>
              <a:t> </a:t>
            </a:r>
            <a:endParaRPr lang="en-US" sz="1800" dirty="0" smtClean="0"/>
          </a:p>
          <a:p>
            <a:r>
              <a:rPr lang="en-US" altLang="en-US" sz="1800" dirty="0" smtClean="0"/>
              <a:t>Create your local repo</a:t>
            </a:r>
          </a:p>
          <a:p>
            <a:pPr lvl="1"/>
            <a:r>
              <a:rPr lang="en-US" altLang="en-US" sz="1800" dirty="0" err="1" smtClean="0"/>
              <a:t>git</a:t>
            </a:r>
            <a:r>
              <a:rPr lang="en-US" altLang="en-US" sz="1800" dirty="0" smtClean="0"/>
              <a:t> init</a:t>
            </a:r>
          </a:p>
          <a:p>
            <a:pPr lvl="1"/>
            <a:r>
              <a:rPr lang="en-US" altLang="en-US" sz="1800" dirty="0" err="1" smtClean="0"/>
              <a:t>git</a:t>
            </a:r>
            <a:r>
              <a:rPr lang="en-US" altLang="en-US" sz="1800" dirty="0" smtClean="0"/>
              <a:t> commit –m “Initial commit”</a:t>
            </a:r>
          </a:p>
          <a:p>
            <a:r>
              <a:rPr lang="en-US" altLang="en-US" sz="1800" dirty="0" smtClean="0"/>
              <a:t>Add a “</a:t>
            </a:r>
            <a:r>
              <a:rPr lang="en-US" altLang="en-US" sz="1800" dirty="0" err="1" smtClean="0"/>
              <a:t>shortname</a:t>
            </a:r>
            <a:r>
              <a:rPr lang="en-US" altLang="en-US" sz="1800" dirty="0" smtClean="0"/>
              <a:t>” for your </a:t>
            </a:r>
            <a:r>
              <a:rPr lang="en-US" altLang="en-US" sz="1800" dirty="0" err="1" smtClean="0"/>
              <a:t>github</a:t>
            </a:r>
            <a:r>
              <a:rPr lang="en-US" altLang="en-US" sz="1800" dirty="0" smtClean="0"/>
              <a:t> repository</a:t>
            </a:r>
          </a:p>
          <a:p>
            <a:pPr lvl="1"/>
            <a:r>
              <a:rPr lang="en-US" altLang="en-US" sz="1800" dirty="0" err="1" smtClean="0"/>
              <a:t>git</a:t>
            </a:r>
            <a:r>
              <a:rPr lang="en-US" altLang="en-US" sz="1800" dirty="0" smtClean="0"/>
              <a:t> remote add [</a:t>
            </a:r>
            <a:r>
              <a:rPr lang="en-US" altLang="en-US" sz="1800" dirty="0" err="1" smtClean="0"/>
              <a:t>shortname</a:t>
            </a:r>
            <a:r>
              <a:rPr lang="en-US" altLang="en-US" sz="1800" dirty="0" smtClean="0"/>
              <a:t>] [</a:t>
            </a:r>
            <a:r>
              <a:rPr lang="en-US" altLang="en-US" sz="1800" dirty="0" err="1" smtClean="0"/>
              <a:t>url</a:t>
            </a:r>
            <a:r>
              <a:rPr lang="en-US" altLang="en-US" sz="1800" dirty="0" smtClean="0"/>
              <a:t>]</a:t>
            </a:r>
          </a:p>
          <a:p>
            <a:pPr lvl="1"/>
            <a:r>
              <a:rPr lang="en-US" altLang="en-US" sz="1800" dirty="0" err="1" smtClean="0"/>
              <a:t>git</a:t>
            </a:r>
            <a:r>
              <a:rPr lang="en-US" altLang="en-US" sz="1800" dirty="0" smtClean="0"/>
              <a:t> remote add origin https://github.com:[user name]/[repository name].</a:t>
            </a:r>
            <a:r>
              <a:rPr lang="en-US" altLang="en-US" sz="1800" dirty="0" err="1" smtClean="0"/>
              <a:t>git</a:t>
            </a:r>
            <a:endParaRPr lang="en-US" altLang="en-US" sz="1800" dirty="0" smtClean="0"/>
          </a:p>
          <a:p>
            <a:pPr lvl="1"/>
            <a:r>
              <a:rPr lang="en-US" altLang="en-US" sz="1800" dirty="0" smtClean="0"/>
              <a:t>Ex: </a:t>
            </a:r>
            <a:r>
              <a:rPr lang="en-US" altLang="en-US" sz="1800" dirty="0" err="1" smtClean="0"/>
              <a:t>git</a:t>
            </a:r>
            <a:r>
              <a:rPr lang="en-US" altLang="en-US" sz="1800" dirty="0" smtClean="0"/>
              <a:t> remote add origin https://github.com:CyndiRader/JavaDemos.git</a:t>
            </a:r>
          </a:p>
          <a:p>
            <a:pPr lvl="1"/>
            <a:r>
              <a:rPr lang="en-US" altLang="en-US" sz="1800" dirty="0" smtClean="0"/>
              <a:t>Hint: You can copy/paste the repo </a:t>
            </a:r>
            <a:r>
              <a:rPr lang="en-US" altLang="en-US" sz="1800" dirty="0" err="1" smtClean="0"/>
              <a:t>url</a:t>
            </a:r>
            <a:r>
              <a:rPr lang="en-US" altLang="en-US" sz="1800" dirty="0" smtClean="0"/>
              <a:t> from </a:t>
            </a:r>
            <a:r>
              <a:rPr lang="en-US" altLang="en-US" sz="1800" dirty="0" err="1" smtClean="0"/>
              <a:t>github</a:t>
            </a:r>
            <a:endParaRPr lang="en-US" altLang="en-US" sz="1800" dirty="0" smtClean="0"/>
          </a:p>
          <a:p>
            <a:r>
              <a:rPr lang="en-US" altLang="en-US" sz="1800" dirty="0" smtClean="0"/>
              <a:t>Push your code onto </a:t>
            </a:r>
            <a:r>
              <a:rPr lang="en-US" altLang="en-US" sz="1800" dirty="0" err="1" smtClean="0"/>
              <a:t>github</a:t>
            </a:r>
            <a:endParaRPr lang="en-US" altLang="en-US" sz="1800" dirty="0" smtClean="0"/>
          </a:p>
          <a:p>
            <a:pPr lvl="1"/>
            <a:r>
              <a:rPr lang="en-US" altLang="en-US" sz="1800" dirty="0" err="1" smtClean="0"/>
              <a:t>git</a:t>
            </a:r>
            <a:r>
              <a:rPr lang="en-US" altLang="en-US" sz="1800" dirty="0" smtClean="0"/>
              <a:t> push –u [remote-name] [branch-name]. </a:t>
            </a:r>
          </a:p>
          <a:p>
            <a:pPr lvl="1"/>
            <a:r>
              <a:rPr lang="en-US" altLang="en-US" sz="1800" dirty="0" smtClean="0"/>
              <a:t>Ex: </a:t>
            </a:r>
            <a:r>
              <a:rPr lang="en-US" altLang="en-US" sz="1800" dirty="0" err="1" smtClean="0"/>
              <a:t>git</a:t>
            </a:r>
            <a:r>
              <a:rPr lang="en-US" altLang="en-US" sz="1800" dirty="0" smtClean="0"/>
              <a:t> push –u origin master </a:t>
            </a:r>
          </a:p>
          <a:p>
            <a:pPr lvl="1">
              <a:buNone/>
            </a:pPr>
            <a:endParaRPr lang="en-US" altLang="en-US" sz="1800" dirty="0" smtClean="0"/>
          </a:p>
        </p:txBody>
      </p:sp>
      <p:sp>
        <p:nvSpPr>
          <p:cNvPr id="4" name="TextBox 3"/>
          <p:cNvSpPr txBox="1"/>
          <p:nvPr/>
        </p:nvSpPr>
        <p:spPr>
          <a:xfrm>
            <a:off x="6553200" y="1371600"/>
            <a:ext cx="2234389" cy="646331"/>
          </a:xfrm>
          <a:prstGeom prst="rect">
            <a:avLst/>
          </a:prstGeom>
          <a:noFill/>
        </p:spPr>
        <p:txBody>
          <a:bodyPr wrap="square" rtlCol="0">
            <a:spAutoFit/>
          </a:bodyPr>
          <a:lstStyle/>
          <a:p>
            <a:pPr algn="ctr" rtl="1"/>
            <a:r>
              <a:rPr lang="fa-IR" dirty="0" smtClean="0"/>
              <a:t>نسخه برداری از یک بانک کد به میزبانی </a:t>
            </a:r>
            <a:r>
              <a:rPr lang="en-US" dirty="0" err="1" smtClean="0"/>
              <a:t>GitHub</a:t>
            </a:r>
            <a:endParaRPr lang="en-US" dirty="0"/>
          </a:p>
        </p:txBody>
      </p:sp>
      <p:cxnSp>
        <p:nvCxnSpPr>
          <p:cNvPr id="6" name="Straight Arrow Connector 5"/>
          <p:cNvCxnSpPr>
            <a:stCxn id="4" idx="1"/>
          </p:cNvCxnSpPr>
          <p:nvPr/>
        </p:nvCxnSpPr>
        <p:spPr>
          <a:xfrm rot="10800000" flipV="1">
            <a:off x="6172200" y="1694766"/>
            <a:ext cx="381000" cy="134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7200" y="2057400"/>
            <a:ext cx="2234389" cy="646331"/>
          </a:xfrm>
          <a:prstGeom prst="rect">
            <a:avLst/>
          </a:prstGeom>
          <a:noFill/>
        </p:spPr>
        <p:txBody>
          <a:bodyPr wrap="square" rtlCol="0">
            <a:spAutoFit/>
          </a:bodyPr>
          <a:lstStyle/>
          <a:p>
            <a:pPr algn="ctr" rtl="1"/>
            <a:r>
              <a:rPr lang="fa-IR" dirty="0" smtClean="0"/>
              <a:t>ایجاد یک بانک کد محلی</a:t>
            </a:r>
            <a:r>
              <a:rPr lang="en-US" dirty="0" smtClean="0"/>
              <a:t> (Local rep.)</a:t>
            </a:r>
            <a:endParaRPr lang="en-US" dirty="0"/>
          </a:p>
        </p:txBody>
      </p:sp>
      <p:cxnSp>
        <p:nvCxnSpPr>
          <p:cNvPr id="8" name="Straight Arrow Connector 7"/>
          <p:cNvCxnSpPr>
            <a:stCxn id="7" idx="1"/>
          </p:cNvCxnSpPr>
          <p:nvPr/>
        </p:nvCxnSpPr>
        <p:spPr>
          <a:xfrm rot="10800000">
            <a:off x="3048000" y="2133600"/>
            <a:ext cx="1219200" cy="246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62600" y="2590800"/>
            <a:ext cx="2234389" cy="923330"/>
          </a:xfrm>
          <a:prstGeom prst="rect">
            <a:avLst/>
          </a:prstGeom>
          <a:noFill/>
        </p:spPr>
        <p:txBody>
          <a:bodyPr wrap="square" rtlCol="0">
            <a:spAutoFit/>
          </a:bodyPr>
          <a:lstStyle/>
          <a:p>
            <a:pPr algn="ctr" rtl="1"/>
            <a:r>
              <a:rPr lang="fa-IR" dirty="0" smtClean="0"/>
              <a:t>ارتباط بانک محلی با یک بانک به میزبانی </a:t>
            </a:r>
            <a:r>
              <a:rPr lang="en-US" dirty="0" err="1" smtClean="0"/>
              <a:t>GitHub</a:t>
            </a:r>
            <a:r>
              <a:rPr lang="fa-IR" dirty="0" smtClean="0"/>
              <a:t> (</a:t>
            </a:r>
            <a:r>
              <a:rPr lang="en-US" dirty="0" smtClean="0"/>
              <a:t>Remote rep.</a:t>
            </a:r>
            <a:r>
              <a:rPr lang="fa-IR" dirty="0" smtClean="0"/>
              <a:t>)</a:t>
            </a:r>
            <a:endParaRPr lang="en-US" dirty="0"/>
          </a:p>
        </p:txBody>
      </p:sp>
      <p:cxnSp>
        <p:nvCxnSpPr>
          <p:cNvPr id="11" name="Straight Arrow Connector 10"/>
          <p:cNvCxnSpPr>
            <a:stCxn id="10" idx="1"/>
          </p:cNvCxnSpPr>
          <p:nvPr/>
        </p:nvCxnSpPr>
        <p:spPr>
          <a:xfrm rot="10800000" flipV="1">
            <a:off x="5181600" y="3052464"/>
            <a:ext cx="381000" cy="71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400" y="4643736"/>
            <a:ext cx="2234389" cy="646331"/>
          </a:xfrm>
          <a:prstGeom prst="rect">
            <a:avLst/>
          </a:prstGeom>
          <a:noFill/>
        </p:spPr>
        <p:txBody>
          <a:bodyPr wrap="square" rtlCol="0">
            <a:spAutoFit/>
          </a:bodyPr>
          <a:lstStyle/>
          <a:p>
            <a:pPr algn="ctr" rtl="1"/>
            <a:r>
              <a:rPr lang="fa-IR" dirty="0" smtClean="0"/>
              <a:t>به روز رسانی بانک </a:t>
            </a:r>
            <a:r>
              <a:rPr lang="en-US" dirty="0" smtClean="0"/>
              <a:t>Remote</a:t>
            </a:r>
            <a:endParaRPr lang="en-US" dirty="0"/>
          </a:p>
        </p:txBody>
      </p:sp>
      <p:cxnSp>
        <p:nvCxnSpPr>
          <p:cNvPr id="14" name="Straight Arrow Connector 13"/>
          <p:cNvCxnSpPr>
            <a:stCxn id="13" idx="1"/>
          </p:cNvCxnSpPr>
          <p:nvPr/>
        </p:nvCxnSpPr>
        <p:spPr>
          <a:xfrm rot="10800000">
            <a:off x="3886200" y="4724402"/>
            <a:ext cx="1981200" cy="24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73B50536-D896-4DC3-9CDF-CAA761E51B04}" type="slidenum">
              <a:rPr lang="en-US" smtClean="0"/>
              <a:pPr/>
              <a:t>20</a:t>
            </a:fld>
            <a:endParaRPr lang="en-US"/>
          </a:p>
        </p:txBody>
      </p:sp>
      <p:sp>
        <p:nvSpPr>
          <p:cNvPr id="21" name="Footer Placeholder 20"/>
          <p:cNvSpPr>
            <a:spLocks noGrp="1"/>
          </p:cNvSpPr>
          <p:nvPr>
            <p:ph type="ftr" sz="quarter" idx="11"/>
          </p:nvPr>
        </p:nvSpPr>
        <p:spPr/>
        <p:txBody>
          <a:bodyPr/>
          <a:lstStyle/>
          <a:p>
            <a:r>
              <a:rPr lang="en-US" smtClean="0"/>
              <a:t>Dana Laboratory: An Interview</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 چند فعالیت متداول در </a:t>
            </a:r>
            <a:r>
              <a:rPr lang="en-US" dirty="0" err="1" smtClean="0"/>
              <a:t>Git</a:t>
            </a:r>
            <a:r>
              <a:rPr lang="fa-IR" dirty="0" smtClean="0"/>
              <a:t> (ادامه)</a:t>
            </a:r>
            <a:endParaRPr lang="en-US" dirty="0"/>
          </a:p>
        </p:txBody>
      </p:sp>
      <p:sp>
        <p:nvSpPr>
          <p:cNvPr id="3" name="Content Placeholder 2"/>
          <p:cNvSpPr>
            <a:spLocks noGrp="1"/>
          </p:cNvSpPr>
          <p:nvPr>
            <p:ph idx="1"/>
          </p:nvPr>
        </p:nvSpPr>
        <p:spPr/>
        <p:txBody>
          <a:bodyPr>
            <a:normAutofit/>
          </a:bodyPr>
          <a:lstStyle/>
          <a:p>
            <a:r>
              <a:rPr lang="en-US" altLang="en-US" sz="1800" dirty="0" smtClean="0"/>
              <a:t>To fetch any new files that have been updated since you cloned:</a:t>
            </a:r>
          </a:p>
          <a:p>
            <a:pPr lvl="1"/>
            <a:r>
              <a:rPr lang="en-US" altLang="en-US" sz="1800" dirty="0" err="1" smtClean="0"/>
              <a:t>git</a:t>
            </a:r>
            <a:r>
              <a:rPr lang="en-US" altLang="en-US" sz="1800" dirty="0" smtClean="0"/>
              <a:t> fetch [remote-name]</a:t>
            </a:r>
          </a:p>
          <a:p>
            <a:pPr lvl="1"/>
            <a:r>
              <a:rPr lang="en-US" altLang="en-US" sz="1800" dirty="0" err="1" smtClean="0"/>
              <a:t>git</a:t>
            </a:r>
            <a:r>
              <a:rPr lang="en-US" altLang="en-US" sz="1800" dirty="0" smtClean="0"/>
              <a:t> fetch origin</a:t>
            </a:r>
          </a:p>
          <a:p>
            <a:r>
              <a:rPr lang="en-US" altLang="en-US" sz="1800" dirty="0" smtClean="0"/>
              <a:t>If you have a “tracked” remote branch, you can get the files and merge in one step:</a:t>
            </a:r>
          </a:p>
          <a:p>
            <a:pPr lvl="1"/>
            <a:r>
              <a:rPr lang="en-US" altLang="en-US" sz="1800" dirty="0" err="1" smtClean="0"/>
              <a:t>git</a:t>
            </a:r>
            <a:r>
              <a:rPr lang="en-US" altLang="en-US" sz="1800" dirty="0" smtClean="0"/>
              <a:t> pull</a:t>
            </a:r>
          </a:p>
          <a:p>
            <a:r>
              <a:rPr lang="en-US" altLang="en-US" sz="2200" dirty="0" smtClean="0"/>
              <a:t>Forking </a:t>
            </a:r>
          </a:p>
          <a:p>
            <a:pPr lvl="1"/>
            <a:r>
              <a:rPr lang="en-US" altLang="en-US" sz="2000" dirty="0" smtClean="0"/>
              <a:t>If you want to contribute to a project but don’t have push access, you can do a fork… create your own copy. </a:t>
            </a:r>
          </a:p>
          <a:p>
            <a:pPr lvl="1"/>
            <a:r>
              <a:rPr lang="en-US" altLang="en-US" sz="2000" dirty="0" smtClean="0"/>
              <a:t>Main project can pull in those changes later by adding them as remotes and merging in the code from the fork.</a:t>
            </a:r>
          </a:p>
          <a:p>
            <a:endParaRPr lang="en-US" altLang="en-US" sz="2200" dirty="0" smtClean="0"/>
          </a:p>
          <a:p>
            <a:pPr marL="342900" lvl="1" indent="-342900">
              <a:buNone/>
            </a:pPr>
            <a:endParaRPr lang="en-US" altLang="en-US" sz="1800" dirty="0" smtClean="0"/>
          </a:p>
        </p:txBody>
      </p:sp>
      <p:sp>
        <p:nvSpPr>
          <p:cNvPr id="7" name="TextBox 6"/>
          <p:cNvSpPr txBox="1"/>
          <p:nvPr/>
        </p:nvSpPr>
        <p:spPr>
          <a:xfrm>
            <a:off x="5105400" y="1981200"/>
            <a:ext cx="2234389" cy="646331"/>
          </a:xfrm>
          <a:prstGeom prst="rect">
            <a:avLst/>
          </a:prstGeom>
          <a:noFill/>
        </p:spPr>
        <p:txBody>
          <a:bodyPr wrap="square" rtlCol="0">
            <a:spAutoFit/>
          </a:bodyPr>
          <a:lstStyle/>
          <a:p>
            <a:pPr algn="ctr" rtl="1"/>
            <a:r>
              <a:rPr lang="fa-IR" dirty="0" smtClean="0"/>
              <a:t>دریافت آخرین تغییرات از </a:t>
            </a:r>
            <a:r>
              <a:rPr lang="en-US" dirty="0" smtClean="0"/>
              <a:t>Remote</a:t>
            </a:r>
            <a:endParaRPr lang="en-US" dirty="0"/>
          </a:p>
        </p:txBody>
      </p:sp>
      <p:cxnSp>
        <p:nvCxnSpPr>
          <p:cNvPr id="8" name="Straight Arrow Connector 7"/>
          <p:cNvCxnSpPr>
            <a:stCxn id="7" idx="1"/>
          </p:cNvCxnSpPr>
          <p:nvPr/>
        </p:nvCxnSpPr>
        <p:spPr>
          <a:xfrm rot="10800000">
            <a:off x="3657600" y="2209800"/>
            <a:ext cx="1447800" cy="94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14600" y="3048000"/>
            <a:ext cx="2234389" cy="646331"/>
          </a:xfrm>
          <a:prstGeom prst="rect">
            <a:avLst/>
          </a:prstGeom>
          <a:noFill/>
        </p:spPr>
        <p:txBody>
          <a:bodyPr wrap="square" rtlCol="0">
            <a:spAutoFit/>
          </a:bodyPr>
          <a:lstStyle/>
          <a:p>
            <a:pPr algn="ctr" rtl="1"/>
            <a:r>
              <a:rPr lang="fa-IR" dirty="0" smtClean="0"/>
              <a:t>به روز رسانی بانک</a:t>
            </a:r>
            <a:r>
              <a:rPr lang="en-US" dirty="0" smtClean="0"/>
              <a:t> </a:t>
            </a:r>
            <a:r>
              <a:rPr lang="fa-IR" dirty="0" smtClean="0"/>
              <a:t> </a:t>
            </a:r>
            <a:r>
              <a:rPr lang="en-US" dirty="0" smtClean="0"/>
              <a:t>Local</a:t>
            </a:r>
            <a:r>
              <a:rPr lang="fa-IR" dirty="0" smtClean="0"/>
              <a:t> </a:t>
            </a:r>
            <a:endParaRPr lang="en-US" dirty="0"/>
          </a:p>
        </p:txBody>
      </p:sp>
      <p:cxnSp>
        <p:nvCxnSpPr>
          <p:cNvPr id="14" name="Straight Arrow Connector 13"/>
          <p:cNvCxnSpPr>
            <a:stCxn id="13" idx="1"/>
          </p:cNvCxnSpPr>
          <p:nvPr/>
        </p:nvCxnSpPr>
        <p:spPr>
          <a:xfrm rot="10800000">
            <a:off x="2057400" y="3200400"/>
            <a:ext cx="457200" cy="170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9200" y="5257800"/>
            <a:ext cx="2234389" cy="369332"/>
          </a:xfrm>
          <a:prstGeom prst="rect">
            <a:avLst/>
          </a:prstGeom>
          <a:noFill/>
        </p:spPr>
        <p:txBody>
          <a:bodyPr wrap="square" rtlCol="0">
            <a:spAutoFit/>
          </a:bodyPr>
          <a:lstStyle/>
          <a:p>
            <a:pPr algn="ctr" rtl="1"/>
            <a:r>
              <a:rPr lang="fa-IR" dirty="0" smtClean="0"/>
              <a:t>نسخه برداری در </a:t>
            </a:r>
            <a:r>
              <a:rPr lang="en-US" dirty="0" err="1" smtClean="0"/>
              <a:t>GitHub</a:t>
            </a:r>
            <a:endParaRPr lang="en-US" dirty="0"/>
          </a:p>
        </p:txBody>
      </p:sp>
      <p:cxnSp>
        <p:nvCxnSpPr>
          <p:cNvPr id="22" name="Straight Arrow Connector 21"/>
          <p:cNvCxnSpPr>
            <a:stCxn id="21" idx="1"/>
          </p:cNvCxnSpPr>
          <p:nvPr/>
        </p:nvCxnSpPr>
        <p:spPr>
          <a:xfrm rot="10800000">
            <a:off x="609600" y="3505200"/>
            <a:ext cx="609600" cy="1937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73B50536-D896-4DC3-9CDF-CAA761E51B04}" type="slidenum">
              <a:rPr lang="en-US" smtClean="0"/>
              <a:pPr/>
              <a:t>21</a:t>
            </a:fld>
            <a:endParaRPr lang="en-US"/>
          </a:p>
        </p:txBody>
      </p:sp>
      <p:sp>
        <p:nvSpPr>
          <p:cNvPr id="25" name="Footer Placeholder 24"/>
          <p:cNvSpPr>
            <a:spLocks noGrp="1"/>
          </p:cNvSpPr>
          <p:nvPr>
            <p:ph type="ftr" sz="quarter" idx="11"/>
          </p:nvPr>
        </p:nvSpPr>
        <p:spPr/>
        <p:txBody>
          <a:bodyPr/>
          <a:lstStyle/>
          <a:p>
            <a:r>
              <a:rPr lang="en-US" smtClean="0"/>
              <a:t>Dana Laboratory: An Interview</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Low" rtl="1"/>
            <a:r>
              <a:rPr lang="fa-IR" sz="1800" dirty="0" smtClean="0"/>
              <a:t>مدلسازی چیست؟ منظور </a:t>
            </a:r>
            <a:r>
              <a:rPr lang="fa-IR" sz="1800" dirty="0" smtClean="0"/>
              <a:t>از مدلسازی شرح عملکرد یک تجهیز یا یک فرآیند به زبان ریاضی است.</a:t>
            </a:r>
            <a:br>
              <a:rPr lang="fa-IR" sz="1800" dirty="0" smtClean="0"/>
            </a:br>
            <a:r>
              <a:rPr lang="fa-IR" sz="1800" dirty="0" smtClean="0"/>
              <a:t>دو روش اصلی در مدلسازی فرآیند شامل روشهای مرحله ای یا پیوسته (</a:t>
            </a:r>
            <a:r>
              <a:rPr lang="en-US" sz="1800" dirty="0" smtClean="0"/>
              <a:t>Sequential</a:t>
            </a:r>
            <a:r>
              <a:rPr lang="fa-IR" sz="1800" dirty="0" smtClean="0"/>
              <a:t>) و روش مدلسازی بر اساس معادلات میباشند.</a:t>
            </a:r>
            <a:br>
              <a:rPr lang="fa-IR" sz="1800" dirty="0" smtClean="0"/>
            </a:br>
            <a:endParaRPr lang="en-US" sz="18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22</a:t>
            </a:fld>
            <a:endParaRPr lang="en-US"/>
          </a:p>
        </p:txBody>
      </p:sp>
      <p:pic>
        <p:nvPicPr>
          <p:cNvPr id="2051" name="Picture 3"/>
          <p:cNvPicPr>
            <a:picLocks noChangeAspect="1" noChangeArrowheads="1"/>
          </p:cNvPicPr>
          <p:nvPr/>
        </p:nvPicPr>
        <p:blipFill>
          <a:blip r:embed="rId2"/>
          <a:srcRect/>
          <a:stretch>
            <a:fillRect/>
          </a:stretch>
        </p:blipFill>
        <p:spPr bwMode="auto">
          <a:xfrm>
            <a:off x="971550" y="1204913"/>
            <a:ext cx="7200900" cy="444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Low" rtl="1"/>
            <a:r>
              <a:rPr lang="fa-IR" sz="1800" dirty="0" smtClean="0"/>
              <a:t>مدلسازی چیست؟ منظور </a:t>
            </a:r>
            <a:r>
              <a:rPr lang="fa-IR" sz="1800" dirty="0" smtClean="0"/>
              <a:t>از مدلسازی شرح عملکرد یک تجهیز یا یک فرآیند به زبان ریاضی است.</a:t>
            </a:r>
            <a:br>
              <a:rPr lang="fa-IR" sz="1800" dirty="0" smtClean="0"/>
            </a:br>
            <a:r>
              <a:rPr lang="fa-IR" sz="1800" dirty="0" smtClean="0"/>
              <a:t>دو روش اصلی در مدلسازی فرآیند شامل روشهای مرحله ای یا پیوسته (</a:t>
            </a:r>
            <a:r>
              <a:rPr lang="en-US" sz="1800" dirty="0" smtClean="0"/>
              <a:t>Sequential</a:t>
            </a:r>
            <a:r>
              <a:rPr lang="fa-IR" sz="1800" dirty="0" smtClean="0"/>
              <a:t>) و روش مدلسازی بر اساس معادلات میباشند.</a:t>
            </a:r>
            <a:br>
              <a:rPr lang="fa-IR" sz="1800" dirty="0" smtClean="0"/>
            </a:br>
            <a:endParaRPr lang="en-US" sz="18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23</a:t>
            </a:fld>
            <a:endParaRPr lang="en-US"/>
          </a:p>
        </p:txBody>
      </p:sp>
      <p:pic>
        <p:nvPicPr>
          <p:cNvPr id="5122" name="Picture 2"/>
          <p:cNvPicPr>
            <a:picLocks noChangeAspect="1" noChangeArrowheads="1"/>
          </p:cNvPicPr>
          <p:nvPr/>
        </p:nvPicPr>
        <p:blipFill>
          <a:blip r:embed="rId2"/>
          <a:srcRect/>
          <a:stretch>
            <a:fillRect/>
          </a:stretch>
        </p:blipFill>
        <p:spPr bwMode="auto">
          <a:xfrm>
            <a:off x="876300" y="1243013"/>
            <a:ext cx="7391400" cy="437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مدلسازی براساس معادلات...</a:t>
            </a:r>
            <a:endParaRPr lang="en-US" dirty="0"/>
          </a:p>
        </p:txBody>
      </p:sp>
      <p:sp>
        <p:nvSpPr>
          <p:cNvPr id="3" name="Content Placeholder 2"/>
          <p:cNvSpPr>
            <a:spLocks noGrp="1"/>
          </p:cNvSpPr>
          <p:nvPr>
            <p:ph idx="1"/>
          </p:nvPr>
        </p:nvSpPr>
        <p:spPr>
          <a:xfrm>
            <a:off x="5715000" y="1295400"/>
            <a:ext cx="2971800" cy="4830763"/>
          </a:xfrm>
        </p:spPr>
        <p:txBody>
          <a:bodyPr>
            <a:noAutofit/>
          </a:bodyPr>
          <a:lstStyle/>
          <a:p>
            <a:pPr algn="justLow" rtl="1"/>
            <a:r>
              <a:rPr lang="fa-IR" sz="1800" dirty="0" smtClean="0"/>
              <a:t>یک مدل از مجموعه ای از پارامترها، متغییرها و </a:t>
            </a:r>
            <a:r>
              <a:rPr lang="fa-IR" sz="1800" dirty="0" smtClean="0"/>
              <a:t>معادلات </a:t>
            </a:r>
            <a:r>
              <a:rPr lang="fa-IR" sz="1800" dirty="0" smtClean="0"/>
              <a:t>تشکیل شده است.</a:t>
            </a:r>
          </a:p>
          <a:p>
            <a:pPr algn="justLow" rtl="1"/>
            <a:r>
              <a:rPr lang="fa-IR" sz="1800" dirty="0" smtClean="0"/>
              <a:t>پارامترها، ویژگی های ثابت یک تجهیز یا فرآیند را تعریف میکنند. یعنی با تغییر مقدار یک پارامتر، ماهیت مدل تغییر میکند، به عنوان مثال تعداد لوله ها و ابعاد مبدل از پارامترهای مبدل محسوب میگردند و نوع سیال جزء پارامترهای فرآیند میباشد.</a:t>
            </a:r>
          </a:p>
          <a:p>
            <a:pPr algn="justLow" rtl="1"/>
            <a:r>
              <a:rPr lang="fa-IR" sz="1800" dirty="0" smtClean="0"/>
              <a:t>متغییر ها ویژگی های کاری مدل را بیان میکنند و میتوانند در یک مدل دینامیکی با زمان تغییر نمایند، مانند زاویه دریچه یا دمای سیال</a:t>
            </a:r>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24</a:t>
            </a:fld>
            <a:endParaRPr lang="en-US"/>
          </a:p>
        </p:txBody>
      </p:sp>
      <p:pic>
        <p:nvPicPr>
          <p:cNvPr id="2050" name="Picture 2"/>
          <p:cNvPicPr>
            <a:picLocks noChangeAspect="1" noChangeArrowheads="1"/>
          </p:cNvPicPr>
          <p:nvPr/>
        </p:nvPicPr>
        <p:blipFill>
          <a:blip r:embed="rId2"/>
          <a:srcRect/>
          <a:stretch>
            <a:fillRect/>
          </a:stretch>
        </p:blipFill>
        <p:spPr bwMode="auto">
          <a:xfrm>
            <a:off x="381001" y="1524001"/>
            <a:ext cx="5198532" cy="3428999"/>
          </a:xfrm>
          <a:prstGeom prst="rect">
            <a:avLst/>
          </a:prstGeom>
          <a:noFill/>
          <a:ln w="9525">
            <a:noFill/>
            <a:miter lim="800000"/>
            <a:headEnd/>
            <a:tailEnd/>
          </a:ln>
          <a:effectLst/>
        </p:spPr>
      </p:pic>
      <p:sp>
        <p:nvSpPr>
          <p:cNvPr id="7" name="TextBox 6"/>
          <p:cNvSpPr txBox="1"/>
          <p:nvPr/>
        </p:nvSpPr>
        <p:spPr>
          <a:xfrm>
            <a:off x="1066800" y="5181600"/>
            <a:ext cx="3505200" cy="369332"/>
          </a:xfrm>
          <a:prstGeom prst="rect">
            <a:avLst/>
          </a:prstGeom>
          <a:noFill/>
        </p:spPr>
        <p:txBody>
          <a:bodyPr wrap="square" rtlCol="0">
            <a:spAutoFit/>
          </a:bodyPr>
          <a:lstStyle/>
          <a:p>
            <a:pPr algn="ctr"/>
            <a:r>
              <a:rPr lang="en-US" dirty="0" smtClean="0"/>
              <a:t>Modeling in EMSO</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...مدلسازی براساس معادلات...</a:t>
            </a:r>
            <a:endParaRPr lang="en-US" dirty="0"/>
          </a:p>
        </p:txBody>
      </p:sp>
      <p:sp>
        <p:nvSpPr>
          <p:cNvPr id="3" name="Content Placeholder 2"/>
          <p:cNvSpPr>
            <a:spLocks noGrp="1"/>
          </p:cNvSpPr>
          <p:nvPr>
            <p:ph idx="1"/>
          </p:nvPr>
        </p:nvSpPr>
        <p:spPr>
          <a:xfrm>
            <a:off x="5715000" y="1295400"/>
            <a:ext cx="2971800" cy="4830763"/>
          </a:xfrm>
        </p:spPr>
        <p:txBody>
          <a:bodyPr>
            <a:noAutofit/>
          </a:bodyPr>
          <a:lstStyle/>
          <a:p>
            <a:pPr algn="justLow" rtl="1"/>
            <a:r>
              <a:rPr lang="fa-IR" sz="1800" dirty="0" smtClean="0"/>
              <a:t>معادلات ریاضی مدل ارتباط بین پارامترها و متغییرها را تعریف میکنند.</a:t>
            </a:r>
          </a:p>
          <a:p>
            <a:pPr algn="justLow" rtl="1"/>
            <a:r>
              <a:rPr lang="fa-IR" sz="1800" dirty="0" smtClean="0"/>
              <a:t>میتوان بین اشیائ روابط مختلفی پیدا نمود که امکان تعریف این روابط در مدلسازی باعث تسهیل در تعریف میگردد. به عنوان مثال یک انواعی از پمپ ها وجود دارد که همه ویژگی های مشترکی دارند (رابطه پدر و فرزندی) یا یک پکیج از مبدلهای سری (رابطه استفاده)</a:t>
            </a:r>
            <a:endParaRPr lang="en-US" sz="1800" dirty="0"/>
          </a:p>
        </p:txBody>
      </p:sp>
      <p:sp>
        <p:nvSpPr>
          <p:cNvPr id="4" name="Footer Placeholder 3"/>
          <p:cNvSpPr>
            <a:spLocks noGrp="1"/>
          </p:cNvSpPr>
          <p:nvPr>
            <p:ph type="ftr" sz="quarter" idx="11"/>
          </p:nvPr>
        </p:nvSpPr>
        <p:spPr/>
        <p:txBody>
          <a:bodyPr/>
          <a:lstStyle/>
          <a:p>
            <a:r>
              <a:rPr lang="en-US" dirty="0" smtClean="0"/>
              <a:t>Dana Laboratory: An Interview</a:t>
            </a:r>
            <a:endParaRPr lang="en-US" dirty="0"/>
          </a:p>
        </p:txBody>
      </p:sp>
      <p:sp>
        <p:nvSpPr>
          <p:cNvPr id="5" name="Slide Number Placeholder 4"/>
          <p:cNvSpPr>
            <a:spLocks noGrp="1"/>
          </p:cNvSpPr>
          <p:nvPr>
            <p:ph type="sldNum" sz="quarter" idx="12"/>
          </p:nvPr>
        </p:nvSpPr>
        <p:spPr/>
        <p:txBody>
          <a:bodyPr/>
          <a:lstStyle/>
          <a:p>
            <a:fld id="{73B50536-D896-4DC3-9CDF-CAA761E51B04}" type="slidenum">
              <a:rPr lang="en-US" smtClean="0"/>
              <a:pPr/>
              <a:t>25</a:t>
            </a:fld>
            <a:endParaRPr lang="en-US" dirty="0"/>
          </a:p>
        </p:txBody>
      </p:sp>
      <p:pic>
        <p:nvPicPr>
          <p:cNvPr id="7" name="Picture 2"/>
          <p:cNvPicPr>
            <a:picLocks noChangeAspect="1" noChangeArrowheads="1"/>
          </p:cNvPicPr>
          <p:nvPr/>
        </p:nvPicPr>
        <p:blipFill>
          <a:blip r:embed="rId2"/>
          <a:srcRect/>
          <a:stretch>
            <a:fillRect/>
          </a:stretch>
        </p:blipFill>
        <p:spPr bwMode="auto">
          <a:xfrm>
            <a:off x="685800" y="1219200"/>
            <a:ext cx="4991100" cy="131445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09599" y="2819400"/>
            <a:ext cx="4346359" cy="3581400"/>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4572000" y="5105400"/>
            <a:ext cx="4038600" cy="647700"/>
          </a:xfrm>
          <a:prstGeom prst="rect">
            <a:avLst/>
          </a:prstGeom>
          <a:noFill/>
          <a:ln w="158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a:t>
            </a:r>
            <a:r>
              <a:rPr lang="fa-IR" dirty="0" smtClean="0"/>
              <a:t> مدلسازی براساس معادلات</a:t>
            </a:r>
            <a:endParaRPr lang="en-US" dirty="0"/>
          </a:p>
        </p:txBody>
      </p:sp>
      <p:sp>
        <p:nvSpPr>
          <p:cNvPr id="3" name="Content Placeholder 2"/>
          <p:cNvSpPr>
            <a:spLocks noGrp="1"/>
          </p:cNvSpPr>
          <p:nvPr>
            <p:ph idx="1"/>
          </p:nvPr>
        </p:nvSpPr>
        <p:spPr>
          <a:xfrm>
            <a:off x="6172200" y="1295400"/>
            <a:ext cx="2514600" cy="4876800"/>
          </a:xfrm>
        </p:spPr>
        <p:txBody>
          <a:bodyPr>
            <a:noAutofit/>
          </a:bodyPr>
          <a:lstStyle/>
          <a:p>
            <a:pPr algn="justLow" rtl="1"/>
            <a:r>
              <a:rPr lang="fa-IR" sz="1800" dirty="0" smtClean="0"/>
              <a:t>معادلات ریاضی مدل ثابت نمیباشند بلکه امکان دارد با تغییر بعضی پارامترها یک معادله جایگزین معادله دیگر گردد. به عنوان مثال معادلات مقدار ضریب اصتکاک در جریان آرام و مغشوش متفاوت است.</a:t>
            </a:r>
          </a:p>
          <a:p>
            <a:pPr algn="justLow" rtl="1"/>
            <a:r>
              <a:rPr lang="fa-IR" sz="1800" dirty="0" smtClean="0"/>
              <a:t>زبان مدلسازی باید توانایی تعریف انواع متغییرها، پارامترها (دما، فشار، فلو و ...) با آحاد مناسب را داشته باشد. </a:t>
            </a:r>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26</a:t>
            </a:fld>
            <a:endParaRPr lang="en-US"/>
          </a:p>
        </p:txBody>
      </p:sp>
      <p:pic>
        <p:nvPicPr>
          <p:cNvPr id="3076" name="Picture 4"/>
          <p:cNvPicPr>
            <a:picLocks noChangeAspect="1" noChangeArrowheads="1"/>
          </p:cNvPicPr>
          <p:nvPr/>
        </p:nvPicPr>
        <p:blipFill>
          <a:blip r:embed="rId2"/>
          <a:srcRect/>
          <a:stretch>
            <a:fillRect/>
          </a:stretch>
        </p:blipFill>
        <p:spPr bwMode="auto">
          <a:xfrm>
            <a:off x="685800" y="4572000"/>
            <a:ext cx="5353050" cy="1133475"/>
          </a:xfrm>
          <a:prstGeom prst="rect">
            <a:avLst/>
          </a:prstGeom>
          <a:noFill/>
          <a:ln w="3175">
            <a:solidFill>
              <a:schemeClr val="tx1"/>
            </a:solid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609600" y="1295400"/>
            <a:ext cx="4229100"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fa-IR" sz="3200" dirty="0" smtClean="0"/>
              <a:t>پس از بررسی اجمالی روشهای مختلف مدلسازی میتوان چند ويژگی مهم برای یک زبان مطلوب مدلسازی را برشمرد.</a:t>
            </a:r>
            <a:endParaRPr lang="en-US" sz="3200" dirty="0"/>
          </a:p>
        </p:txBody>
      </p:sp>
      <p:sp>
        <p:nvSpPr>
          <p:cNvPr id="3" name="Content Placeholder 2"/>
          <p:cNvSpPr>
            <a:spLocks noGrp="1"/>
          </p:cNvSpPr>
          <p:nvPr>
            <p:ph idx="1"/>
          </p:nvPr>
        </p:nvSpPr>
        <p:spPr>
          <a:xfrm>
            <a:off x="762000" y="4800600"/>
            <a:ext cx="7924800" cy="1325563"/>
          </a:xfrm>
        </p:spPr>
        <p:txBody>
          <a:bodyPr>
            <a:noAutofit/>
          </a:bodyPr>
          <a:lstStyle/>
          <a:p>
            <a:pPr algn="justLow" rtl="1"/>
            <a:r>
              <a:rPr lang="fa-IR" sz="1800" dirty="0" smtClean="0"/>
              <a:t>باید تا حد امکان ساده و نزدیک به زبان انسان باشد، به طوری که خواننده با حداقل آموزش بتواند مدل را تحلیل نماید و بدون تسلط به هر زبان برنامه نویسی توانایی تغییر و اصلاح مدل را داشته باشد.</a:t>
            </a:r>
          </a:p>
          <a:p>
            <a:pPr algn="justLow" rtl="1"/>
            <a:r>
              <a:rPr lang="fa-IR" sz="1800" dirty="0" smtClean="0"/>
              <a:t>دارای دستورات شرطی جهت انتخاب معادلات مناسب در شرایط مختلف.</a:t>
            </a:r>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27</a:t>
            </a:fld>
            <a:endParaRPr lang="en-US"/>
          </a:p>
        </p:txBody>
      </p:sp>
      <p:pic>
        <p:nvPicPr>
          <p:cNvPr id="1027" name="Picture 3"/>
          <p:cNvPicPr>
            <a:picLocks noChangeAspect="1" noChangeArrowheads="1"/>
          </p:cNvPicPr>
          <p:nvPr/>
        </p:nvPicPr>
        <p:blipFill>
          <a:blip r:embed="rId2"/>
          <a:srcRect/>
          <a:stretch>
            <a:fillRect/>
          </a:stretch>
        </p:blipFill>
        <p:spPr bwMode="auto">
          <a:xfrm>
            <a:off x="609600" y="1676400"/>
            <a:ext cx="6696075" cy="3124200"/>
          </a:xfrm>
          <a:prstGeom prst="rect">
            <a:avLst/>
          </a:prstGeom>
          <a:noFill/>
          <a:ln w="9525">
            <a:noFill/>
            <a:miter lim="800000"/>
            <a:headEnd/>
            <a:tailEnd/>
          </a:ln>
          <a:effectLst/>
        </p:spPr>
      </p:pic>
      <p:sp>
        <p:nvSpPr>
          <p:cNvPr id="8" name="Rectangle 7"/>
          <p:cNvSpPr/>
          <p:nvPr/>
        </p:nvSpPr>
        <p:spPr>
          <a:xfrm>
            <a:off x="4724400" y="1905000"/>
            <a:ext cx="3998210" cy="369332"/>
          </a:xfrm>
          <a:prstGeom prst="rect">
            <a:avLst/>
          </a:prstGeom>
        </p:spPr>
        <p:txBody>
          <a:bodyPr wrap="none">
            <a:spAutoFit/>
          </a:bodyPr>
          <a:lstStyle/>
          <a:p>
            <a:pPr algn="justLow" rtl="1">
              <a:buFont typeface="Arial" pitchFamily="34" charset="0"/>
              <a:buChar char="•"/>
            </a:pPr>
            <a:r>
              <a:rPr lang="fa-IR" dirty="0" smtClean="0"/>
              <a:t>   به یک </a:t>
            </a:r>
            <a:r>
              <a:rPr lang="fa-IR" dirty="0" smtClean="0"/>
              <a:t>زبان </a:t>
            </a:r>
            <a:r>
              <a:rPr lang="fa-IR" i="1" u="sng" dirty="0" smtClean="0">
                <a:solidFill>
                  <a:srgbClr val="FF0000"/>
                </a:solidFill>
              </a:rPr>
              <a:t>تعریفی</a:t>
            </a:r>
            <a:r>
              <a:rPr lang="fa-IR" dirty="0" smtClean="0"/>
              <a:t> جهت شرح </a:t>
            </a:r>
            <a:r>
              <a:rPr lang="fa-IR" dirty="0" smtClean="0"/>
              <a:t>مدل</a:t>
            </a:r>
            <a:r>
              <a:rPr lang="en-US" dirty="0" smtClean="0"/>
              <a:t> </a:t>
            </a:r>
            <a:r>
              <a:rPr lang="fa-IR" dirty="0" smtClean="0"/>
              <a:t> نیاز است.</a:t>
            </a:r>
          </a:p>
        </p:txBody>
      </p:sp>
      <p:sp>
        <p:nvSpPr>
          <p:cNvPr id="9" name="Rectangle 8"/>
          <p:cNvSpPr/>
          <p:nvPr/>
        </p:nvSpPr>
        <p:spPr>
          <a:xfrm>
            <a:off x="4953000" y="2362200"/>
            <a:ext cx="3810000" cy="646331"/>
          </a:xfrm>
          <a:prstGeom prst="rect">
            <a:avLst/>
          </a:prstGeom>
        </p:spPr>
        <p:txBody>
          <a:bodyPr wrap="square">
            <a:spAutoFit/>
          </a:bodyPr>
          <a:lstStyle/>
          <a:p>
            <a:pPr algn="justLow" rtl="1">
              <a:buFont typeface="Arial" pitchFamily="34" charset="0"/>
              <a:buChar char="•"/>
            </a:pPr>
            <a:r>
              <a:rPr lang="fa-IR" dirty="0" smtClean="0"/>
              <a:t>  این زبان باید داری </a:t>
            </a:r>
            <a:r>
              <a:rPr lang="fa-IR" dirty="0" smtClean="0"/>
              <a:t>ویژگی های </a:t>
            </a:r>
            <a:r>
              <a:rPr lang="fa-IR" i="1" u="sng" dirty="0" smtClean="0">
                <a:solidFill>
                  <a:srgbClr val="FF0000"/>
                </a:solidFill>
              </a:rPr>
              <a:t>شیء گرا </a:t>
            </a:r>
            <a:r>
              <a:rPr lang="fa-IR" dirty="0" smtClean="0"/>
              <a:t>در تعریف ارتباط بین مدلهای مختلف.</a:t>
            </a:r>
            <a:endParaRPr lang="fa-IR"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3657600" y="5029200"/>
            <a:ext cx="1669312" cy="137160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228600" y="3886200"/>
            <a:ext cx="5734050" cy="1057275"/>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fa-IR" sz="3200" dirty="0" smtClean="0"/>
              <a:t>ویژگی های مثبت یک زبان برنامه نویسی جهت تحلیل مدل ها، انجام محاسبات لازم و توزیع نتایج روی شبکه</a:t>
            </a:r>
            <a:endParaRPr lang="en-US" sz="3200" dirty="0"/>
          </a:p>
        </p:txBody>
      </p:sp>
      <p:sp>
        <p:nvSpPr>
          <p:cNvPr id="3" name="Content Placeholder 2"/>
          <p:cNvSpPr>
            <a:spLocks noGrp="1"/>
          </p:cNvSpPr>
          <p:nvPr>
            <p:ph idx="1"/>
          </p:nvPr>
        </p:nvSpPr>
        <p:spPr>
          <a:xfrm>
            <a:off x="4038600" y="1600200"/>
            <a:ext cx="4648200" cy="4525963"/>
          </a:xfrm>
        </p:spPr>
        <p:txBody>
          <a:bodyPr>
            <a:normAutofit/>
          </a:bodyPr>
          <a:lstStyle/>
          <a:p>
            <a:pPr algn="justLow" rtl="1"/>
            <a:r>
              <a:rPr lang="fa-IR" sz="1800" dirty="0" smtClean="0"/>
              <a:t>سرعت بالا، توانایی پردازش موازی</a:t>
            </a:r>
            <a:endParaRPr lang="en-US" sz="1800" dirty="0" smtClean="0"/>
          </a:p>
          <a:p>
            <a:pPr algn="justLow" rtl="1"/>
            <a:r>
              <a:rPr lang="fa-IR" sz="1800" dirty="0" smtClean="0"/>
              <a:t>توانمند در تعریف توابع</a:t>
            </a:r>
          </a:p>
          <a:p>
            <a:pPr algn="justLow" rtl="1"/>
            <a:r>
              <a:rPr lang="fa-IR" sz="1800" dirty="0" smtClean="0"/>
              <a:t>دارای توانایی سطح بالا در محاسبات عددی</a:t>
            </a:r>
          </a:p>
          <a:p>
            <a:pPr algn="justLow" rtl="1"/>
            <a:r>
              <a:rPr lang="fa-IR" sz="1800" dirty="0" smtClean="0"/>
              <a:t>دارای توانایی سطح بالا در تحلیل روابط ریاضی</a:t>
            </a:r>
          </a:p>
          <a:p>
            <a:pPr algn="justLow" rtl="1"/>
            <a:r>
              <a:rPr lang="fa-IR" sz="1800" dirty="0" smtClean="0"/>
              <a:t>دارای توانایی سطح بالا در کار با رشته ها</a:t>
            </a:r>
          </a:p>
          <a:p>
            <a:pPr algn="justLow" rtl="1"/>
            <a:r>
              <a:rPr lang="fa-IR" sz="1800" dirty="0" smtClean="0"/>
              <a:t>تنوع در ساختارهای داده، بردارها و ماتریسها</a:t>
            </a:r>
          </a:p>
          <a:p>
            <a:pPr algn="justLow" rtl="1"/>
            <a:r>
              <a:rPr lang="fa-IR" sz="1800" dirty="0" smtClean="0"/>
              <a:t>دارای توانایی بالا در تولید کد (</a:t>
            </a:r>
            <a:r>
              <a:rPr lang="en-US" sz="1800" dirty="0" err="1" smtClean="0"/>
              <a:t>MetaProgramming</a:t>
            </a:r>
            <a:r>
              <a:rPr lang="fa-IR" sz="1800" dirty="0" smtClean="0"/>
              <a:t>) و تحلیل های سیمبولیک</a:t>
            </a:r>
          </a:p>
          <a:p>
            <a:pPr algn="justLow" rtl="1"/>
            <a:r>
              <a:rPr lang="fa-IR" sz="1800" dirty="0" smtClean="0"/>
              <a:t>سادگی، جذابیت و نوآوری جهت ترغیب دانشجویان و پژوهشگران به استفاده</a:t>
            </a:r>
          </a:p>
          <a:p>
            <a:pPr algn="justLow" rtl="1"/>
            <a:r>
              <a:rPr lang="fa-IR" sz="1800" dirty="0" smtClean="0"/>
              <a:t>متن باز بون</a:t>
            </a:r>
          </a:p>
          <a:p>
            <a:pPr algn="justLow" rtl="1"/>
            <a:r>
              <a:rPr lang="fa-IR" sz="1800" dirty="0" smtClean="0"/>
              <a:t>توانایی تولید اطلاعات بر شبکه</a:t>
            </a:r>
          </a:p>
          <a:p>
            <a:pPr algn="justLow" rtl="1"/>
            <a:endParaRPr lang="en-US" sz="18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28</a:t>
            </a:fld>
            <a:endParaRPr lang="en-US"/>
          </a:p>
        </p:txBody>
      </p:sp>
      <p:pic>
        <p:nvPicPr>
          <p:cNvPr id="11267" name="Picture 3"/>
          <p:cNvPicPr>
            <a:picLocks noChangeAspect="1" noChangeArrowheads="1"/>
          </p:cNvPicPr>
          <p:nvPr/>
        </p:nvPicPr>
        <p:blipFill>
          <a:blip r:embed="rId4"/>
          <a:srcRect/>
          <a:stretch>
            <a:fillRect/>
          </a:stretch>
        </p:blipFill>
        <p:spPr bwMode="auto">
          <a:xfrm>
            <a:off x="381000" y="2209800"/>
            <a:ext cx="2695575" cy="428625"/>
          </a:xfrm>
          <a:prstGeom prst="rect">
            <a:avLst/>
          </a:prstGeom>
          <a:noFill/>
          <a:ln w="3175">
            <a:solidFill>
              <a:schemeClr val="tx1"/>
            </a:solidFill>
            <a:miter lim="800000"/>
            <a:headEnd/>
            <a:tailEnd/>
          </a:ln>
          <a:effectLst/>
        </p:spPr>
      </p:pic>
      <p:pic>
        <p:nvPicPr>
          <p:cNvPr id="11268" name="Picture 4"/>
          <p:cNvPicPr>
            <a:picLocks noChangeAspect="1" noChangeArrowheads="1"/>
          </p:cNvPicPr>
          <p:nvPr/>
        </p:nvPicPr>
        <p:blipFill>
          <a:blip r:embed="rId5"/>
          <a:srcRect/>
          <a:stretch>
            <a:fillRect/>
          </a:stretch>
        </p:blipFill>
        <p:spPr bwMode="auto">
          <a:xfrm>
            <a:off x="381000" y="1676400"/>
            <a:ext cx="4838700" cy="47625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6"/>
          <a:srcRect/>
          <a:stretch>
            <a:fillRect/>
          </a:stretch>
        </p:blipFill>
        <p:spPr bwMode="auto">
          <a:xfrm>
            <a:off x="381000" y="2743200"/>
            <a:ext cx="1809750" cy="666750"/>
          </a:xfrm>
          <a:prstGeom prst="rect">
            <a:avLst/>
          </a:prstGeom>
          <a:noFill/>
          <a:ln w="9525">
            <a:noFill/>
            <a:miter lim="800000"/>
            <a:headEnd/>
            <a:tailEnd/>
          </a:ln>
          <a:effectLst/>
        </p:spPr>
      </p:pic>
      <p:pic>
        <p:nvPicPr>
          <p:cNvPr id="11270" name="Picture 6"/>
          <p:cNvPicPr>
            <a:picLocks noChangeAspect="1" noChangeArrowheads="1"/>
          </p:cNvPicPr>
          <p:nvPr/>
        </p:nvPicPr>
        <p:blipFill>
          <a:blip r:embed="rId7"/>
          <a:srcRect/>
          <a:stretch>
            <a:fillRect/>
          </a:stretch>
        </p:blipFill>
        <p:spPr bwMode="auto">
          <a:xfrm>
            <a:off x="381000" y="3429000"/>
            <a:ext cx="3248025" cy="447675"/>
          </a:xfrm>
          <a:prstGeom prst="rect">
            <a:avLst/>
          </a:prstGeom>
          <a:noFill/>
          <a:ln w="3175">
            <a:solidFill>
              <a:schemeClr val="tx1"/>
            </a:solidFill>
            <a:miter lim="800000"/>
            <a:headEnd/>
            <a:tailEnd/>
          </a:ln>
          <a:effectLst/>
        </p:spPr>
      </p:pic>
      <p:pic>
        <p:nvPicPr>
          <p:cNvPr id="11271" name="Picture 7"/>
          <p:cNvPicPr>
            <a:picLocks noChangeAspect="1" noChangeArrowheads="1"/>
          </p:cNvPicPr>
          <p:nvPr/>
        </p:nvPicPr>
        <p:blipFill>
          <a:blip r:embed="rId8"/>
          <a:srcRect/>
          <a:stretch>
            <a:fillRect/>
          </a:stretch>
        </p:blipFill>
        <p:spPr bwMode="auto">
          <a:xfrm>
            <a:off x="371475" y="4953000"/>
            <a:ext cx="3286125" cy="148590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smtClean="0"/>
              <a:t>ویژگی های زبان مناسب جهت طراحی واسط کاربری</a:t>
            </a:r>
            <a:endParaRPr lang="en-US" dirty="0"/>
          </a:p>
        </p:txBody>
      </p:sp>
      <p:sp>
        <p:nvSpPr>
          <p:cNvPr id="3" name="Content Placeholder 2"/>
          <p:cNvSpPr>
            <a:spLocks noGrp="1"/>
          </p:cNvSpPr>
          <p:nvPr>
            <p:ph idx="1"/>
          </p:nvPr>
        </p:nvSpPr>
        <p:spPr>
          <a:xfrm>
            <a:off x="4572000" y="1600200"/>
            <a:ext cx="4114800" cy="4525963"/>
          </a:xfrm>
        </p:spPr>
        <p:txBody>
          <a:bodyPr>
            <a:noAutofit/>
          </a:bodyPr>
          <a:lstStyle/>
          <a:p>
            <a:pPr algn="justLow" rtl="1"/>
            <a:r>
              <a:rPr lang="fa-IR" sz="2000" dirty="0" smtClean="0"/>
              <a:t>توانمندی های گرافیکی متنوع</a:t>
            </a:r>
          </a:p>
          <a:p>
            <a:pPr algn="justLow" rtl="1"/>
            <a:r>
              <a:rPr lang="fa-IR" sz="2000" dirty="0" smtClean="0"/>
              <a:t>قابلیت های مناسب در کار بر شبکه و سیستم عامل های متفاوت</a:t>
            </a:r>
          </a:p>
          <a:p>
            <a:pPr algn="justLow" rtl="1"/>
            <a:r>
              <a:rPr lang="fa-IR" sz="2000" dirty="0" smtClean="0"/>
              <a:t>منابع اطلاعاتی در دسترس</a:t>
            </a:r>
          </a:p>
          <a:p>
            <a:pPr algn="justLow" rtl="1"/>
            <a:r>
              <a:rPr lang="fa-IR" sz="2000" dirty="0" smtClean="0"/>
              <a:t>دارای مجوزهای لازم جهت استفاده</a:t>
            </a:r>
          </a:p>
          <a:p>
            <a:pPr algn="justLow" rtl="1"/>
            <a:r>
              <a:rPr lang="fa-IR" sz="2000" dirty="0" smtClean="0"/>
              <a:t>متن باز</a:t>
            </a:r>
          </a:p>
          <a:p>
            <a:pPr algn="justLow" rtl="1"/>
            <a:r>
              <a:rPr lang="fa-IR" sz="2000" dirty="0" smtClean="0"/>
              <a:t>کتابخانه ها و ابزارهای متنوع ترسیمی</a:t>
            </a:r>
            <a:endParaRPr lang="en-US" sz="20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media02.hongkiat.com/geek-is-new-cool/geek.jpg"/>
          <p:cNvPicPr>
            <a:picLocks noChangeAspect="1" noChangeArrowheads="1"/>
          </p:cNvPicPr>
          <p:nvPr/>
        </p:nvPicPr>
        <p:blipFill>
          <a:blip r:embed="rId2"/>
          <a:srcRect/>
          <a:stretch>
            <a:fillRect/>
          </a:stretch>
        </p:blipFill>
        <p:spPr bwMode="auto">
          <a:xfrm>
            <a:off x="4267200" y="4114800"/>
            <a:ext cx="2209800" cy="2209800"/>
          </a:xfrm>
          <a:prstGeom prst="rect">
            <a:avLst/>
          </a:prstGeom>
          <a:noFill/>
        </p:spPr>
      </p:pic>
      <p:sp>
        <p:nvSpPr>
          <p:cNvPr id="9" name="TextBox 8"/>
          <p:cNvSpPr txBox="1"/>
          <p:nvPr/>
        </p:nvSpPr>
        <p:spPr>
          <a:xfrm>
            <a:off x="762000" y="152400"/>
            <a:ext cx="7467600" cy="923330"/>
          </a:xfrm>
          <a:prstGeom prst="rect">
            <a:avLst/>
          </a:prstGeom>
          <a:noFill/>
        </p:spPr>
        <p:txBody>
          <a:bodyPr wrap="square" rtlCol="0">
            <a:spAutoFit/>
          </a:bodyPr>
          <a:lstStyle/>
          <a:p>
            <a:pPr algn="justLow" rtl="1"/>
            <a:r>
              <a:rPr lang="fa-IR" dirty="0" smtClean="0"/>
              <a:t>خوشبختانه برای کسی که به کار نرم افزاری علاقه مند است عناوین متنوعی در دانشکده مکانیک</a:t>
            </a:r>
            <a:r>
              <a:rPr lang="en-US" dirty="0"/>
              <a:t> </a:t>
            </a:r>
            <a:r>
              <a:rPr lang="fa-IR" dirty="0" smtClean="0"/>
              <a:t>جهت انجام پروژه های دانشجویی وجود دارد.</a:t>
            </a:r>
            <a:r>
              <a:rPr lang="en-US" dirty="0" smtClean="0"/>
              <a:t> </a:t>
            </a:r>
            <a:r>
              <a:rPr lang="fa-IR" dirty="0" smtClean="0"/>
              <a:t> بلکه به سختی میتوان عنوانی یافت که انجام آن بدون تسلط به کامپیوتر ممکن باشد</a:t>
            </a:r>
            <a:r>
              <a:rPr lang="en-US" dirty="0" smtClean="0"/>
              <a:t>!</a:t>
            </a:r>
            <a:endParaRPr lang="en-US" dirty="0"/>
          </a:p>
        </p:txBody>
      </p:sp>
      <p:sp>
        <p:nvSpPr>
          <p:cNvPr id="1030" name="AutoShape 6" descr="https://encrypted-tbn3.gstatic.com/images?q=tbn:ANd9GcQ2GmhcVBc3-xC3W0GCLrjOSprQR0osaurLLj-BS2wwq9i0ZU2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3.gstatic.com/images?q=tbn:ANd9GcQ2GmhcVBc3-xC3W0GCLrjOSprQR0osaurLLj-BS2wwq9i0ZU2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https://encrypted-tbn3.gstatic.com/images?q=tbn:ANd9GcQ2GmhcVBc3-xC3W0GCLrjOSprQR0osaurLLj-BS2wwq9i0ZU2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http://ptgmedia.pearsoncmg.com/images/chap4_9780321947970/elementLinks/04fig05.jpg"/>
          <p:cNvPicPr>
            <a:picLocks noChangeAspect="1" noChangeArrowheads="1"/>
          </p:cNvPicPr>
          <p:nvPr/>
        </p:nvPicPr>
        <p:blipFill>
          <a:blip r:embed="rId3"/>
          <a:srcRect/>
          <a:stretch>
            <a:fillRect/>
          </a:stretch>
        </p:blipFill>
        <p:spPr bwMode="auto">
          <a:xfrm>
            <a:off x="228600" y="3581400"/>
            <a:ext cx="2819400" cy="2971801"/>
          </a:xfrm>
          <a:prstGeom prst="rect">
            <a:avLst/>
          </a:prstGeom>
          <a:noFill/>
        </p:spPr>
      </p:pic>
      <p:sp>
        <p:nvSpPr>
          <p:cNvPr id="15" name="Vertical Scroll 14"/>
          <p:cNvSpPr/>
          <p:nvPr/>
        </p:nvSpPr>
        <p:spPr>
          <a:xfrm>
            <a:off x="152400" y="762000"/>
            <a:ext cx="3429000" cy="2590800"/>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1-Please design a heat exchanger that ….</a:t>
            </a:r>
          </a:p>
          <a:p>
            <a:r>
              <a:rPr lang="en-US" dirty="0" smtClean="0">
                <a:solidFill>
                  <a:schemeClr val="tx1"/>
                </a:solidFill>
              </a:rPr>
              <a:t>2-Optimize a compressor design so it ….</a:t>
            </a:r>
          </a:p>
          <a:p>
            <a:r>
              <a:rPr lang="en-US" dirty="0" smtClean="0">
                <a:solidFill>
                  <a:schemeClr val="tx1"/>
                </a:solidFill>
              </a:rPr>
              <a:t>3-Do computer modeling of a turbine with …</a:t>
            </a:r>
          </a:p>
          <a:p>
            <a:r>
              <a:rPr lang="en-US" dirty="0" smtClean="0">
                <a:solidFill>
                  <a:schemeClr val="tx1"/>
                </a:solidFill>
              </a:rPr>
              <a:t>N-AND SO ON….</a:t>
            </a:r>
            <a:endParaRPr lang="en-US" dirty="0">
              <a:solidFill>
                <a:schemeClr val="tx1"/>
              </a:solidFill>
            </a:endParaRPr>
          </a:p>
        </p:txBody>
      </p:sp>
      <p:sp>
        <p:nvSpPr>
          <p:cNvPr id="17" name="Oval Callout 16"/>
          <p:cNvSpPr/>
          <p:nvPr/>
        </p:nvSpPr>
        <p:spPr>
          <a:xfrm>
            <a:off x="5029200" y="1371600"/>
            <a:ext cx="3352800" cy="2057400"/>
          </a:xfrm>
          <a:prstGeom prst="wedgeEllipse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a:t>
            </a:r>
          </a:p>
          <a:p>
            <a:pPr algn="ctr"/>
            <a:r>
              <a:rPr lang="en-US" dirty="0" smtClean="0">
                <a:solidFill>
                  <a:schemeClr val="tx1"/>
                </a:solidFill>
              </a:rPr>
              <a:t>Dear Mr. professor!</a:t>
            </a:r>
          </a:p>
          <a:p>
            <a:pPr algn="ctr"/>
            <a:r>
              <a:rPr lang="en-US" dirty="0" smtClean="0">
                <a:solidFill>
                  <a:schemeClr val="tx1"/>
                </a:solidFill>
              </a:rPr>
              <a:t>I want a project to work on….</a:t>
            </a:r>
          </a:p>
          <a:p>
            <a:pPr algn="ctr"/>
            <a:endParaRPr lang="en-US" dirty="0">
              <a:solidFill>
                <a:schemeClr val="tx1"/>
              </a:solidFill>
            </a:endParaRPr>
          </a:p>
        </p:txBody>
      </p:sp>
      <p:sp>
        <p:nvSpPr>
          <p:cNvPr id="10" name="Slide Number Placeholder 9"/>
          <p:cNvSpPr>
            <a:spLocks noGrp="1"/>
          </p:cNvSpPr>
          <p:nvPr>
            <p:ph type="sldNum" sz="quarter" idx="12"/>
          </p:nvPr>
        </p:nvSpPr>
        <p:spPr/>
        <p:txBody>
          <a:bodyPr/>
          <a:lstStyle/>
          <a:p>
            <a:fld id="{73B50536-D896-4DC3-9CDF-CAA761E51B04}" type="slidenum">
              <a:rPr lang="en-US" smtClean="0"/>
              <a:pPr/>
              <a:t>3</a:t>
            </a:fld>
            <a:endParaRPr lang="en-US"/>
          </a:p>
        </p:txBody>
      </p:sp>
      <p:sp>
        <p:nvSpPr>
          <p:cNvPr id="11" name="Footer Placeholder 10"/>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00050" lvl="0" indent="-400050" rtl="1">
              <a:spcBef>
                <a:spcPct val="20000"/>
              </a:spcBef>
              <a:defRPr/>
            </a:pPr>
            <a:r>
              <a:rPr lang="fa-IR" dirty="0" smtClean="0"/>
              <a:t>در چه مرحله ای از کاریم؟</a:t>
            </a:r>
          </a:p>
        </p:txBody>
      </p:sp>
      <p:sp>
        <p:nvSpPr>
          <p:cNvPr id="3" name="Content Placeholder 2"/>
          <p:cNvSpPr>
            <a:spLocks noGrp="1"/>
          </p:cNvSpPr>
          <p:nvPr>
            <p:ph idx="1"/>
          </p:nvPr>
        </p:nvSpPr>
        <p:spPr>
          <a:xfrm>
            <a:off x="609600" y="1600200"/>
            <a:ext cx="8077200" cy="4525963"/>
          </a:xfrm>
        </p:spPr>
        <p:txBody>
          <a:bodyPr>
            <a:noAutofit/>
          </a:bodyPr>
          <a:lstStyle/>
          <a:p>
            <a:pPr algn="justLow" rtl="1">
              <a:buFont typeface="+mj-lt"/>
              <a:buAutoNum type="arabicPeriod"/>
            </a:pPr>
            <a:r>
              <a:rPr lang="fa-IR" sz="1800" dirty="0" smtClean="0"/>
              <a:t>روش متن باز جهت توسعه نرم افزار انتخاب شده است.</a:t>
            </a:r>
          </a:p>
          <a:p>
            <a:pPr algn="justLow" rtl="1">
              <a:buFont typeface="+mj-lt"/>
              <a:buAutoNum type="arabicPeriod"/>
            </a:pPr>
            <a:r>
              <a:rPr lang="fa-IR" sz="1800" dirty="0" smtClean="0"/>
              <a:t>سایت </a:t>
            </a:r>
            <a:r>
              <a:rPr lang="en-US" sz="1800" dirty="0" err="1" smtClean="0"/>
              <a:t>GitHub</a:t>
            </a:r>
            <a:r>
              <a:rPr lang="fa-IR" sz="1800" dirty="0" smtClean="0"/>
              <a:t> جهت به اشتراک گذاری کد ها در نظر گرفته شده است.</a:t>
            </a:r>
          </a:p>
          <a:p>
            <a:pPr algn="justLow" rtl="1">
              <a:buFont typeface="+mj-lt"/>
              <a:buAutoNum type="arabicPeriod"/>
            </a:pPr>
            <a:r>
              <a:rPr lang="fa-IR" sz="1800" dirty="0" smtClean="0"/>
              <a:t>پروژه به نام </a:t>
            </a:r>
            <a:r>
              <a:rPr lang="en-US" sz="1800" dirty="0" err="1" smtClean="0"/>
              <a:t>dana</a:t>
            </a:r>
            <a:r>
              <a:rPr lang="en-US" sz="1800" dirty="0" smtClean="0"/>
              <a:t>-laboratory</a:t>
            </a:r>
            <a:r>
              <a:rPr lang="fa-IR" sz="1800" dirty="0" smtClean="0"/>
              <a:t> نامگذاری شده است.</a:t>
            </a:r>
          </a:p>
          <a:p>
            <a:pPr algn="justLow" rtl="1">
              <a:buFont typeface="+mj-lt"/>
              <a:buAutoNum type="arabicPeriod"/>
            </a:pPr>
            <a:r>
              <a:rPr lang="fa-IR" sz="1800" dirty="0" smtClean="0"/>
              <a:t>سایت پروژه </a:t>
            </a:r>
            <a:r>
              <a:rPr lang="en-US" sz="1800" dirty="0" smtClean="0">
                <a:hlinkClick r:id="rId2"/>
              </a:rPr>
              <a:t>www.dana-laboratory.github.io</a:t>
            </a:r>
            <a:r>
              <a:rPr lang="fa-IR" sz="1800" dirty="0" smtClean="0"/>
              <a:t> میباشد.</a:t>
            </a:r>
          </a:p>
          <a:p>
            <a:pPr algn="justLow" rtl="1">
              <a:buFont typeface="+mj-lt"/>
              <a:buAutoNum type="arabicPeriod"/>
            </a:pPr>
            <a:r>
              <a:rPr lang="fa-IR" sz="1800" dirty="0" smtClean="0"/>
              <a:t>زبان مدلسازی نزدیک به </a:t>
            </a:r>
            <a:r>
              <a:rPr lang="en-US" sz="1800" dirty="0" smtClean="0"/>
              <a:t>EMSO Modeling Language</a:t>
            </a:r>
            <a:r>
              <a:rPr lang="fa-IR" sz="1800" dirty="0" smtClean="0"/>
              <a:t> انتخاب شده و بانک مدلها توسط یک برنامه مترجم به زبان </a:t>
            </a:r>
            <a:r>
              <a:rPr lang="en-US" sz="1800" dirty="0" smtClean="0"/>
              <a:t>Julia</a:t>
            </a:r>
            <a:r>
              <a:rPr lang="fa-IR" sz="1800" dirty="0" smtClean="0"/>
              <a:t> برگردانده شده است.</a:t>
            </a:r>
          </a:p>
          <a:p>
            <a:pPr algn="justLow" rtl="1">
              <a:buFont typeface="+mj-lt"/>
              <a:buAutoNum type="arabicPeriod"/>
            </a:pPr>
            <a:r>
              <a:rPr lang="fa-IR" sz="1800" dirty="0" smtClean="0"/>
              <a:t>جهت مدلسازی ترمودینامیک مواد مدل </a:t>
            </a:r>
            <a:r>
              <a:rPr lang="en-US" sz="1800" dirty="0" err="1" smtClean="0"/>
              <a:t>Peng</a:t>
            </a:r>
            <a:r>
              <a:rPr lang="en-US" sz="1800" dirty="0" smtClean="0"/>
              <a:t>-Robinson</a:t>
            </a:r>
            <a:r>
              <a:rPr lang="fa-IR" sz="1800" dirty="0" smtClean="0"/>
              <a:t> و </a:t>
            </a:r>
            <a:r>
              <a:rPr lang="en-US" sz="1800" dirty="0" err="1" smtClean="0"/>
              <a:t>IdealGas</a:t>
            </a:r>
            <a:r>
              <a:rPr lang="fa-IR" sz="1800" dirty="0" smtClean="0"/>
              <a:t> در حال تکمیل و تست میباشد.</a:t>
            </a:r>
          </a:p>
          <a:p>
            <a:pPr algn="justLow" rtl="1">
              <a:buFont typeface="+mj-lt"/>
              <a:buAutoNum type="arabicPeriod"/>
            </a:pPr>
            <a:r>
              <a:rPr lang="fa-IR" sz="1800" dirty="0" smtClean="0"/>
              <a:t>محاسبات خواص مخلوط ها در مدل </a:t>
            </a:r>
            <a:r>
              <a:rPr lang="en-US" sz="1800" dirty="0" smtClean="0"/>
              <a:t>PR</a:t>
            </a:r>
            <a:r>
              <a:rPr lang="fa-IR" sz="1800" dirty="0" smtClean="0"/>
              <a:t> انجام شده و در حال تست میباشد.</a:t>
            </a:r>
          </a:p>
          <a:p>
            <a:pPr algn="justLow" rtl="1">
              <a:buFont typeface="+mj-lt"/>
              <a:buAutoNum type="arabicPeriod"/>
            </a:pPr>
            <a:r>
              <a:rPr lang="fa-IR" sz="1800" dirty="0" smtClean="0"/>
              <a:t>اطلاعات پایه خواص مواد از آخرین اطلاعات مندرج در هندبوک </a:t>
            </a:r>
            <a:r>
              <a:rPr lang="en-US" sz="1800" dirty="0" smtClean="0"/>
              <a:t>Perry</a:t>
            </a:r>
            <a:r>
              <a:rPr lang="fa-IR" sz="1800" dirty="0" smtClean="0"/>
              <a:t> استخراج شده است.</a:t>
            </a:r>
          </a:p>
          <a:p>
            <a:pPr algn="justLow" rtl="1">
              <a:buFont typeface="+mj-lt"/>
              <a:buAutoNum type="arabicPeriod"/>
            </a:pPr>
            <a:r>
              <a:rPr lang="fa-IR" sz="1800" dirty="0" smtClean="0"/>
              <a:t>بعضی ثابت های لازم جهت محاسبات در مدلهای مختلف از نرم افزار </a:t>
            </a:r>
            <a:r>
              <a:rPr lang="en-US" sz="1800" dirty="0" smtClean="0"/>
              <a:t>DWSIM</a:t>
            </a:r>
            <a:r>
              <a:rPr lang="fa-IR" sz="1800" dirty="0" smtClean="0"/>
              <a:t> استخراج شده و در نرم افزار گنجانده شده است.</a:t>
            </a:r>
          </a:p>
          <a:p>
            <a:pPr algn="justLow" rtl="1">
              <a:buFont typeface="+mj-lt"/>
              <a:buAutoNum type="arabicPeriod"/>
            </a:pPr>
            <a:r>
              <a:rPr lang="fa-IR" sz="1800" dirty="0" smtClean="0"/>
              <a:t>یک واسط کاربری جهت تست نحوه اتصال به سرور و انتقال اطلاعات طراحی شده است.</a:t>
            </a:r>
          </a:p>
          <a:p>
            <a:pPr algn="justLow" rtl="1">
              <a:buFont typeface="+mj-lt"/>
              <a:buAutoNum type="arabicPeriod"/>
            </a:pPr>
            <a:r>
              <a:rPr lang="fa-IR" sz="1800" dirty="0" smtClean="0"/>
              <a:t>بخش </a:t>
            </a:r>
            <a:r>
              <a:rPr lang="en-US" sz="1800" dirty="0" smtClean="0"/>
              <a:t>Solver</a:t>
            </a:r>
            <a:r>
              <a:rPr lang="fa-IR" sz="1800" dirty="0" smtClean="0"/>
              <a:t> برای تحلیل مجموعه ای از روابط جبری خطی و ساده سازی معادلات تست شده است.</a:t>
            </a:r>
            <a:endParaRPr lang="en-US" sz="1800" dirty="0"/>
          </a:p>
        </p:txBody>
      </p:sp>
      <p:sp>
        <p:nvSpPr>
          <p:cNvPr id="4" name="Footer Placeholder 3"/>
          <p:cNvSpPr>
            <a:spLocks noGrp="1"/>
          </p:cNvSpPr>
          <p:nvPr>
            <p:ph type="ftr" sz="quarter" idx="11"/>
          </p:nvPr>
        </p:nvSpPr>
        <p:spPr/>
        <p:txBody>
          <a:bodyPr/>
          <a:lstStyle/>
          <a:p>
            <a:r>
              <a:rPr lang="en-US" smtClean="0"/>
              <a:t>Dana Laboratory: An Interview</a:t>
            </a:r>
            <a:endParaRPr lang="en-US"/>
          </a:p>
        </p:txBody>
      </p:sp>
      <p:sp>
        <p:nvSpPr>
          <p:cNvPr id="5" name="Slide Number Placeholder 4"/>
          <p:cNvSpPr>
            <a:spLocks noGrp="1"/>
          </p:cNvSpPr>
          <p:nvPr>
            <p:ph type="sldNum" sz="quarter" idx="12"/>
          </p:nvPr>
        </p:nvSpPr>
        <p:spPr/>
        <p:txBody>
          <a:bodyPr/>
          <a:lstStyle/>
          <a:p>
            <a:fld id="{73B50536-D896-4DC3-9CDF-CAA761E51B04}" type="slidenum">
              <a:rPr lang="en-US" smtClean="0"/>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media02.hongkiat.com/geek-is-new-cool/geek.jpg"/>
          <p:cNvPicPr>
            <a:picLocks noChangeAspect="1" noChangeArrowheads="1"/>
          </p:cNvPicPr>
          <p:nvPr/>
        </p:nvPicPr>
        <p:blipFill>
          <a:blip r:embed="rId2"/>
          <a:srcRect/>
          <a:stretch>
            <a:fillRect/>
          </a:stretch>
        </p:blipFill>
        <p:spPr bwMode="auto">
          <a:xfrm>
            <a:off x="4648200" y="3581400"/>
            <a:ext cx="2209800" cy="2209800"/>
          </a:xfrm>
          <a:prstGeom prst="rect">
            <a:avLst/>
          </a:prstGeom>
          <a:noFill/>
        </p:spPr>
      </p:pic>
      <p:sp>
        <p:nvSpPr>
          <p:cNvPr id="6" name="Vertical Scroll 5"/>
          <p:cNvSpPr/>
          <p:nvPr/>
        </p:nvSpPr>
        <p:spPr>
          <a:xfrm>
            <a:off x="228600" y="990600"/>
            <a:ext cx="3962400" cy="3429000"/>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1-I feel free</a:t>
            </a:r>
          </a:p>
          <a:p>
            <a:r>
              <a:rPr lang="en-US" sz="2000" dirty="0" smtClean="0">
                <a:solidFill>
                  <a:schemeClr val="tx1"/>
                </a:solidFill>
              </a:rPr>
              <a:t>2-I choose my tools</a:t>
            </a:r>
          </a:p>
          <a:p>
            <a:r>
              <a:rPr lang="en-US" sz="2000" dirty="0" smtClean="0">
                <a:solidFill>
                  <a:schemeClr val="tx1"/>
                </a:solidFill>
              </a:rPr>
              <a:t>3-I choose how to program</a:t>
            </a:r>
          </a:p>
          <a:p>
            <a:r>
              <a:rPr lang="en-US" sz="2000" dirty="0" smtClean="0">
                <a:solidFill>
                  <a:schemeClr val="tx1"/>
                </a:solidFill>
              </a:rPr>
              <a:t>4-No comments</a:t>
            </a:r>
          </a:p>
          <a:p>
            <a:r>
              <a:rPr lang="en-US" sz="2000" dirty="0" smtClean="0">
                <a:solidFill>
                  <a:schemeClr val="tx1"/>
                </a:solidFill>
              </a:rPr>
              <a:t>5-No documentations</a:t>
            </a:r>
          </a:p>
          <a:p>
            <a:r>
              <a:rPr lang="en-US" sz="2000" dirty="0" smtClean="0">
                <a:solidFill>
                  <a:schemeClr val="tx1"/>
                </a:solidFill>
              </a:rPr>
              <a:t>6-No matter what will happens to my codes</a:t>
            </a:r>
          </a:p>
          <a:p>
            <a:pPr algn="ctr"/>
            <a:endParaRPr lang="en-US" sz="2000" dirty="0">
              <a:solidFill>
                <a:schemeClr val="tx1"/>
              </a:solidFill>
            </a:endParaRPr>
          </a:p>
        </p:txBody>
      </p:sp>
      <p:sp>
        <p:nvSpPr>
          <p:cNvPr id="9" name="TextBox 8"/>
          <p:cNvSpPr txBox="1"/>
          <p:nvPr/>
        </p:nvSpPr>
        <p:spPr>
          <a:xfrm>
            <a:off x="762000" y="152400"/>
            <a:ext cx="7467600" cy="369332"/>
          </a:xfrm>
          <a:prstGeom prst="rect">
            <a:avLst/>
          </a:prstGeom>
          <a:noFill/>
        </p:spPr>
        <p:txBody>
          <a:bodyPr wrap="square" rtlCol="0">
            <a:spAutoFit/>
          </a:bodyPr>
          <a:lstStyle/>
          <a:p>
            <a:pPr algn="r"/>
            <a:r>
              <a:rPr lang="en-US" dirty="0" smtClean="0"/>
              <a:t>.</a:t>
            </a:r>
            <a:r>
              <a:rPr lang="fa-IR" dirty="0" smtClean="0"/>
              <a:t>دانشجوی علاقه مند به برنامه نویسی میتواند هر طور بخواهد کارش را انجام دهد</a:t>
            </a:r>
            <a:endParaRPr lang="en-US" dirty="0"/>
          </a:p>
        </p:txBody>
      </p:sp>
      <p:sp>
        <p:nvSpPr>
          <p:cNvPr id="7" name="Cloud Callout 6"/>
          <p:cNvSpPr/>
          <p:nvPr/>
        </p:nvSpPr>
        <p:spPr>
          <a:xfrm>
            <a:off x="4648200" y="990600"/>
            <a:ext cx="4267200" cy="2286000"/>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 am a computer geek, so I can simply write a program that solve that damn things.</a:t>
            </a:r>
            <a:endParaRPr lang="en-US" dirty="0">
              <a:solidFill>
                <a:schemeClr val="tx1"/>
              </a:solidFill>
            </a:endParaRPr>
          </a:p>
        </p:txBody>
      </p:sp>
      <p:sp>
        <p:nvSpPr>
          <p:cNvPr id="8" name="Slide Number Placeholder 7"/>
          <p:cNvSpPr>
            <a:spLocks noGrp="1"/>
          </p:cNvSpPr>
          <p:nvPr>
            <p:ph type="sldNum" sz="quarter" idx="12"/>
          </p:nvPr>
        </p:nvSpPr>
        <p:spPr/>
        <p:txBody>
          <a:bodyPr/>
          <a:lstStyle/>
          <a:p>
            <a:fld id="{73B50536-D896-4DC3-9CDF-CAA761E51B04}"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ttp://media02.hongkiat.com/geek-is-new-cool/geek.jpg"/>
          <p:cNvPicPr>
            <a:picLocks noChangeAspect="1" noChangeArrowheads="1"/>
          </p:cNvPicPr>
          <p:nvPr/>
        </p:nvPicPr>
        <p:blipFill>
          <a:blip r:embed="rId2"/>
          <a:srcRect/>
          <a:stretch>
            <a:fillRect/>
          </a:stretch>
        </p:blipFill>
        <p:spPr bwMode="auto">
          <a:xfrm flipH="1">
            <a:off x="685800" y="4419600"/>
            <a:ext cx="2209800" cy="2209800"/>
          </a:xfrm>
          <a:prstGeom prst="rect">
            <a:avLst/>
          </a:prstGeom>
          <a:noFill/>
        </p:spPr>
      </p:pic>
      <p:sp>
        <p:nvSpPr>
          <p:cNvPr id="28674" name="AutoShape 2" descr="http://www.calrecycle.ca.gov/gallery/wasteprev/basket.gif"/>
          <p:cNvSpPr>
            <a:spLocks noChangeAspect="1" noChangeArrowheads="1"/>
          </p:cNvSpPr>
          <p:nvPr/>
        </p:nvSpPr>
        <p:spPr bwMode="auto">
          <a:xfrm>
            <a:off x="3279775" y="0"/>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Oval Callout 11"/>
          <p:cNvSpPr/>
          <p:nvPr/>
        </p:nvSpPr>
        <p:spPr>
          <a:xfrm>
            <a:off x="3962400" y="304800"/>
            <a:ext cx="3352800" cy="2057400"/>
          </a:xfrm>
          <a:prstGeom prst="wedgeEllipseCallout">
            <a:avLst>
              <a:gd name="adj1" fmla="val 21125"/>
              <a:gd name="adj2" fmla="val 7822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Your solution is right,</a:t>
            </a:r>
          </a:p>
          <a:p>
            <a:pPr algn="ctr"/>
            <a:r>
              <a:rPr lang="en-US" dirty="0" smtClean="0">
                <a:solidFill>
                  <a:schemeClr val="tx1"/>
                </a:solidFill>
              </a:rPr>
              <a:t>And you get 20 points more for your great achievements.</a:t>
            </a:r>
            <a:endParaRPr lang="en-US" dirty="0">
              <a:solidFill>
                <a:schemeClr val="tx1"/>
              </a:solidFill>
            </a:endParaRPr>
          </a:p>
        </p:txBody>
      </p:sp>
      <p:pic>
        <p:nvPicPr>
          <p:cNvPr id="1027" name="Picture 3" descr="C:\Users\bnu\AppData\Local\Microsoft\Windows\Temporary Internet Files\Content.IE5\2HJ6ET48\MC900212161[1].wmf"/>
          <p:cNvPicPr>
            <a:picLocks noChangeAspect="1" noChangeArrowheads="1"/>
          </p:cNvPicPr>
          <p:nvPr/>
        </p:nvPicPr>
        <p:blipFill>
          <a:blip r:embed="rId3"/>
          <a:srcRect/>
          <a:stretch>
            <a:fillRect/>
          </a:stretch>
        </p:blipFill>
        <p:spPr bwMode="auto">
          <a:xfrm>
            <a:off x="6400800" y="2286000"/>
            <a:ext cx="2514600" cy="4038600"/>
          </a:xfrm>
          <a:prstGeom prst="rect">
            <a:avLst/>
          </a:prstGeom>
          <a:noFill/>
        </p:spPr>
      </p:pic>
      <p:pic>
        <p:nvPicPr>
          <p:cNvPr id="1032" name="Picture 8" descr="C:\Users\bnu\AppData\Local\Microsoft\Windows\Temporary Internet Files\Content.IE5\2HJ6ET48\dglxasset[1].aspx"/>
          <p:cNvPicPr>
            <a:picLocks noChangeAspect="1" noChangeArrowheads="1"/>
          </p:cNvPicPr>
          <p:nvPr/>
        </p:nvPicPr>
        <p:blipFill>
          <a:blip r:embed="rId4"/>
          <a:srcRect/>
          <a:stretch>
            <a:fillRect/>
          </a:stretch>
        </p:blipFill>
        <p:spPr bwMode="auto">
          <a:xfrm rot="20701051">
            <a:off x="3352800" y="3657600"/>
            <a:ext cx="1815998" cy="1475842"/>
          </a:xfrm>
          <a:prstGeom prst="rect">
            <a:avLst/>
          </a:prstGeom>
          <a:noFill/>
        </p:spPr>
      </p:pic>
      <p:sp>
        <p:nvSpPr>
          <p:cNvPr id="24" name="Right Arrow 23"/>
          <p:cNvSpPr/>
          <p:nvPr/>
        </p:nvSpPr>
        <p:spPr>
          <a:xfrm rot="20541812">
            <a:off x="2911540" y="5140173"/>
            <a:ext cx="3466064" cy="363092"/>
          </a:xfrm>
          <a:prstGeom prst="rightArrow">
            <a:avLst>
              <a:gd name="adj1" fmla="val 50000"/>
              <a:gd name="adj2" fmla="val 18538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62000" y="838200"/>
            <a:ext cx="2590774" cy="369332"/>
          </a:xfrm>
          <a:prstGeom prst="rect">
            <a:avLst/>
          </a:prstGeom>
        </p:spPr>
        <p:txBody>
          <a:bodyPr wrap="none">
            <a:spAutoFit/>
          </a:bodyPr>
          <a:lstStyle/>
          <a:p>
            <a:r>
              <a:rPr lang="fa-IR" dirty="0" smtClean="0"/>
              <a:t>...و البته نمره خوبی هم میگیرد.</a:t>
            </a:r>
            <a:endParaRPr lang="en-US" dirty="0"/>
          </a:p>
        </p:txBody>
      </p:sp>
      <p:sp>
        <p:nvSpPr>
          <p:cNvPr id="9" name="Slide Number Placeholder 8"/>
          <p:cNvSpPr>
            <a:spLocks noGrp="1"/>
          </p:cNvSpPr>
          <p:nvPr>
            <p:ph type="sldNum" sz="quarter" idx="12"/>
          </p:nvPr>
        </p:nvSpPr>
        <p:spPr/>
        <p:txBody>
          <a:bodyPr/>
          <a:lstStyle/>
          <a:p>
            <a:fld id="{73B50536-D896-4DC3-9CDF-CAA761E51B04}" type="slidenum">
              <a:rPr lang="en-US" smtClean="0"/>
              <a:pPr/>
              <a:t>5</a:t>
            </a:fld>
            <a:endParaRPr lang="en-US"/>
          </a:p>
        </p:txBody>
      </p:sp>
      <p:sp>
        <p:nvSpPr>
          <p:cNvPr id="10" name="Footer Placeholder 9"/>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www.calrecycle.ca.gov/gallery/wasteprev/basket.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6" name="Picture 4" descr="http://www.calrecycle.ca.gov/gallery/wasteprev/basket.gif"/>
          <p:cNvPicPr>
            <a:picLocks noChangeAspect="1" noChangeArrowheads="1"/>
          </p:cNvPicPr>
          <p:nvPr/>
        </p:nvPicPr>
        <p:blipFill>
          <a:blip r:embed="rId2"/>
          <a:srcRect/>
          <a:stretch>
            <a:fillRect/>
          </a:stretch>
        </p:blipFill>
        <p:spPr bwMode="auto">
          <a:xfrm>
            <a:off x="7162800" y="4702675"/>
            <a:ext cx="1771068" cy="1926725"/>
          </a:xfrm>
          <a:prstGeom prst="rect">
            <a:avLst/>
          </a:prstGeom>
          <a:noFill/>
        </p:spPr>
      </p:pic>
      <p:pic>
        <p:nvPicPr>
          <p:cNvPr id="4" name="Picture 14" descr="http://ptgmedia.pearsoncmg.com/images/chap4_9780321947970/elementLinks/04fig05.jpg"/>
          <p:cNvPicPr>
            <a:picLocks noChangeAspect="1" noChangeArrowheads="1"/>
          </p:cNvPicPr>
          <p:nvPr/>
        </p:nvPicPr>
        <p:blipFill>
          <a:blip r:embed="rId3"/>
          <a:srcRect/>
          <a:stretch>
            <a:fillRect/>
          </a:stretch>
        </p:blipFill>
        <p:spPr bwMode="auto">
          <a:xfrm flipH="1">
            <a:off x="609600" y="3962400"/>
            <a:ext cx="2096476" cy="2209800"/>
          </a:xfrm>
          <a:prstGeom prst="rect">
            <a:avLst/>
          </a:prstGeom>
          <a:noFill/>
        </p:spPr>
      </p:pic>
      <p:pic>
        <p:nvPicPr>
          <p:cNvPr id="9" name="Picture 4" descr="C:\Users\bnu\AppData\Local\Microsoft\Windows\Temporary Internet Files\Content.IE5\A7V5B5DN\dglxasset[1].aspx"/>
          <p:cNvPicPr>
            <a:picLocks noChangeAspect="1" noChangeArrowheads="1"/>
          </p:cNvPicPr>
          <p:nvPr/>
        </p:nvPicPr>
        <p:blipFill>
          <a:blip r:embed="rId4"/>
          <a:srcRect/>
          <a:stretch>
            <a:fillRect/>
          </a:stretch>
        </p:blipFill>
        <p:spPr bwMode="auto">
          <a:xfrm>
            <a:off x="0" y="2209800"/>
            <a:ext cx="1129284" cy="2596896"/>
          </a:xfrm>
          <a:prstGeom prst="rect">
            <a:avLst/>
          </a:prstGeom>
          <a:noFill/>
        </p:spPr>
      </p:pic>
      <p:sp>
        <p:nvSpPr>
          <p:cNvPr id="17" name="Cloud Callout 16"/>
          <p:cNvSpPr/>
          <p:nvPr/>
        </p:nvSpPr>
        <p:spPr>
          <a:xfrm>
            <a:off x="3048000" y="4419600"/>
            <a:ext cx="3733800" cy="1981200"/>
          </a:xfrm>
          <a:prstGeom prst="cloudCallout">
            <a:avLst>
              <a:gd name="adj1" fmla="val -67312"/>
              <a:gd name="adj2" fmla="val -6523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can I do with those non-maintainable codes?</a:t>
            </a:r>
            <a:endParaRPr lang="en-US" dirty="0">
              <a:solidFill>
                <a:schemeClr val="tx1"/>
              </a:solidFill>
            </a:endParaRPr>
          </a:p>
        </p:txBody>
      </p:sp>
      <p:pic>
        <p:nvPicPr>
          <p:cNvPr id="25"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3886200" y="3124200"/>
            <a:ext cx="901598" cy="732719"/>
          </a:xfrm>
          <a:prstGeom prst="rect">
            <a:avLst/>
          </a:prstGeom>
          <a:noFill/>
        </p:spPr>
      </p:pic>
      <p:pic>
        <p:nvPicPr>
          <p:cNvPr id="26"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5562600" y="2057400"/>
            <a:ext cx="901598" cy="732719"/>
          </a:xfrm>
          <a:prstGeom prst="rect">
            <a:avLst/>
          </a:prstGeom>
          <a:noFill/>
        </p:spPr>
      </p:pic>
      <p:pic>
        <p:nvPicPr>
          <p:cNvPr id="30"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5715000" y="2209800"/>
            <a:ext cx="901598" cy="732719"/>
          </a:xfrm>
          <a:prstGeom prst="rect">
            <a:avLst/>
          </a:prstGeom>
          <a:noFill/>
        </p:spPr>
      </p:pic>
      <p:pic>
        <p:nvPicPr>
          <p:cNvPr id="31"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5867400" y="2362200"/>
            <a:ext cx="901598" cy="732719"/>
          </a:xfrm>
          <a:prstGeom prst="rect">
            <a:avLst/>
          </a:prstGeom>
          <a:noFill/>
        </p:spPr>
      </p:pic>
      <p:pic>
        <p:nvPicPr>
          <p:cNvPr id="32"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019800" y="2514600"/>
            <a:ext cx="901598" cy="732719"/>
          </a:xfrm>
          <a:prstGeom prst="rect">
            <a:avLst/>
          </a:prstGeom>
          <a:noFill/>
        </p:spPr>
      </p:pic>
      <p:pic>
        <p:nvPicPr>
          <p:cNvPr id="33"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172200" y="2667000"/>
            <a:ext cx="901598" cy="732719"/>
          </a:xfrm>
          <a:prstGeom prst="rect">
            <a:avLst/>
          </a:prstGeom>
          <a:noFill/>
        </p:spPr>
      </p:pic>
      <p:pic>
        <p:nvPicPr>
          <p:cNvPr id="34"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324600" y="2819400"/>
            <a:ext cx="901598" cy="732719"/>
          </a:xfrm>
          <a:prstGeom prst="rect">
            <a:avLst/>
          </a:prstGeom>
          <a:noFill/>
        </p:spPr>
      </p:pic>
      <p:pic>
        <p:nvPicPr>
          <p:cNvPr id="35"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477000" y="2971800"/>
            <a:ext cx="901598" cy="732719"/>
          </a:xfrm>
          <a:prstGeom prst="rect">
            <a:avLst/>
          </a:prstGeom>
          <a:noFill/>
        </p:spPr>
      </p:pic>
      <p:pic>
        <p:nvPicPr>
          <p:cNvPr id="36"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629400" y="3124200"/>
            <a:ext cx="901598" cy="732719"/>
          </a:xfrm>
          <a:prstGeom prst="rect">
            <a:avLst/>
          </a:prstGeom>
          <a:noFill/>
        </p:spPr>
      </p:pic>
      <p:pic>
        <p:nvPicPr>
          <p:cNvPr id="37"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781800" y="3276600"/>
            <a:ext cx="901598" cy="732719"/>
          </a:xfrm>
          <a:prstGeom prst="rect">
            <a:avLst/>
          </a:prstGeom>
          <a:noFill/>
        </p:spPr>
      </p:pic>
      <p:pic>
        <p:nvPicPr>
          <p:cNvPr id="38"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6934200" y="3429000"/>
            <a:ext cx="901598" cy="732719"/>
          </a:xfrm>
          <a:prstGeom prst="rect">
            <a:avLst/>
          </a:prstGeom>
          <a:noFill/>
        </p:spPr>
      </p:pic>
      <p:pic>
        <p:nvPicPr>
          <p:cNvPr id="39"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7086600" y="3581400"/>
            <a:ext cx="901598" cy="732719"/>
          </a:xfrm>
          <a:prstGeom prst="rect">
            <a:avLst/>
          </a:prstGeom>
          <a:noFill/>
        </p:spPr>
      </p:pic>
      <p:pic>
        <p:nvPicPr>
          <p:cNvPr id="40"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7239000" y="3733800"/>
            <a:ext cx="901598" cy="732719"/>
          </a:xfrm>
          <a:prstGeom prst="rect">
            <a:avLst/>
          </a:prstGeom>
          <a:noFill/>
        </p:spPr>
      </p:pic>
      <p:pic>
        <p:nvPicPr>
          <p:cNvPr id="41" name="Picture 8" descr="C:\Users\bnu\AppData\Local\Microsoft\Windows\Temporary Internet Files\Content.IE5\2HJ6ET48\dglxasset[1].aspx"/>
          <p:cNvPicPr>
            <a:picLocks noChangeAspect="1" noChangeArrowheads="1"/>
          </p:cNvPicPr>
          <p:nvPr/>
        </p:nvPicPr>
        <p:blipFill>
          <a:blip r:embed="rId5"/>
          <a:srcRect/>
          <a:stretch>
            <a:fillRect/>
          </a:stretch>
        </p:blipFill>
        <p:spPr bwMode="auto">
          <a:xfrm>
            <a:off x="7391400" y="3886200"/>
            <a:ext cx="901598" cy="732719"/>
          </a:xfrm>
          <a:prstGeom prst="rect">
            <a:avLst/>
          </a:prstGeom>
          <a:noFill/>
        </p:spPr>
      </p:pic>
      <p:cxnSp>
        <p:nvCxnSpPr>
          <p:cNvPr id="44" name="Curved Connector 43"/>
          <p:cNvCxnSpPr/>
          <p:nvPr/>
        </p:nvCxnSpPr>
        <p:spPr>
          <a:xfrm flipV="1">
            <a:off x="4419600" y="2209800"/>
            <a:ext cx="11430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Line Callout 3 (No Border) 45"/>
          <p:cNvSpPr/>
          <p:nvPr/>
        </p:nvSpPr>
        <p:spPr>
          <a:xfrm>
            <a:off x="7010400" y="914400"/>
            <a:ext cx="1828800" cy="1143000"/>
          </a:xfrm>
          <a:prstGeom prst="callout3">
            <a:avLst>
              <a:gd name="adj1" fmla="val 18750"/>
              <a:gd name="adj2" fmla="val -8333"/>
              <a:gd name="adj3" fmla="val 18750"/>
              <a:gd name="adj4" fmla="val -16667"/>
              <a:gd name="adj5" fmla="val 100000"/>
              <a:gd name="adj6" fmla="val -16667"/>
              <a:gd name="adj7" fmla="val 126501"/>
              <a:gd name="adj8" fmla="val -3294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Too many other solutions</a:t>
            </a:r>
            <a:endParaRPr lang="en-US" dirty="0">
              <a:solidFill>
                <a:schemeClr val="tx1"/>
              </a:solidFill>
            </a:endParaRPr>
          </a:p>
        </p:txBody>
      </p:sp>
      <p:sp>
        <p:nvSpPr>
          <p:cNvPr id="47" name="Line Callout 3 (No Border) 46"/>
          <p:cNvSpPr/>
          <p:nvPr/>
        </p:nvSpPr>
        <p:spPr>
          <a:xfrm>
            <a:off x="3200400" y="990600"/>
            <a:ext cx="1828800" cy="1143000"/>
          </a:xfrm>
          <a:prstGeom prst="callout3">
            <a:avLst>
              <a:gd name="adj1" fmla="val 18750"/>
              <a:gd name="adj2" fmla="val -8333"/>
              <a:gd name="adj3" fmla="val 18750"/>
              <a:gd name="adj4" fmla="val -16667"/>
              <a:gd name="adj5" fmla="val 125847"/>
              <a:gd name="adj6" fmla="val -22820"/>
              <a:gd name="adj7" fmla="val 196655"/>
              <a:gd name="adj8" fmla="val 3551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 other solution</a:t>
            </a:r>
            <a:endParaRPr lang="en-US" dirty="0">
              <a:solidFill>
                <a:schemeClr val="tx1"/>
              </a:solidFill>
            </a:endParaRPr>
          </a:p>
        </p:txBody>
      </p:sp>
      <p:sp>
        <p:nvSpPr>
          <p:cNvPr id="48" name="TextBox 47"/>
          <p:cNvSpPr txBox="1"/>
          <p:nvPr/>
        </p:nvSpPr>
        <p:spPr>
          <a:xfrm>
            <a:off x="5248950" y="1752600"/>
            <a:ext cx="389850" cy="584775"/>
          </a:xfrm>
          <a:prstGeom prst="rect">
            <a:avLst/>
          </a:prstGeom>
          <a:noFill/>
        </p:spPr>
        <p:txBody>
          <a:bodyPr wrap="none" rtlCol="0">
            <a:spAutoFit/>
          </a:bodyPr>
          <a:lstStyle/>
          <a:p>
            <a:r>
              <a:rPr lang="en-US" sz="3200" dirty="0" smtClean="0"/>
              <a:t>+</a:t>
            </a:r>
            <a:endParaRPr lang="en-US" sz="3200" dirty="0"/>
          </a:p>
        </p:txBody>
      </p:sp>
      <p:sp>
        <p:nvSpPr>
          <p:cNvPr id="49" name="Rectangle 48"/>
          <p:cNvSpPr/>
          <p:nvPr/>
        </p:nvSpPr>
        <p:spPr>
          <a:xfrm>
            <a:off x="5562600" y="304800"/>
            <a:ext cx="3296095" cy="369332"/>
          </a:xfrm>
          <a:prstGeom prst="rect">
            <a:avLst/>
          </a:prstGeom>
        </p:spPr>
        <p:txBody>
          <a:bodyPr wrap="none">
            <a:spAutoFit/>
          </a:bodyPr>
          <a:lstStyle/>
          <a:p>
            <a:r>
              <a:rPr lang="fa-IR" dirty="0" smtClean="0"/>
              <a:t>اما چه آینده ای در انتظار نرم افزار است؟</a:t>
            </a:r>
            <a:endParaRPr lang="en-US" dirty="0"/>
          </a:p>
        </p:txBody>
      </p:sp>
      <p:sp>
        <p:nvSpPr>
          <p:cNvPr id="27" name="Slide Number Placeholder 26"/>
          <p:cNvSpPr>
            <a:spLocks noGrp="1"/>
          </p:cNvSpPr>
          <p:nvPr>
            <p:ph type="sldNum" sz="quarter" idx="12"/>
          </p:nvPr>
        </p:nvSpPr>
        <p:spPr/>
        <p:txBody>
          <a:bodyPr/>
          <a:lstStyle/>
          <a:p>
            <a:fld id="{73B50536-D896-4DC3-9CDF-CAA761E51B04}" type="slidenum">
              <a:rPr lang="en-US" smtClean="0"/>
              <a:pPr/>
              <a:t>6</a:t>
            </a:fld>
            <a:endParaRPr lang="en-US"/>
          </a:p>
        </p:txBody>
      </p:sp>
      <p:sp>
        <p:nvSpPr>
          <p:cNvPr id="28" name="Footer Placeholder 27"/>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http://media02.hongkiat.com/geek-is-new-cool/geek.jpg"/>
          <p:cNvPicPr>
            <a:picLocks noChangeAspect="1" noChangeArrowheads="1"/>
          </p:cNvPicPr>
          <p:nvPr/>
        </p:nvPicPr>
        <p:blipFill>
          <a:blip r:embed="rId2"/>
          <a:srcRect/>
          <a:stretch>
            <a:fillRect/>
          </a:stretch>
        </p:blipFill>
        <p:spPr bwMode="auto">
          <a:xfrm flipH="1">
            <a:off x="5715000" y="4419600"/>
            <a:ext cx="2209800" cy="2209800"/>
          </a:xfrm>
          <a:prstGeom prst="rect">
            <a:avLst/>
          </a:prstGeom>
          <a:noFill/>
        </p:spPr>
      </p:pic>
      <p:sp>
        <p:nvSpPr>
          <p:cNvPr id="29" name="Vertical Scroll 28"/>
          <p:cNvSpPr/>
          <p:nvPr/>
        </p:nvSpPr>
        <p:spPr>
          <a:xfrm>
            <a:off x="4572000" y="1600200"/>
            <a:ext cx="4267200" cy="2667000"/>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1-Nothing to be proud of.</a:t>
            </a:r>
          </a:p>
          <a:p>
            <a:r>
              <a:rPr lang="en-US" sz="2000" dirty="0" smtClean="0">
                <a:solidFill>
                  <a:schemeClr val="tx1"/>
                </a:solidFill>
              </a:rPr>
              <a:t>2-Nothing to write on resume.</a:t>
            </a:r>
          </a:p>
          <a:p>
            <a:r>
              <a:rPr lang="en-US" sz="2000" dirty="0" smtClean="0">
                <a:solidFill>
                  <a:schemeClr val="tx1"/>
                </a:solidFill>
              </a:rPr>
              <a:t>3-No new job opportunities.</a:t>
            </a:r>
          </a:p>
          <a:p>
            <a:r>
              <a:rPr lang="en-US" sz="2000" dirty="0" smtClean="0">
                <a:solidFill>
                  <a:schemeClr val="tx1"/>
                </a:solidFill>
              </a:rPr>
              <a:t>4-No valuable coding experience.</a:t>
            </a:r>
            <a:endParaRPr lang="en-US" sz="2000" dirty="0">
              <a:solidFill>
                <a:schemeClr val="tx1"/>
              </a:solidFill>
            </a:endParaRPr>
          </a:p>
        </p:txBody>
      </p:sp>
      <p:sp>
        <p:nvSpPr>
          <p:cNvPr id="42" name="Rectangle 41"/>
          <p:cNvSpPr/>
          <p:nvPr/>
        </p:nvSpPr>
        <p:spPr>
          <a:xfrm>
            <a:off x="4876800" y="533400"/>
            <a:ext cx="3810000" cy="646331"/>
          </a:xfrm>
          <a:prstGeom prst="rect">
            <a:avLst/>
          </a:prstGeom>
        </p:spPr>
        <p:txBody>
          <a:bodyPr wrap="square">
            <a:spAutoFit/>
          </a:bodyPr>
          <a:lstStyle/>
          <a:p>
            <a:pPr algn="r" rtl="1"/>
            <a:r>
              <a:rPr lang="fa-IR" dirty="0" smtClean="0"/>
              <a:t>...و البته طراح نرم افزار فوق الذکر هم، از تلاش خود عایدی قابل توجهی نخواهد داشت:</a:t>
            </a:r>
            <a:endParaRPr lang="en-US" dirty="0"/>
          </a:p>
        </p:txBody>
      </p:sp>
      <p:cxnSp>
        <p:nvCxnSpPr>
          <p:cNvPr id="51" name="Straight Connector 50"/>
          <p:cNvCxnSpPr/>
          <p:nvPr/>
        </p:nvCxnSpPr>
        <p:spPr>
          <a:xfrm rot="5400000">
            <a:off x="1333897" y="3162697"/>
            <a:ext cx="632380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075" name="Picture 3" descr="C:\Users\bnu\AppData\Local\Microsoft\Windows\Temporary Internet Files\Content.IE5\GTSYZQEM\MC900300055[1].wmf"/>
          <p:cNvPicPr>
            <a:picLocks noChangeAspect="1" noChangeArrowheads="1"/>
          </p:cNvPicPr>
          <p:nvPr/>
        </p:nvPicPr>
        <p:blipFill>
          <a:blip r:embed="rId3"/>
          <a:srcRect/>
          <a:stretch>
            <a:fillRect/>
          </a:stretch>
        </p:blipFill>
        <p:spPr bwMode="auto">
          <a:xfrm>
            <a:off x="1143000" y="1219200"/>
            <a:ext cx="1833372" cy="1014984"/>
          </a:xfrm>
          <a:prstGeom prst="rect">
            <a:avLst/>
          </a:prstGeom>
          <a:noFill/>
        </p:spPr>
      </p:pic>
      <p:sp>
        <p:nvSpPr>
          <p:cNvPr id="57" name="Rectangle 56"/>
          <p:cNvSpPr/>
          <p:nvPr/>
        </p:nvSpPr>
        <p:spPr>
          <a:xfrm>
            <a:off x="381000" y="533400"/>
            <a:ext cx="3810000" cy="646331"/>
          </a:xfrm>
          <a:prstGeom prst="rect">
            <a:avLst/>
          </a:prstGeom>
        </p:spPr>
        <p:txBody>
          <a:bodyPr wrap="square">
            <a:spAutoFit/>
          </a:bodyPr>
          <a:lstStyle/>
          <a:p>
            <a:pPr algn="r" rtl="1"/>
            <a:r>
              <a:rPr lang="fa-IR" dirty="0" smtClean="0"/>
              <a:t>در دانشگاه نرم افزارها رایگان توزیع میشود و کسی احساس کمبود ندارد.</a:t>
            </a:r>
            <a:endParaRPr lang="en-US" dirty="0"/>
          </a:p>
        </p:txBody>
      </p:sp>
      <p:pic>
        <p:nvPicPr>
          <p:cNvPr id="64" name="Picture 63" descr="http://media02.hongkiat.com/geek-is-new-cool/geek.jpg"/>
          <p:cNvPicPr>
            <a:picLocks noChangeAspect="1" noChangeArrowheads="1"/>
          </p:cNvPicPr>
          <p:nvPr/>
        </p:nvPicPr>
        <p:blipFill>
          <a:blip r:embed="rId4" cstate="print"/>
          <a:srcRect/>
          <a:stretch>
            <a:fillRect/>
          </a:stretch>
        </p:blipFill>
        <p:spPr bwMode="auto">
          <a:xfrm flipH="1">
            <a:off x="3048000" y="5486400"/>
            <a:ext cx="990600" cy="990600"/>
          </a:xfrm>
          <a:prstGeom prst="rect">
            <a:avLst/>
          </a:prstGeom>
          <a:noFill/>
        </p:spPr>
      </p:pic>
      <p:sp>
        <p:nvSpPr>
          <p:cNvPr id="65" name="Cloud Callout 64"/>
          <p:cNvSpPr/>
          <p:nvPr/>
        </p:nvSpPr>
        <p:spPr>
          <a:xfrm>
            <a:off x="0" y="2209800"/>
            <a:ext cx="3505200" cy="2438400"/>
          </a:xfrm>
          <a:prstGeom prst="cloudCallout">
            <a:avLst>
              <a:gd name="adj1" fmla="val -30108"/>
              <a:gd name="adj2" fmla="val 7391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Ansys</a:t>
            </a:r>
            <a:r>
              <a:rPr lang="en-US" dirty="0" smtClean="0">
                <a:solidFill>
                  <a:schemeClr val="tx1"/>
                </a:solidFill>
              </a:rPr>
              <a:t>, </a:t>
            </a:r>
            <a:r>
              <a:rPr lang="en-US" dirty="0" err="1" smtClean="0">
                <a:solidFill>
                  <a:schemeClr val="tx1"/>
                </a:solidFill>
              </a:rPr>
              <a:t>Matlab</a:t>
            </a:r>
            <a:r>
              <a:rPr lang="en-US" dirty="0" smtClean="0">
                <a:solidFill>
                  <a:schemeClr val="tx1"/>
                </a:solidFill>
              </a:rPr>
              <a:t>, Aspen, </a:t>
            </a:r>
            <a:r>
              <a:rPr lang="en-US" dirty="0" err="1" smtClean="0">
                <a:solidFill>
                  <a:schemeClr val="tx1"/>
                </a:solidFill>
              </a:rPr>
              <a:t>Mathematica</a:t>
            </a:r>
            <a:r>
              <a:rPr lang="en-US" dirty="0" smtClean="0">
                <a:solidFill>
                  <a:schemeClr val="tx1"/>
                </a:solidFill>
              </a:rPr>
              <a:t>, </a:t>
            </a:r>
            <a:r>
              <a:rPr lang="en-US" dirty="0" err="1" smtClean="0">
                <a:solidFill>
                  <a:schemeClr val="tx1"/>
                </a:solidFill>
              </a:rPr>
              <a:t>Acad</a:t>
            </a:r>
            <a:r>
              <a:rPr lang="en-US" dirty="0" smtClean="0">
                <a:solidFill>
                  <a:schemeClr val="tx1"/>
                </a:solidFill>
              </a:rPr>
              <a:t>, Fire, NISA, Cosmos, </a:t>
            </a:r>
            <a:r>
              <a:rPr lang="en-US" dirty="0" err="1" smtClean="0">
                <a:solidFill>
                  <a:schemeClr val="tx1"/>
                </a:solidFill>
              </a:rPr>
              <a:t>Ceasar</a:t>
            </a:r>
            <a:r>
              <a:rPr lang="en-US" dirty="0" smtClean="0">
                <a:solidFill>
                  <a:schemeClr val="tx1"/>
                </a:solidFill>
              </a:rPr>
              <a:t> </a:t>
            </a:r>
            <a:r>
              <a:rPr lang="en-US" dirty="0" err="1" smtClean="0">
                <a:solidFill>
                  <a:schemeClr val="tx1"/>
                </a:solidFill>
              </a:rPr>
              <a:t>II,Mechnical</a:t>
            </a:r>
            <a:r>
              <a:rPr lang="en-US" dirty="0" smtClean="0">
                <a:solidFill>
                  <a:schemeClr val="tx1"/>
                </a:solidFill>
              </a:rPr>
              <a:t> Desktop, </a:t>
            </a:r>
            <a:r>
              <a:rPr lang="en-US" dirty="0" err="1" smtClean="0">
                <a:solidFill>
                  <a:schemeClr val="tx1"/>
                </a:solidFill>
              </a:rPr>
              <a:t>Nastran</a:t>
            </a:r>
            <a:r>
              <a:rPr lang="en-US" dirty="0" smtClean="0">
                <a:solidFill>
                  <a:schemeClr val="tx1"/>
                </a:solidFill>
              </a:rPr>
              <a:t>, </a:t>
            </a:r>
            <a:r>
              <a:rPr lang="en-US" dirty="0" err="1" smtClean="0">
                <a:solidFill>
                  <a:schemeClr val="tx1"/>
                </a:solidFill>
              </a:rPr>
              <a:t>Dytran</a:t>
            </a:r>
            <a:r>
              <a:rPr lang="en-US" dirty="0" smtClean="0">
                <a:solidFill>
                  <a:schemeClr val="tx1"/>
                </a:solidFill>
              </a:rPr>
              <a:t>, ………</a:t>
            </a:r>
          </a:p>
          <a:p>
            <a:pPr algn="ctr"/>
            <a:endParaRPr lang="en-US" dirty="0">
              <a:solidFill>
                <a:schemeClr val="tx1"/>
              </a:solidFill>
            </a:endParaRPr>
          </a:p>
        </p:txBody>
      </p:sp>
      <p:pic>
        <p:nvPicPr>
          <p:cNvPr id="43" name="Picture 2" descr="C:\Users\bnu\AppData\Local\Microsoft\Windows\Temporary Internet Files\Content.IE5\GTSYZQEM\MC900029987[1].wmf"/>
          <p:cNvPicPr>
            <a:picLocks noChangeAspect="1" noChangeArrowheads="1"/>
          </p:cNvPicPr>
          <p:nvPr/>
        </p:nvPicPr>
        <p:blipFill>
          <a:blip r:embed="rId5"/>
          <a:srcRect/>
          <a:stretch>
            <a:fillRect/>
          </a:stretch>
        </p:blipFill>
        <p:spPr bwMode="auto">
          <a:xfrm>
            <a:off x="1752600" y="3962400"/>
            <a:ext cx="2667000" cy="1479891"/>
          </a:xfrm>
          <a:prstGeom prst="rect">
            <a:avLst/>
          </a:prstGeom>
          <a:noFill/>
        </p:spPr>
      </p:pic>
      <p:cxnSp>
        <p:nvCxnSpPr>
          <p:cNvPr id="54" name="Shape 53"/>
          <p:cNvCxnSpPr>
            <a:stCxn id="3075" idx="3"/>
          </p:cNvCxnSpPr>
          <p:nvPr/>
        </p:nvCxnSpPr>
        <p:spPr>
          <a:xfrm>
            <a:off x="2976372" y="1726692"/>
            <a:ext cx="1138428" cy="223570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209800" y="1219200"/>
            <a:ext cx="609600" cy="400110"/>
          </a:xfrm>
          <a:prstGeom prst="rect">
            <a:avLst/>
          </a:prstGeom>
          <a:noFill/>
        </p:spPr>
        <p:txBody>
          <a:bodyPr wrap="square" rtlCol="0">
            <a:spAutoFit/>
          </a:bodyPr>
          <a:lstStyle/>
          <a:p>
            <a:r>
              <a:rPr lang="fa-IR" sz="2000" b="1" dirty="0" smtClean="0">
                <a:solidFill>
                  <a:srgbClr val="FF0000"/>
                </a:solidFill>
              </a:rPr>
              <a:t>0$</a:t>
            </a:r>
            <a:endParaRPr lang="en-US" sz="2000" b="1" dirty="0">
              <a:solidFill>
                <a:srgbClr val="FF0000"/>
              </a:solidFill>
            </a:endParaRPr>
          </a:p>
        </p:txBody>
      </p:sp>
      <p:sp>
        <p:nvSpPr>
          <p:cNvPr id="68" name="TextBox 67"/>
          <p:cNvSpPr txBox="1"/>
          <p:nvPr/>
        </p:nvSpPr>
        <p:spPr>
          <a:xfrm>
            <a:off x="2362200" y="1676400"/>
            <a:ext cx="609600" cy="400110"/>
          </a:xfrm>
          <a:prstGeom prst="rect">
            <a:avLst/>
          </a:prstGeom>
          <a:noFill/>
        </p:spPr>
        <p:txBody>
          <a:bodyPr wrap="square" rtlCol="0">
            <a:spAutoFit/>
          </a:bodyPr>
          <a:lstStyle/>
          <a:p>
            <a:r>
              <a:rPr lang="fa-IR" sz="2000" b="1" dirty="0" smtClean="0">
                <a:solidFill>
                  <a:srgbClr val="FF0000"/>
                </a:solidFill>
              </a:rPr>
              <a:t>0$</a:t>
            </a:r>
            <a:endParaRPr lang="en-US" sz="2000" b="1" dirty="0">
              <a:solidFill>
                <a:srgbClr val="FF0000"/>
              </a:solidFill>
            </a:endParaRPr>
          </a:p>
        </p:txBody>
      </p:sp>
      <p:sp>
        <p:nvSpPr>
          <p:cNvPr id="69" name="TextBox 68"/>
          <p:cNvSpPr txBox="1"/>
          <p:nvPr/>
        </p:nvSpPr>
        <p:spPr>
          <a:xfrm>
            <a:off x="1143000" y="1371600"/>
            <a:ext cx="609600" cy="400110"/>
          </a:xfrm>
          <a:prstGeom prst="rect">
            <a:avLst/>
          </a:prstGeom>
          <a:noFill/>
        </p:spPr>
        <p:txBody>
          <a:bodyPr wrap="square" rtlCol="0">
            <a:spAutoFit/>
          </a:bodyPr>
          <a:lstStyle/>
          <a:p>
            <a:r>
              <a:rPr lang="fa-IR" sz="2000" b="1" dirty="0" smtClean="0">
                <a:solidFill>
                  <a:srgbClr val="FF0000"/>
                </a:solidFill>
              </a:rPr>
              <a:t>0$</a:t>
            </a:r>
            <a:endParaRPr lang="en-US" sz="2000" b="1" dirty="0">
              <a:solidFill>
                <a:srgbClr val="FF0000"/>
              </a:solidFill>
            </a:endParaRPr>
          </a:p>
        </p:txBody>
      </p:sp>
      <p:sp>
        <p:nvSpPr>
          <p:cNvPr id="18" name="Slide Number Placeholder 17"/>
          <p:cNvSpPr>
            <a:spLocks noGrp="1"/>
          </p:cNvSpPr>
          <p:nvPr>
            <p:ph type="sldNum" sz="quarter" idx="12"/>
          </p:nvPr>
        </p:nvSpPr>
        <p:spPr/>
        <p:txBody>
          <a:bodyPr/>
          <a:lstStyle/>
          <a:p>
            <a:fld id="{73B50536-D896-4DC3-9CDF-CAA761E51B04}" type="slidenum">
              <a:rPr lang="en-US" smtClean="0"/>
              <a:pPr/>
              <a:t>7</a:t>
            </a:fld>
            <a:endParaRPr lang="en-US"/>
          </a:p>
        </p:txBody>
      </p:sp>
      <p:sp>
        <p:nvSpPr>
          <p:cNvPr id="19" name="Footer Placeholder 18"/>
          <p:cNvSpPr>
            <a:spLocks noGrp="1"/>
          </p:cNvSpPr>
          <p:nvPr>
            <p:ph type="ftr" sz="quarter" idx="11"/>
          </p:nvPr>
        </p:nvSpPr>
        <p:spPr/>
        <p:txBody>
          <a:bodyPr/>
          <a:lstStyle/>
          <a:p>
            <a:r>
              <a:rPr lang="en-US" dirty="0" smtClean="0"/>
              <a:t>Dana Laboratory: An Interview</a:t>
            </a:r>
            <a:endParaRPr lang="en-US" dirty="0"/>
          </a:p>
        </p:txBody>
      </p:sp>
      <p:pic>
        <p:nvPicPr>
          <p:cNvPr id="63" name="Picture 62" descr="http://media02.hongkiat.com/geek-is-new-cool/geek.jpg"/>
          <p:cNvPicPr>
            <a:picLocks noChangeAspect="1" noChangeArrowheads="1"/>
          </p:cNvPicPr>
          <p:nvPr/>
        </p:nvPicPr>
        <p:blipFill>
          <a:blip r:embed="rId4" cstate="print"/>
          <a:srcRect/>
          <a:stretch>
            <a:fillRect/>
          </a:stretch>
        </p:blipFill>
        <p:spPr bwMode="auto">
          <a:xfrm flipH="1">
            <a:off x="2133600" y="5486400"/>
            <a:ext cx="990600" cy="990600"/>
          </a:xfrm>
          <a:prstGeom prst="rect">
            <a:avLst/>
          </a:prstGeom>
          <a:noFill/>
        </p:spPr>
      </p:pic>
      <p:pic>
        <p:nvPicPr>
          <p:cNvPr id="62" name="Picture 61" descr="http://media02.hongkiat.com/geek-is-new-cool/geek.jpg"/>
          <p:cNvPicPr>
            <a:picLocks noChangeAspect="1" noChangeArrowheads="1"/>
          </p:cNvPicPr>
          <p:nvPr/>
        </p:nvPicPr>
        <p:blipFill>
          <a:blip r:embed="rId4" cstate="print"/>
          <a:srcRect/>
          <a:stretch>
            <a:fillRect/>
          </a:stretch>
        </p:blipFill>
        <p:spPr bwMode="auto">
          <a:xfrm flipH="1">
            <a:off x="1143000" y="5410200"/>
            <a:ext cx="990600" cy="990600"/>
          </a:xfrm>
          <a:prstGeom prst="rect">
            <a:avLst/>
          </a:prstGeom>
          <a:noFill/>
        </p:spPr>
      </p:pic>
      <p:pic>
        <p:nvPicPr>
          <p:cNvPr id="61" name="Picture 60" descr="http://media02.hongkiat.com/geek-is-new-cool/geek.jpg"/>
          <p:cNvPicPr>
            <a:picLocks noChangeAspect="1" noChangeArrowheads="1"/>
          </p:cNvPicPr>
          <p:nvPr/>
        </p:nvPicPr>
        <p:blipFill>
          <a:blip r:embed="rId4" cstate="print"/>
          <a:srcRect/>
          <a:stretch>
            <a:fillRect/>
          </a:stretch>
        </p:blipFill>
        <p:spPr bwMode="auto">
          <a:xfrm flipH="1">
            <a:off x="152400" y="5410200"/>
            <a:ext cx="990600" cy="990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descr="http://abkldesigns.com/clipart2/ind4.gif"/>
          <p:cNvPicPr>
            <a:picLocks noChangeAspect="1" noChangeArrowheads="1"/>
          </p:cNvPicPr>
          <p:nvPr/>
        </p:nvPicPr>
        <p:blipFill>
          <a:blip r:embed="rId2"/>
          <a:srcRect/>
          <a:stretch>
            <a:fillRect/>
          </a:stretch>
        </p:blipFill>
        <p:spPr bwMode="auto">
          <a:xfrm>
            <a:off x="5715000" y="4648200"/>
            <a:ext cx="3209925" cy="1704976"/>
          </a:xfrm>
          <a:prstGeom prst="rect">
            <a:avLst/>
          </a:prstGeom>
          <a:noFill/>
        </p:spPr>
      </p:pic>
      <p:pic>
        <p:nvPicPr>
          <p:cNvPr id="19463" name="Picture 7" descr="C:\Users\bnu\AppData\Local\Microsoft\Windows\Temporary Internet Files\Content.IE5\A7V5B5DN\MC900229305[1].wmf"/>
          <p:cNvPicPr>
            <a:picLocks noChangeAspect="1" noChangeArrowheads="1"/>
          </p:cNvPicPr>
          <p:nvPr/>
        </p:nvPicPr>
        <p:blipFill>
          <a:blip r:embed="rId3"/>
          <a:srcRect/>
          <a:stretch>
            <a:fillRect/>
          </a:stretch>
        </p:blipFill>
        <p:spPr bwMode="auto">
          <a:xfrm>
            <a:off x="4572000" y="4648200"/>
            <a:ext cx="1018642" cy="1776679"/>
          </a:xfrm>
          <a:prstGeom prst="rect">
            <a:avLst/>
          </a:prstGeom>
          <a:noFill/>
        </p:spPr>
      </p:pic>
      <p:sp>
        <p:nvSpPr>
          <p:cNvPr id="13" name="Oval Callout 12"/>
          <p:cNvSpPr/>
          <p:nvPr/>
        </p:nvSpPr>
        <p:spPr>
          <a:xfrm>
            <a:off x="4800600" y="2362200"/>
            <a:ext cx="3352800" cy="2057400"/>
          </a:xfrm>
          <a:prstGeom prst="wedgeEllipseCallout">
            <a:avLst>
              <a:gd name="adj1" fmla="val -36778"/>
              <a:gd name="adj2" fmla="val 720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need </a:t>
            </a:r>
            <a:r>
              <a:rPr lang="en-US" dirty="0" err="1" smtClean="0">
                <a:solidFill>
                  <a:schemeClr val="tx1"/>
                </a:solidFill>
              </a:rPr>
              <a:t>softwares</a:t>
            </a:r>
            <a:r>
              <a:rPr lang="en-US" dirty="0" smtClean="0">
                <a:solidFill>
                  <a:schemeClr val="tx1"/>
                </a:solidFill>
              </a:rPr>
              <a:t> for design, control, monitoring, simulation, optimization and troubleshooting</a:t>
            </a:r>
            <a:endParaRPr lang="en-US" dirty="0">
              <a:solidFill>
                <a:schemeClr val="tx1"/>
              </a:solidFill>
            </a:endParaRPr>
          </a:p>
        </p:txBody>
      </p:sp>
      <p:sp>
        <p:nvSpPr>
          <p:cNvPr id="15" name="TextBox 14"/>
          <p:cNvSpPr txBox="1"/>
          <p:nvPr/>
        </p:nvSpPr>
        <p:spPr>
          <a:xfrm>
            <a:off x="4572000" y="457200"/>
            <a:ext cx="3810000" cy="646331"/>
          </a:xfrm>
          <a:prstGeom prst="rect">
            <a:avLst/>
          </a:prstGeom>
          <a:noFill/>
        </p:spPr>
        <p:txBody>
          <a:bodyPr wrap="square" rtlCol="0">
            <a:spAutoFit/>
          </a:bodyPr>
          <a:lstStyle/>
          <a:p>
            <a:pPr algn="r"/>
            <a:r>
              <a:rPr lang="fa-IR" dirty="0" smtClean="0"/>
              <a:t>اما در بخش صنعت نمیتوان با تکثیر نرم افزار بر احساس کمبود غلبه کرد!</a:t>
            </a:r>
            <a:endParaRPr lang="en-US" dirty="0"/>
          </a:p>
        </p:txBody>
      </p:sp>
      <p:cxnSp>
        <p:nvCxnSpPr>
          <p:cNvPr id="16" name="Straight Connector 15"/>
          <p:cNvCxnSpPr/>
          <p:nvPr/>
        </p:nvCxnSpPr>
        <p:spPr>
          <a:xfrm rot="5400000">
            <a:off x="1333897" y="3162697"/>
            <a:ext cx="632380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descr="http://media02.hongkiat.com/geek-is-new-cool/geek.jpg"/>
          <p:cNvPicPr>
            <a:picLocks noChangeAspect="1" noChangeArrowheads="1"/>
          </p:cNvPicPr>
          <p:nvPr/>
        </p:nvPicPr>
        <p:blipFill>
          <a:blip r:embed="rId4"/>
          <a:srcRect/>
          <a:stretch>
            <a:fillRect/>
          </a:stretch>
        </p:blipFill>
        <p:spPr bwMode="auto">
          <a:xfrm flipH="1">
            <a:off x="1143000" y="4343400"/>
            <a:ext cx="2209800" cy="2209800"/>
          </a:xfrm>
          <a:prstGeom prst="rect">
            <a:avLst/>
          </a:prstGeom>
          <a:noFill/>
        </p:spPr>
      </p:pic>
      <p:sp>
        <p:nvSpPr>
          <p:cNvPr id="19" name="Cloud Callout 18"/>
          <p:cNvSpPr/>
          <p:nvPr/>
        </p:nvSpPr>
        <p:spPr>
          <a:xfrm>
            <a:off x="381000" y="1600200"/>
            <a:ext cx="3886200" cy="2286000"/>
          </a:xfrm>
          <a:prstGeom prst="cloudCallout">
            <a:avLst>
              <a:gd name="adj1" fmla="val -25364"/>
              <a:gd name="adj2" fmla="val 729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 am a computer geek, and I want to be a professional developer.</a:t>
            </a:r>
            <a:endParaRPr lang="en-US" dirty="0">
              <a:solidFill>
                <a:schemeClr val="tx1"/>
              </a:solidFill>
            </a:endParaRPr>
          </a:p>
        </p:txBody>
      </p:sp>
      <p:sp>
        <p:nvSpPr>
          <p:cNvPr id="11" name="TextBox 10"/>
          <p:cNvSpPr txBox="1"/>
          <p:nvPr/>
        </p:nvSpPr>
        <p:spPr>
          <a:xfrm>
            <a:off x="304800" y="457200"/>
            <a:ext cx="3810000" cy="646331"/>
          </a:xfrm>
          <a:prstGeom prst="rect">
            <a:avLst/>
          </a:prstGeom>
          <a:noFill/>
        </p:spPr>
        <p:txBody>
          <a:bodyPr wrap="square" rtlCol="0">
            <a:spAutoFit/>
          </a:bodyPr>
          <a:lstStyle/>
          <a:p>
            <a:pPr algn="r"/>
            <a:r>
              <a:rPr lang="fa-IR" dirty="0" smtClean="0"/>
              <a:t>شاید بهتر باشد بعضی روش ها و ایده ها را اصلاح کرد.</a:t>
            </a:r>
            <a:endParaRPr lang="en-US" dirty="0"/>
          </a:p>
        </p:txBody>
      </p:sp>
      <p:sp>
        <p:nvSpPr>
          <p:cNvPr id="10" name="Slide Number Placeholder 9"/>
          <p:cNvSpPr>
            <a:spLocks noGrp="1"/>
          </p:cNvSpPr>
          <p:nvPr>
            <p:ph type="sldNum" sz="quarter" idx="12"/>
          </p:nvPr>
        </p:nvSpPr>
        <p:spPr/>
        <p:txBody>
          <a:bodyPr/>
          <a:lstStyle/>
          <a:p>
            <a:fld id="{73B50536-D896-4DC3-9CDF-CAA761E51B04}" type="slidenum">
              <a:rPr lang="en-US" smtClean="0"/>
              <a:pPr/>
              <a:t>8</a:t>
            </a:fld>
            <a:endParaRPr lang="en-US"/>
          </a:p>
        </p:txBody>
      </p:sp>
      <p:sp>
        <p:nvSpPr>
          <p:cNvPr id="12" name="Footer Placeholder 11"/>
          <p:cNvSpPr>
            <a:spLocks noGrp="1"/>
          </p:cNvSpPr>
          <p:nvPr>
            <p:ph type="ftr" sz="quarter" idx="11"/>
          </p:nvPr>
        </p:nvSpPr>
        <p:spPr/>
        <p:txBody>
          <a:bodyPr/>
          <a:lstStyle/>
          <a:p>
            <a:r>
              <a:rPr lang="en-US" smtClean="0"/>
              <a:t>Dana Laboratory: An Interview</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a:endCxn id="11" idx="0"/>
          </p:cNvCxnSpPr>
          <p:nvPr/>
        </p:nvCxnSpPr>
        <p:spPr>
          <a:xfrm rot="5400000">
            <a:off x="1295797" y="3124597"/>
            <a:ext cx="640000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descr="http://media02.hongkiat.com/geek-is-new-cool/geek.jpg"/>
          <p:cNvPicPr>
            <a:picLocks noChangeAspect="1" noChangeArrowheads="1"/>
          </p:cNvPicPr>
          <p:nvPr/>
        </p:nvPicPr>
        <p:blipFill>
          <a:blip r:embed="rId2"/>
          <a:srcRect/>
          <a:stretch>
            <a:fillRect/>
          </a:stretch>
        </p:blipFill>
        <p:spPr bwMode="auto">
          <a:xfrm flipH="1">
            <a:off x="1143000" y="4419600"/>
            <a:ext cx="2209800" cy="2209800"/>
          </a:xfrm>
          <a:prstGeom prst="rect">
            <a:avLst/>
          </a:prstGeom>
          <a:noFill/>
        </p:spPr>
      </p:pic>
      <p:sp>
        <p:nvSpPr>
          <p:cNvPr id="18" name="Vertical Scroll 17"/>
          <p:cNvSpPr/>
          <p:nvPr/>
        </p:nvSpPr>
        <p:spPr>
          <a:xfrm>
            <a:off x="0" y="914400"/>
            <a:ext cx="4267200" cy="3352800"/>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1-Achieve valuable experience for being a part of a big community.</a:t>
            </a:r>
          </a:p>
          <a:p>
            <a:r>
              <a:rPr lang="en-US" sz="2000" dirty="0" smtClean="0">
                <a:solidFill>
                  <a:schemeClr val="tx1"/>
                </a:solidFill>
              </a:rPr>
              <a:t>2-Learning new and useful tools, languages and standards.</a:t>
            </a:r>
          </a:p>
          <a:p>
            <a:r>
              <a:rPr lang="en-US" sz="2000" dirty="0" smtClean="0">
                <a:solidFill>
                  <a:schemeClr val="tx1"/>
                </a:solidFill>
              </a:rPr>
              <a:t>3-Good resume as a contributor in a live software.</a:t>
            </a:r>
          </a:p>
          <a:p>
            <a:r>
              <a:rPr lang="en-US" sz="2000" dirty="0" smtClean="0">
                <a:solidFill>
                  <a:schemeClr val="tx1"/>
                </a:solidFill>
              </a:rPr>
              <a:t>4-Learn how to write maintainable codes. </a:t>
            </a:r>
            <a:endParaRPr lang="en-US" sz="2000" dirty="0">
              <a:solidFill>
                <a:schemeClr val="tx1"/>
              </a:solidFill>
            </a:endParaRPr>
          </a:p>
        </p:txBody>
      </p:sp>
      <p:pic>
        <p:nvPicPr>
          <p:cNvPr id="21" name="Picture 14" descr="http://ptgmedia.pearsoncmg.com/images/chap4_9780321947970/elementLinks/04fig05.jpg"/>
          <p:cNvPicPr>
            <a:picLocks noChangeAspect="1" noChangeArrowheads="1"/>
          </p:cNvPicPr>
          <p:nvPr/>
        </p:nvPicPr>
        <p:blipFill>
          <a:blip r:embed="rId3"/>
          <a:srcRect/>
          <a:stretch>
            <a:fillRect/>
          </a:stretch>
        </p:blipFill>
        <p:spPr bwMode="auto">
          <a:xfrm flipH="1">
            <a:off x="5105400" y="4343400"/>
            <a:ext cx="2096476" cy="2209800"/>
          </a:xfrm>
          <a:prstGeom prst="rect">
            <a:avLst/>
          </a:prstGeom>
          <a:noFill/>
        </p:spPr>
      </p:pic>
      <p:sp>
        <p:nvSpPr>
          <p:cNvPr id="22" name="Cloud Callout 21"/>
          <p:cNvSpPr/>
          <p:nvPr/>
        </p:nvSpPr>
        <p:spPr>
          <a:xfrm>
            <a:off x="4724400" y="1371600"/>
            <a:ext cx="3733800" cy="2133600"/>
          </a:xfrm>
          <a:prstGeom prst="cloudCallout">
            <a:avLst>
              <a:gd name="adj1" fmla="val 18591"/>
              <a:gd name="adj2" fmla="val 9960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we work together, with a clear strategy, we can develop useful engineering </a:t>
            </a:r>
            <a:r>
              <a:rPr lang="en-US" dirty="0" err="1" smtClean="0">
                <a:solidFill>
                  <a:schemeClr val="tx1"/>
                </a:solidFill>
              </a:rPr>
              <a:t>softwares</a:t>
            </a:r>
            <a:r>
              <a:rPr lang="en-US" dirty="0" smtClean="0">
                <a:solidFill>
                  <a:schemeClr val="tx1"/>
                </a:solidFill>
              </a:rPr>
              <a:t>. </a:t>
            </a:r>
            <a:endParaRPr lang="en-US" dirty="0">
              <a:solidFill>
                <a:schemeClr val="tx1"/>
              </a:solidFill>
            </a:endParaRPr>
          </a:p>
        </p:txBody>
      </p:sp>
      <p:sp>
        <p:nvSpPr>
          <p:cNvPr id="23" name="TextBox 22"/>
          <p:cNvSpPr txBox="1"/>
          <p:nvPr/>
        </p:nvSpPr>
        <p:spPr>
          <a:xfrm>
            <a:off x="4572000" y="304800"/>
            <a:ext cx="3810000" cy="923330"/>
          </a:xfrm>
          <a:prstGeom prst="rect">
            <a:avLst/>
          </a:prstGeom>
          <a:noFill/>
        </p:spPr>
        <p:txBody>
          <a:bodyPr wrap="square" rtlCol="0">
            <a:spAutoFit/>
          </a:bodyPr>
          <a:lstStyle/>
          <a:p>
            <a:pPr algn="r"/>
            <a:r>
              <a:rPr lang="fa-IR" dirty="0" smtClean="0"/>
              <a:t>اساتید میتوانند فعالیت های علمی و پژوهشی گسترده تری داشته باشند و صنعت نیز از حاصل تلاشها بهره برد.</a:t>
            </a:r>
            <a:endParaRPr lang="en-US" dirty="0"/>
          </a:p>
        </p:txBody>
      </p:sp>
      <p:sp>
        <p:nvSpPr>
          <p:cNvPr id="24" name="TextBox 23"/>
          <p:cNvSpPr txBox="1"/>
          <p:nvPr/>
        </p:nvSpPr>
        <p:spPr>
          <a:xfrm>
            <a:off x="381000" y="228600"/>
            <a:ext cx="3810000" cy="646331"/>
          </a:xfrm>
          <a:prstGeom prst="rect">
            <a:avLst/>
          </a:prstGeom>
          <a:noFill/>
        </p:spPr>
        <p:txBody>
          <a:bodyPr wrap="square" rtlCol="0">
            <a:spAutoFit/>
          </a:bodyPr>
          <a:lstStyle/>
          <a:p>
            <a:pPr algn="r"/>
            <a:r>
              <a:rPr lang="fa-IR" dirty="0" smtClean="0"/>
              <a:t>دانشجوی علاقمند میتواند، بهره بیشتری از تلاشهای خود ببرد.</a:t>
            </a:r>
            <a:endParaRPr lang="en-US" dirty="0"/>
          </a:p>
        </p:txBody>
      </p:sp>
      <p:pic>
        <p:nvPicPr>
          <p:cNvPr id="25" name="Picture 7" descr="C:\Users\bnu\AppData\Local\Microsoft\Windows\Temporary Internet Files\Content.IE5\A7V5B5DN\MC900229305[1].wmf"/>
          <p:cNvPicPr>
            <a:picLocks noChangeAspect="1" noChangeArrowheads="1"/>
          </p:cNvPicPr>
          <p:nvPr/>
        </p:nvPicPr>
        <p:blipFill>
          <a:blip r:embed="rId4"/>
          <a:srcRect/>
          <a:stretch>
            <a:fillRect/>
          </a:stretch>
        </p:blipFill>
        <p:spPr bwMode="auto">
          <a:xfrm flipH="1">
            <a:off x="7467600" y="4495800"/>
            <a:ext cx="1018642" cy="1776679"/>
          </a:xfrm>
          <a:prstGeom prst="rect">
            <a:avLst/>
          </a:prstGeom>
          <a:noFill/>
        </p:spPr>
      </p:pic>
      <p:sp>
        <p:nvSpPr>
          <p:cNvPr id="10" name="Slide Number Placeholder 9"/>
          <p:cNvSpPr>
            <a:spLocks noGrp="1"/>
          </p:cNvSpPr>
          <p:nvPr>
            <p:ph type="sldNum" sz="quarter" idx="12"/>
          </p:nvPr>
        </p:nvSpPr>
        <p:spPr/>
        <p:txBody>
          <a:bodyPr/>
          <a:lstStyle/>
          <a:p>
            <a:fld id="{73B50536-D896-4DC3-9CDF-CAA761E51B04}" type="slidenum">
              <a:rPr lang="en-US" smtClean="0"/>
              <a:pPr/>
              <a:t>9</a:t>
            </a:fld>
            <a:endParaRPr lang="en-US"/>
          </a:p>
        </p:txBody>
      </p:sp>
      <p:sp>
        <p:nvSpPr>
          <p:cNvPr id="11" name="Footer Placeholder 10"/>
          <p:cNvSpPr>
            <a:spLocks noGrp="1"/>
          </p:cNvSpPr>
          <p:nvPr>
            <p:ph type="ftr" sz="quarter" idx="11"/>
          </p:nvPr>
        </p:nvSpPr>
        <p:spPr>
          <a:xfrm>
            <a:off x="3048000" y="6324600"/>
            <a:ext cx="2895600" cy="365125"/>
          </a:xfrm>
        </p:spPr>
        <p:txBody>
          <a:bodyPr/>
          <a:lstStyle/>
          <a:p>
            <a:r>
              <a:rPr lang="en-US" dirty="0" smtClean="0"/>
              <a:t>Dana Laboratory: An Interview</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TotalTime>
  <Words>2332</Words>
  <Application>Microsoft Office PowerPoint</Application>
  <PresentationFormat>On-screen Show (4:3)</PresentationFormat>
  <Paragraphs>262</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معرفی پروژه آزمایشگاه دانا برای توسعه نرم افزار شبیه ساز فرآیند</vt:lpstr>
      <vt:lpstr>Slide 2</vt:lpstr>
      <vt:lpstr>Slide 3</vt:lpstr>
      <vt:lpstr>Slide 4</vt:lpstr>
      <vt:lpstr>Slide 5</vt:lpstr>
      <vt:lpstr>Slide 6</vt:lpstr>
      <vt:lpstr>Slide 7</vt:lpstr>
      <vt:lpstr>Slide 8</vt:lpstr>
      <vt:lpstr>Slide 9</vt:lpstr>
      <vt:lpstr>Slide 10</vt:lpstr>
      <vt:lpstr>جایگاه نرم افزار مدلساز فرآیند در مجموعه نرم افزارهای CAPE</vt:lpstr>
      <vt:lpstr>منظور از سیمولاتور آموزشی چیست؟</vt:lpstr>
      <vt:lpstr>کارکرد های شبیه سازی در کمک به آموزشهای پایه در مراکز آموزشی و دانشگاهها</vt:lpstr>
      <vt:lpstr>کارکرد های شبیه سازی در کمک به آموزشهای اختصاصی</vt:lpstr>
      <vt:lpstr> نحوه عملکرد و اجزاء نرم افزار شبیه ساز</vt:lpstr>
      <vt:lpstr>GitHub چیست؟</vt:lpstr>
      <vt:lpstr>Git  در یک نگاه: در هر گام یک نسخه از کل پروژه برداشته میشود (نه فقط تغییرات)...</vt:lpstr>
      <vt:lpstr>Git  در یک نگاه: ...سه وضعیت متفاوت برای اطلاعات تعریف میشود</vt:lpstr>
      <vt:lpstr>پیشرفت پروژه در GitHub</vt:lpstr>
      <vt:lpstr>چند فعالیت متداول در Git ... </vt:lpstr>
      <vt:lpstr>... چند فعالیت متداول در Git (ادامه)</vt:lpstr>
      <vt:lpstr>مدلسازی چیست؟ منظور از مدلسازی شرح عملکرد یک تجهیز یا یک فرآیند به زبان ریاضی است. دو روش اصلی در مدلسازی فرآیند شامل روشهای مرحله ای یا پیوسته (Sequential) و روش مدلسازی بر اساس معادلات میباشند. </vt:lpstr>
      <vt:lpstr>مدلسازی چیست؟ منظور از مدلسازی شرح عملکرد یک تجهیز یا یک فرآیند به زبان ریاضی است. دو روش اصلی در مدلسازی فرآیند شامل روشهای مرحله ای یا پیوسته (Sequential) و روش مدلسازی بر اساس معادلات میباشند. </vt:lpstr>
      <vt:lpstr>مدلسازی براساس معادلات...</vt:lpstr>
      <vt:lpstr>...مدلسازی براساس معادلات...</vt:lpstr>
      <vt:lpstr>... مدلسازی براساس معادلات</vt:lpstr>
      <vt:lpstr>پس از بررسی اجمالی روشهای مختلف مدلسازی میتوان چند ويژگی مهم برای یک زبان مطلوب مدلسازی را برشمرد.</vt:lpstr>
      <vt:lpstr>ویژگی های مثبت یک زبان برنامه نویسی جهت تحلیل مدل ها، انجام محاسبات لازم و توزیع نتایج روی شبکه</vt:lpstr>
      <vt:lpstr>ویژگی های زبان مناسب جهت طراحی واسط کاربری</vt:lpstr>
      <vt:lpstr>در چه مرحله ای از کاریم؟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bnu</dc:creator>
  <cp:lastModifiedBy>bnu</cp:lastModifiedBy>
  <cp:revision>134</cp:revision>
  <dcterms:created xsi:type="dcterms:W3CDTF">2014-03-06T11:59:11Z</dcterms:created>
  <dcterms:modified xsi:type="dcterms:W3CDTF">2014-03-08T18:37:36Z</dcterms:modified>
</cp:coreProperties>
</file>