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4"/>
    <p:restoredTop sz="94714"/>
  </p:normalViewPr>
  <p:slideViewPr>
    <p:cSldViewPr snapToGrid="0">
      <p:cViewPr varScale="1">
        <p:scale>
          <a:sx n="109" d="100"/>
          <a:sy n="109"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DC49F-5217-4733-92DB-39983BBD02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E66B82-EB8D-4EF6-A810-591B68AFFB79}">
      <dgm:prSet/>
      <dgm:spPr/>
      <dgm:t>
        <a:bodyPr/>
        <a:lstStyle/>
        <a:p>
          <a:r>
            <a:rPr lang="en-US"/>
            <a:t>The exposome score was calculated from a combination of school, family, neighborhood, community, and physical environment risk and protective factors</a:t>
          </a:r>
        </a:p>
      </dgm:t>
    </dgm:pt>
    <dgm:pt modelId="{592738F6-7EBC-4D19-89CD-E2724904A67A}" type="parTrans" cxnId="{EED2B60C-B5A7-415F-BCAE-2112DDFBE529}">
      <dgm:prSet/>
      <dgm:spPr/>
      <dgm:t>
        <a:bodyPr/>
        <a:lstStyle/>
        <a:p>
          <a:endParaRPr lang="en-US"/>
        </a:p>
      </dgm:t>
    </dgm:pt>
    <dgm:pt modelId="{7E56F10A-B027-450B-B42C-38CD54791CCE}" type="sibTrans" cxnId="{EED2B60C-B5A7-415F-BCAE-2112DDFBE529}">
      <dgm:prSet/>
      <dgm:spPr/>
      <dgm:t>
        <a:bodyPr/>
        <a:lstStyle/>
        <a:p>
          <a:endParaRPr lang="en-US"/>
        </a:p>
      </dgm:t>
    </dgm:pt>
    <dgm:pt modelId="{A6281151-F5EB-4447-A189-AD66CCE3A20D}">
      <dgm:prSet/>
      <dgm:spPr/>
      <dgm:t>
        <a:bodyPr/>
        <a:lstStyle/>
        <a:p>
          <a:r>
            <a:rPr lang="en-US"/>
            <a:t>Neurocognition data was drawn from the ABCD cognitive task battery as well as broader MRI data to construct an evaluation of cognitive performance as well as personalized functional brain networks within individuals </a:t>
          </a:r>
        </a:p>
      </dgm:t>
    </dgm:pt>
    <dgm:pt modelId="{18EC4B1E-403C-4A26-8C26-58D2BF711333}" type="parTrans" cxnId="{BD9FBB5E-F2CA-49C9-AC0B-F196F2A08959}">
      <dgm:prSet/>
      <dgm:spPr/>
      <dgm:t>
        <a:bodyPr/>
        <a:lstStyle/>
        <a:p>
          <a:endParaRPr lang="en-US"/>
        </a:p>
      </dgm:t>
    </dgm:pt>
    <dgm:pt modelId="{60F15EDC-95A7-4CFC-A6B9-7ADA762F383A}" type="sibTrans" cxnId="{BD9FBB5E-F2CA-49C9-AC0B-F196F2A08959}">
      <dgm:prSet/>
      <dgm:spPr/>
      <dgm:t>
        <a:bodyPr/>
        <a:lstStyle/>
        <a:p>
          <a:endParaRPr lang="en-US"/>
        </a:p>
      </dgm:t>
    </dgm:pt>
    <dgm:pt modelId="{6B2DB3B1-F0C9-496E-954F-35913CE4262C}">
      <dgm:prSet/>
      <dgm:spPr/>
      <dgm:t>
        <a:bodyPr/>
        <a:lstStyle/>
        <a:p>
          <a:r>
            <a:rPr lang="en-US"/>
            <a:t>Exposome scores and cognitive performance scores were evaluated longitudinally, across a two-year period to understand how changes in the exposome impacted cognitive performance from baseline to follow-up</a:t>
          </a:r>
        </a:p>
      </dgm:t>
    </dgm:pt>
    <dgm:pt modelId="{AF9EBBAA-6780-4CE3-BA73-78787D5FDAF9}" type="parTrans" cxnId="{1C32AEE5-B329-46F2-A3D1-A89BE5CB165C}">
      <dgm:prSet/>
      <dgm:spPr/>
      <dgm:t>
        <a:bodyPr/>
        <a:lstStyle/>
        <a:p>
          <a:endParaRPr lang="en-US"/>
        </a:p>
      </dgm:t>
    </dgm:pt>
    <dgm:pt modelId="{688BB038-EAB3-4159-8DFD-994187EBCD84}" type="sibTrans" cxnId="{1C32AEE5-B329-46F2-A3D1-A89BE5CB165C}">
      <dgm:prSet/>
      <dgm:spPr/>
      <dgm:t>
        <a:bodyPr/>
        <a:lstStyle/>
        <a:p>
          <a:endParaRPr lang="en-US"/>
        </a:p>
      </dgm:t>
    </dgm:pt>
    <dgm:pt modelId="{9B69EF1B-8E2F-B948-BFC7-AFF60D4182D2}" type="pres">
      <dgm:prSet presAssocID="{AB1DC49F-5217-4733-92DB-39983BBD0251}" presName="linear" presStyleCnt="0">
        <dgm:presLayoutVars>
          <dgm:animLvl val="lvl"/>
          <dgm:resizeHandles val="exact"/>
        </dgm:presLayoutVars>
      </dgm:prSet>
      <dgm:spPr/>
    </dgm:pt>
    <dgm:pt modelId="{421538AB-DB63-C845-8A12-22EEBFC3CD7C}" type="pres">
      <dgm:prSet presAssocID="{A8E66B82-EB8D-4EF6-A810-591B68AFFB79}" presName="parentText" presStyleLbl="node1" presStyleIdx="0" presStyleCnt="3">
        <dgm:presLayoutVars>
          <dgm:chMax val="0"/>
          <dgm:bulletEnabled val="1"/>
        </dgm:presLayoutVars>
      </dgm:prSet>
      <dgm:spPr/>
    </dgm:pt>
    <dgm:pt modelId="{166A026B-0B26-CA44-B9D0-808291E7062F}" type="pres">
      <dgm:prSet presAssocID="{7E56F10A-B027-450B-B42C-38CD54791CCE}" presName="spacer" presStyleCnt="0"/>
      <dgm:spPr/>
    </dgm:pt>
    <dgm:pt modelId="{6E85754E-E721-4D4B-90D9-080BFF5E441C}" type="pres">
      <dgm:prSet presAssocID="{A6281151-F5EB-4447-A189-AD66CCE3A20D}" presName="parentText" presStyleLbl="node1" presStyleIdx="1" presStyleCnt="3">
        <dgm:presLayoutVars>
          <dgm:chMax val="0"/>
          <dgm:bulletEnabled val="1"/>
        </dgm:presLayoutVars>
      </dgm:prSet>
      <dgm:spPr/>
    </dgm:pt>
    <dgm:pt modelId="{72A39B29-F195-D845-A47A-F8F4C09D0BCD}" type="pres">
      <dgm:prSet presAssocID="{60F15EDC-95A7-4CFC-A6B9-7ADA762F383A}" presName="spacer" presStyleCnt="0"/>
      <dgm:spPr/>
    </dgm:pt>
    <dgm:pt modelId="{2E9C0F8E-A0DC-FB41-9CFF-CEAE8593028C}" type="pres">
      <dgm:prSet presAssocID="{6B2DB3B1-F0C9-496E-954F-35913CE4262C}" presName="parentText" presStyleLbl="node1" presStyleIdx="2" presStyleCnt="3">
        <dgm:presLayoutVars>
          <dgm:chMax val="0"/>
          <dgm:bulletEnabled val="1"/>
        </dgm:presLayoutVars>
      </dgm:prSet>
      <dgm:spPr/>
    </dgm:pt>
  </dgm:ptLst>
  <dgm:cxnLst>
    <dgm:cxn modelId="{EED2B60C-B5A7-415F-BCAE-2112DDFBE529}" srcId="{AB1DC49F-5217-4733-92DB-39983BBD0251}" destId="{A8E66B82-EB8D-4EF6-A810-591B68AFFB79}" srcOrd="0" destOrd="0" parTransId="{592738F6-7EBC-4D19-89CD-E2724904A67A}" sibTransId="{7E56F10A-B027-450B-B42C-38CD54791CCE}"/>
    <dgm:cxn modelId="{BD9FBB5E-F2CA-49C9-AC0B-F196F2A08959}" srcId="{AB1DC49F-5217-4733-92DB-39983BBD0251}" destId="{A6281151-F5EB-4447-A189-AD66CCE3A20D}" srcOrd="1" destOrd="0" parTransId="{18EC4B1E-403C-4A26-8C26-58D2BF711333}" sibTransId="{60F15EDC-95A7-4CFC-A6B9-7ADA762F383A}"/>
    <dgm:cxn modelId="{9B909070-2AE5-0740-9683-2D8C7A6E1DA5}" type="presOf" srcId="{A8E66B82-EB8D-4EF6-A810-591B68AFFB79}" destId="{421538AB-DB63-C845-8A12-22EEBFC3CD7C}" srcOrd="0" destOrd="0" presId="urn:microsoft.com/office/officeart/2005/8/layout/vList2"/>
    <dgm:cxn modelId="{A95EA493-0EB6-144F-8D1A-B8110DCCFFDE}" type="presOf" srcId="{6B2DB3B1-F0C9-496E-954F-35913CE4262C}" destId="{2E9C0F8E-A0DC-FB41-9CFF-CEAE8593028C}" srcOrd="0" destOrd="0" presId="urn:microsoft.com/office/officeart/2005/8/layout/vList2"/>
    <dgm:cxn modelId="{A44240D9-D19E-614C-834D-2CC96816B4D4}" type="presOf" srcId="{AB1DC49F-5217-4733-92DB-39983BBD0251}" destId="{9B69EF1B-8E2F-B948-BFC7-AFF60D4182D2}" srcOrd="0" destOrd="0" presId="urn:microsoft.com/office/officeart/2005/8/layout/vList2"/>
    <dgm:cxn modelId="{004586DD-CBC6-A94D-9246-C719DBF4C654}" type="presOf" srcId="{A6281151-F5EB-4447-A189-AD66CCE3A20D}" destId="{6E85754E-E721-4D4B-90D9-080BFF5E441C}" srcOrd="0" destOrd="0" presId="urn:microsoft.com/office/officeart/2005/8/layout/vList2"/>
    <dgm:cxn modelId="{1C32AEE5-B329-46F2-A3D1-A89BE5CB165C}" srcId="{AB1DC49F-5217-4733-92DB-39983BBD0251}" destId="{6B2DB3B1-F0C9-496E-954F-35913CE4262C}" srcOrd="2" destOrd="0" parTransId="{AF9EBBAA-6780-4CE3-BA73-78787D5FDAF9}" sibTransId="{688BB038-EAB3-4159-8DFD-994187EBCD84}"/>
    <dgm:cxn modelId="{C766B853-DE01-DC46-BA05-43D0FD008183}" type="presParOf" srcId="{9B69EF1B-8E2F-B948-BFC7-AFF60D4182D2}" destId="{421538AB-DB63-C845-8A12-22EEBFC3CD7C}" srcOrd="0" destOrd="0" presId="urn:microsoft.com/office/officeart/2005/8/layout/vList2"/>
    <dgm:cxn modelId="{1B392F12-6646-FF42-8351-DBB10CD9FAFC}" type="presParOf" srcId="{9B69EF1B-8E2F-B948-BFC7-AFF60D4182D2}" destId="{166A026B-0B26-CA44-B9D0-808291E7062F}" srcOrd="1" destOrd="0" presId="urn:microsoft.com/office/officeart/2005/8/layout/vList2"/>
    <dgm:cxn modelId="{0FC1880B-EFAA-0748-AEF8-26AC268F0B9F}" type="presParOf" srcId="{9B69EF1B-8E2F-B948-BFC7-AFF60D4182D2}" destId="{6E85754E-E721-4D4B-90D9-080BFF5E441C}" srcOrd="2" destOrd="0" presId="urn:microsoft.com/office/officeart/2005/8/layout/vList2"/>
    <dgm:cxn modelId="{EB958B3C-CC5F-D34A-BAA3-CAABDBE5068D}" type="presParOf" srcId="{9B69EF1B-8E2F-B948-BFC7-AFF60D4182D2}" destId="{72A39B29-F195-D845-A47A-F8F4C09D0BCD}" srcOrd="3" destOrd="0" presId="urn:microsoft.com/office/officeart/2005/8/layout/vList2"/>
    <dgm:cxn modelId="{16E430AB-E98C-5241-B46F-79E08FD87CE1}" type="presParOf" srcId="{9B69EF1B-8E2F-B948-BFC7-AFF60D4182D2}" destId="{2E9C0F8E-A0DC-FB41-9CFF-CEAE859302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F7DF3-E28E-4007-ADFD-8469FD0E4CE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3D6685-FCCD-455F-9CD6-7377A23B19E4}">
      <dgm:prSet/>
      <dgm:spPr/>
      <dgm:t>
        <a:bodyPr/>
        <a:lstStyle/>
        <a:p>
          <a:r>
            <a:rPr lang="en-US"/>
            <a:t>Many of the most impactful exposome variables were those capturing dimensions of SES </a:t>
          </a:r>
        </a:p>
      </dgm:t>
    </dgm:pt>
    <dgm:pt modelId="{3D1D875C-6FB8-4C96-B932-4926746BD334}" type="parTrans" cxnId="{9B1F8321-FD7B-4A84-A04F-76AFEE1E3FE0}">
      <dgm:prSet/>
      <dgm:spPr/>
      <dgm:t>
        <a:bodyPr/>
        <a:lstStyle/>
        <a:p>
          <a:endParaRPr lang="en-US"/>
        </a:p>
      </dgm:t>
    </dgm:pt>
    <dgm:pt modelId="{EB0F6AE0-6589-4D9B-8EE1-CBF98E1C4F24}" type="sibTrans" cxnId="{9B1F8321-FD7B-4A84-A04F-76AFEE1E3FE0}">
      <dgm:prSet/>
      <dgm:spPr/>
      <dgm:t>
        <a:bodyPr/>
        <a:lstStyle/>
        <a:p>
          <a:endParaRPr lang="en-US"/>
        </a:p>
      </dgm:t>
    </dgm:pt>
    <dgm:pt modelId="{6B0FE0F8-1DE9-4697-A416-21F0F37204EF}">
      <dgm:prSet/>
      <dgm:spPr/>
      <dgm:t>
        <a:bodyPr/>
        <a:lstStyle/>
        <a:p>
          <a:r>
            <a:rPr lang="en-US"/>
            <a:t>The General Exposome Factor could explain additional variance in cognitive abilities over and above the effects of two commonly used measures of SES: parental education and household income</a:t>
          </a:r>
        </a:p>
      </dgm:t>
    </dgm:pt>
    <dgm:pt modelId="{0DDA4BEF-7886-4818-842D-868B3EB52AB4}" type="parTrans" cxnId="{4DDCC970-D397-4C81-B7E7-AD1ACAB31AF0}">
      <dgm:prSet/>
      <dgm:spPr/>
      <dgm:t>
        <a:bodyPr/>
        <a:lstStyle/>
        <a:p>
          <a:endParaRPr lang="en-US"/>
        </a:p>
      </dgm:t>
    </dgm:pt>
    <dgm:pt modelId="{2ADFD325-919F-4E73-ABBB-554121DB61B0}" type="sibTrans" cxnId="{4DDCC970-D397-4C81-B7E7-AD1ACAB31AF0}">
      <dgm:prSet/>
      <dgm:spPr/>
      <dgm:t>
        <a:bodyPr/>
        <a:lstStyle/>
        <a:p>
          <a:endParaRPr lang="en-US"/>
        </a:p>
      </dgm:t>
    </dgm:pt>
    <dgm:pt modelId="{5978168A-5853-40AE-810B-8B9E9EBC5164}">
      <dgm:prSet/>
      <dgm:spPr/>
      <dgm:t>
        <a:bodyPr/>
        <a:lstStyle/>
        <a:p>
          <a:r>
            <a:rPr lang="en-US"/>
            <a:t>The aggregate exposome measure captures more nuance than individual measures</a:t>
          </a:r>
        </a:p>
      </dgm:t>
    </dgm:pt>
    <dgm:pt modelId="{869B3703-6723-46C9-A9C1-71B04EDCAD21}" type="parTrans" cxnId="{250C626E-DDEC-46F8-BECE-CEC3906855D9}">
      <dgm:prSet/>
      <dgm:spPr/>
      <dgm:t>
        <a:bodyPr/>
        <a:lstStyle/>
        <a:p>
          <a:endParaRPr lang="en-US"/>
        </a:p>
      </dgm:t>
    </dgm:pt>
    <dgm:pt modelId="{C91E0FAB-E959-4B57-972A-1696D20AECD6}" type="sibTrans" cxnId="{250C626E-DDEC-46F8-BECE-CEC3906855D9}">
      <dgm:prSet/>
      <dgm:spPr/>
      <dgm:t>
        <a:bodyPr/>
        <a:lstStyle/>
        <a:p>
          <a:endParaRPr lang="en-US"/>
        </a:p>
      </dgm:t>
    </dgm:pt>
    <dgm:pt modelId="{9A5B43AE-555D-4444-BE9B-87B8FFB19387}" type="pres">
      <dgm:prSet presAssocID="{5A8F7DF3-E28E-4007-ADFD-8469FD0E4CE7}" presName="vert0" presStyleCnt="0">
        <dgm:presLayoutVars>
          <dgm:dir/>
          <dgm:animOne val="branch"/>
          <dgm:animLvl val="lvl"/>
        </dgm:presLayoutVars>
      </dgm:prSet>
      <dgm:spPr/>
    </dgm:pt>
    <dgm:pt modelId="{6801267A-E00C-1F4B-AA7A-463D9C34070B}" type="pres">
      <dgm:prSet presAssocID="{6C3D6685-FCCD-455F-9CD6-7377A23B19E4}" presName="thickLine" presStyleLbl="alignNode1" presStyleIdx="0" presStyleCnt="3"/>
      <dgm:spPr/>
    </dgm:pt>
    <dgm:pt modelId="{83E2CF25-D3C5-5F46-BB90-8E89208AEEDB}" type="pres">
      <dgm:prSet presAssocID="{6C3D6685-FCCD-455F-9CD6-7377A23B19E4}" presName="horz1" presStyleCnt="0"/>
      <dgm:spPr/>
    </dgm:pt>
    <dgm:pt modelId="{6418399F-29E7-8B46-A38F-7D32715C0BD0}" type="pres">
      <dgm:prSet presAssocID="{6C3D6685-FCCD-455F-9CD6-7377A23B19E4}" presName="tx1" presStyleLbl="revTx" presStyleIdx="0" presStyleCnt="3"/>
      <dgm:spPr/>
    </dgm:pt>
    <dgm:pt modelId="{0A97031D-DFC4-9F4C-BD97-E185247BCFCF}" type="pres">
      <dgm:prSet presAssocID="{6C3D6685-FCCD-455F-9CD6-7377A23B19E4}" presName="vert1" presStyleCnt="0"/>
      <dgm:spPr/>
    </dgm:pt>
    <dgm:pt modelId="{1EC4F12B-5CA4-704E-B35B-40A851AE963E}" type="pres">
      <dgm:prSet presAssocID="{6B0FE0F8-1DE9-4697-A416-21F0F37204EF}" presName="thickLine" presStyleLbl="alignNode1" presStyleIdx="1" presStyleCnt="3"/>
      <dgm:spPr/>
    </dgm:pt>
    <dgm:pt modelId="{F77071F6-A7AF-E14B-87F1-E94752D94342}" type="pres">
      <dgm:prSet presAssocID="{6B0FE0F8-1DE9-4697-A416-21F0F37204EF}" presName="horz1" presStyleCnt="0"/>
      <dgm:spPr/>
    </dgm:pt>
    <dgm:pt modelId="{AFD32DFA-4D39-C349-9D74-CDDB02C8BCB4}" type="pres">
      <dgm:prSet presAssocID="{6B0FE0F8-1DE9-4697-A416-21F0F37204EF}" presName="tx1" presStyleLbl="revTx" presStyleIdx="1" presStyleCnt="3"/>
      <dgm:spPr/>
    </dgm:pt>
    <dgm:pt modelId="{F044F123-33E8-3D49-8EE5-31FD8A06823B}" type="pres">
      <dgm:prSet presAssocID="{6B0FE0F8-1DE9-4697-A416-21F0F37204EF}" presName="vert1" presStyleCnt="0"/>
      <dgm:spPr/>
    </dgm:pt>
    <dgm:pt modelId="{CE0B594D-41A1-0349-92E8-AA1259A7FF38}" type="pres">
      <dgm:prSet presAssocID="{5978168A-5853-40AE-810B-8B9E9EBC5164}" presName="thickLine" presStyleLbl="alignNode1" presStyleIdx="2" presStyleCnt="3"/>
      <dgm:spPr/>
    </dgm:pt>
    <dgm:pt modelId="{FC5B2DD7-7C1A-BA4B-8249-3CB27B945881}" type="pres">
      <dgm:prSet presAssocID="{5978168A-5853-40AE-810B-8B9E9EBC5164}" presName="horz1" presStyleCnt="0"/>
      <dgm:spPr/>
    </dgm:pt>
    <dgm:pt modelId="{76FD932A-E688-654C-AE53-9145461627CC}" type="pres">
      <dgm:prSet presAssocID="{5978168A-5853-40AE-810B-8B9E9EBC5164}" presName="tx1" presStyleLbl="revTx" presStyleIdx="2" presStyleCnt="3"/>
      <dgm:spPr/>
    </dgm:pt>
    <dgm:pt modelId="{0326E603-D535-D346-B7DD-750299FD6338}" type="pres">
      <dgm:prSet presAssocID="{5978168A-5853-40AE-810B-8B9E9EBC5164}" presName="vert1" presStyleCnt="0"/>
      <dgm:spPr/>
    </dgm:pt>
  </dgm:ptLst>
  <dgm:cxnLst>
    <dgm:cxn modelId="{9B1F8321-FD7B-4A84-A04F-76AFEE1E3FE0}" srcId="{5A8F7DF3-E28E-4007-ADFD-8469FD0E4CE7}" destId="{6C3D6685-FCCD-455F-9CD6-7377A23B19E4}" srcOrd="0" destOrd="0" parTransId="{3D1D875C-6FB8-4C96-B932-4926746BD334}" sibTransId="{EB0F6AE0-6589-4D9B-8EE1-CBF98E1C4F24}"/>
    <dgm:cxn modelId="{B033372B-4F77-E548-82FF-E3B070E9B53C}" type="presOf" srcId="{6B0FE0F8-1DE9-4697-A416-21F0F37204EF}" destId="{AFD32DFA-4D39-C349-9D74-CDDB02C8BCB4}" srcOrd="0" destOrd="0" presId="urn:microsoft.com/office/officeart/2008/layout/LinedList"/>
    <dgm:cxn modelId="{FE36AD32-ED2E-B049-9C34-F589CDE4C135}" type="presOf" srcId="{6C3D6685-FCCD-455F-9CD6-7377A23B19E4}" destId="{6418399F-29E7-8B46-A38F-7D32715C0BD0}" srcOrd="0" destOrd="0" presId="urn:microsoft.com/office/officeart/2008/layout/LinedList"/>
    <dgm:cxn modelId="{83FC8F65-5148-CC4F-B8F5-D24378DA7A16}" type="presOf" srcId="{5A8F7DF3-E28E-4007-ADFD-8469FD0E4CE7}" destId="{9A5B43AE-555D-4444-BE9B-87B8FFB19387}" srcOrd="0" destOrd="0" presId="urn:microsoft.com/office/officeart/2008/layout/LinedList"/>
    <dgm:cxn modelId="{250C626E-DDEC-46F8-BECE-CEC3906855D9}" srcId="{5A8F7DF3-E28E-4007-ADFD-8469FD0E4CE7}" destId="{5978168A-5853-40AE-810B-8B9E9EBC5164}" srcOrd="2" destOrd="0" parTransId="{869B3703-6723-46C9-A9C1-71B04EDCAD21}" sibTransId="{C91E0FAB-E959-4B57-972A-1696D20AECD6}"/>
    <dgm:cxn modelId="{4DDCC970-D397-4C81-B7E7-AD1ACAB31AF0}" srcId="{5A8F7DF3-E28E-4007-ADFD-8469FD0E4CE7}" destId="{6B0FE0F8-1DE9-4697-A416-21F0F37204EF}" srcOrd="1" destOrd="0" parTransId="{0DDA4BEF-7886-4818-842D-868B3EB52AB4}" sibTransId="{2ADFD325-919F-4E73-ABBB-554121DB61B0}"/>
    <dgm:cxn modelId="{3D0DB4F7-8106-9E45-90C5-0DAD88DAD1EF}" type="presOf" srcId="{5978168A-5853-40AE-810B-8B9E9EBC5164}" destId="{76FD932A-E688-654C-AE53-9145461627CC}" srcOrd="0" destOrd="0" presId="urn:microsoft.com/office/officeart/2008/layout/LinedList"/>
    <dgm:cxn modelId="{D57FD80B-7967-2244-A9BF-D4CBA06FAF52}" type="presParOf" srcId="{9A5B43AE-555D-4444-BE9B-87B8FFB19387}" destId="{6801267A-E00C-1F4B-AA7A-463D9C34070B}" srcOrd="0" destOrd="0" presId="urn:microsoft.com/office/officeart/2008/layout/LinedList"/>
    <dgm:cxn modelId="{32E61E1D-3AB5-614B-9EB8-117F0293601D}" type="presParOf" srcId="{9A5B43AE-555D-4444-BE9B-87B8FFB19387}" destId="{83E2CF25-D3C5-5F46-BB90-8E89208AEEDB}" srcOrd="1" destOrd="0" presId="urn:microsoft.com/office/officeart/2008/layout/LinedList"/>
    <dgm:cxn modelId="{69BB212D-93DD-F141-96EF-32CC455E2833}" type="presParOf" srcId="{83E2CF25-D3C5-5F46-BB90-8E89208AEEDB}" destId="{6418399F-29E7-8B46-A38F-7D32715C0BD0}" srcOrd="0" destOrd="0" presId="urn:microsoft.com/office/officeart/2008/layout/LinedList"/>
    <dgm:cxn modelId="{03D51CF5-0186-8247-AF50-ABC2A1E14B6F}" type="presParOf" srcId="{83E2CF25-D3C5-5F46-BB90-8E89208AEEDB}" destId="{0A97031D-DFC4-9F4C-BD97-E185247BCFCF}" srcOrd="1" destOrd="0" presId="urn:microsoft.com/office/officeart/2008/layout/LinedList"/>
    <dgm:cxn modelId="{CABFE0DB-5E32-1F4E-8D95-44994C7DCF0C}" type="presParOf" srcId="{9A5B43AE-555D-4444-BE9B-87B8FFB19387}" destId="{1EC4F12B-5CA4-704E-B35B-40A851AE963E}" srcOrd="2" destOrd="0" presId="urn:microsoft.com/office/officeart/2008/layout/LinedList"/>
    <dgm:cxn modelId="{4AD62E11-1579-0644-B95D-FC69471070B8}" type="presParOf" srcId="{9A5B43AE-555D-4444-BE9B-87B8FFB19387}" destId="{F77071F6-A7AF-E14B-87F1-E94752D94342}" srcOrd="3" destOrd="0" presId="urn:microsoft.com/office/officeart/2008/layout/LinedList"/>
    <dgm:cxn modelId="{B98888D6-1A0B-B44C-8D23-01C0509A931D}" type="presParOf" srcId="{F77071F6-A7AF-E14B-87F1-E94752D94342}" destId="{AFD32DFA-4D39-C349-9D74-CDDB02C8BCB4}" srcOrd="0" destOrd="0" presId="urn:microsoft.com/office/officeart/2008/layout/LinedList"/>
    <dgm:cxn modelId="{B858F9A5-C35D-5D4D-9FE0-D406F91F5C7F}" type="presParOf" srcId="{F77071F6-A7AF-E14B-87F1-E94752D94342}" destId="{F044F123-33E8-3D49-8EE5-31FD8A06823B}" srcOrd="1" destOrd="0" presId="urn:microsoft.com/office/officeart/2008/layout/LinedList"/>
    <dgm:cxn modelId="{96A40813-5D56-444B-8B29-0FA1D9E40C5E}" type="presParOf" srcId="{9A5B43AE-555D-4444-BE9B-87B8FFB19387}" destId="{CE0B594D-41A1-0349-92E8-AA1259A7FF38}" srcOrd="4" destOrd="0" presId="urn:microsoft.com/office/officeart/2008/layout/LinedList"/>
    <dgm:cxn modelId="{59DADF48-15D4-1F4E-BD18-A877A0A9D0A0}" type="presParOf" srcId="{9A5B43AE-555D-4444-BE9B-87B8FFB19387}" destId="{FC5B2DD7-7C1A-BA4B-8249-3CB27B945881}" srcOrd="5" destOrd="0" presId="urn:microsoft.com/office/officeart/2008/layout/LinedList"/>
    <dgm:cxn modelId="{84383887-2105-9A42-9165-E4F3F7A3D214}" type="presParOf" srcId="{FC5B2DD7-7C1A-BA4B-8249-3CB27B945881}" destId="{76FD932A-E688-654C-AE53-9145461627CC}" srcOrd="0" destOrd="0" presId="urn:microsoft.com/office/officeart/2008/layout/LinedList"/>
    <dgm:cxn modelId="{EB1C7D66-4795-544C-85D0-400D05D7D063}" type="presParOf" srcId="{FC5B2DD7-7C1A-BA4B-8249-3CB27B945881}" destId="{0326E603-D535-D346-B7DD-750299FD63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CBEBA-465A-4AED-8B89-92FC4D51D4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729921-F7BE-4DAF-90FF-50F025AB5A28}">
      <dgm:prSet/>
      <dgm:spPr/>
      <dgm:t>
        <a:bodyPr/>
        <a:lstStyle/>
        <a:p>
          <a:pPr>
            <a:lnSpc>
              <a:spcPct val="100000"/>
            </a:lnSpc>
          </a:pPr>
          <a:r>
            <a:rPr lang="en-US"/>
            <a:t>Neurodevelopment does not occur in a vacuum, but amid a variety of environmental exposures and experiences </a:t>
          </a:r>
        </a:p>
      </dgm:t>
    </dgm:pt>
    <dgm:pt modelId="{1DB98F03-C191-4626-B6A6-2E66ED149419}" type="parTrans" cxnId="{9D222A3E-B4DB-46C6-91CB-BAE5450A039B}">
      <dgm:prSet/>
      <dgm:spPr/>
      <dgm:t>
        <a:bodyPr/>
        <a:lstStyle/>
        <a:p>
          <a:endParaRPr lang="en-US"/>
        </a:p>
      </dgm:t>
    </dgm:pt>
    <dgm:pt modelId="{7B5E8F58-8C90-4337-A148-F3B713EA7898}" type="sibTrans" cxnId="{9D222A3E-B4DB-46C6-91CB-BAE5450A039B}">
      <dgm:prSet/>
      <dgm:spPr/>
      <dgm:t>
        <a:bodyPr/>
        <a:lstStyle/>
        <a:p>
          <a:endParaRPr lang="en-US"/>
        </a:p>
      </dgm:t>
    </dgm:pt>
    <dgm:pt modelId="{6EA416F2-606B-4F07-876B-95883999F353}">
      <dgm:prSet/>
      <dgm:spPr/>
      <dgm:t>
        <a:bodyPr/>
        <a:lstStyle/>
        <a:p>
          <a:pPr>
            <a:lnSpc>
              <a:spcPct val="100000"/>
            </a:lnSpc>
          </a:pPr>
          <a:r>
            <a:rPr lang="en-US"/>
            <a:t>Models trained on a single exposome variable predicted children’s cognition better than models trained on a wealth of personalized neuroimaging variables</a:t>
          </a:r>
        </a:p>
      </dgm:t>
    </dgm:pt>
    <dgm:pt modelId="{B9B2428B-8EB4-475B-87E9-B048BB888DF9}" type="parTrans" cxnId="{824CA92C-91A1-498C-BE7B-0972C33495D4}">
      <dgm:prSet/>
      <dgm:spPr/>
      <dgm:t>
        <a:bodyPr/>
        <a:lstStyle/>
        <a:p>
          <a:endParaRPr lang="en-US"/>
        </a:p>
      </dgm:t>
    </dgm:pt>
    <dgm:pt modelId="{97D0391F-AFF6-4C6A-92E8-C75B017F5761}" type="sibTrans" cxnId="{824CA92C-91A1-498C-BE7B-0972C33495D4}">
      <dgm:prSet/>
      <dgm:spPr/>
      <dgm:t>
        <a:bodyPr/>
        <a:lstStyle/>
        <a:p>
          <a:endParaRPr lang="en-US"/>
        </a:p>
      </dgm:t>
    </dgm:pt>
    <dgm:pt modelId="{6CE33068-BF4D-4ECF-869A-81F58B7FD3BA}">
      <dgm:prSet/>
      <dgm:spPr/>
      <dgm:t>
        <a:bodyPr/>
        <a:lstStyle/>
        <a:p>
          <a:pPr>
            <a:lnSpc>
              <a:spcPct val="100000"/>
            </a:lnSpc>
          </a:pPr>
          <a:r>
            <a:rPr lang="en-US"/>
            <a:t>Studies on the exposome have uncovered associations with various mental and physical health outcomes in adults and children—explaining up to ~40% of variance in overall psychopathology in early adolescence</a:t>
          </a:r>
        </a:p>
      </dgm:t>
    </dgm:pt>
    <dgm:pt modelId="{47B3892A-62B5-47F3-AF08-3D5AA821FB96}" type="parTrans" cxnId="{93097C14-B339-4F62-AAD7-04732051A30B}">
      <dgm:prSet/>
      <dgm:spPr/>
      <dgm:t>
        <a:bodyPr/>
        <a:lstStyle/>
        <a:p>
          <a:endParaRPr lang="en-US"/>
        </a:p>
      </dgm:t>
    </dgm:pt>
    <dgm:pt modelId="{A5387901-4F8B-48E2-8A66-68883429F8D6}" type="sibTrans" cxnId="{93097C14-B339-4F62-AAD7-04732051A30B}">
      <dgm:prSet/>
      <dgm:spPr/>
      <dgm:t>
        <a:bodyPr/>
        <a:lstStyle/>
        <a:p>
          <a:endParaRPr lang="en-US"/>
        </a:p>
      </dgm:t>
    </dgm:pt>
    <dgm:pt modelId="{707D3ACE-8DA5-4E22-8DB2-B9BFA27B72EC}">
      <dgm:prSet/>
      <dgm:spPr/>
      <dgm:t>
        <a:bodyPr/>
        <a:lstStyle/>
        <a:p>
          <a:pPr>
            <a:lnSpc>
              <a:spcPct val="100000"/>
            </a:lnSpc>
          </a:pPr>
          <a:r>
            <a:rPr lang="en-US" dirty="0"/>
            <a:t>It is also associated with with changes in cognition over a two-year period</a:t>
          </a:r>
        </a:p>
      </dgm:t>
    </dgm:pt>
    <dgm:pt modelId="{9FDDF8A2-4D0D-4FBC-8F27-F9436D3E8D53}" type="parTrans" cxnId="{F67A0D17-E226-4D5B-AD4E-AD73076F9469}">
      <dgm:prSet/>
      <dgm:spPr/>
      <dgm:t>
        <a:bodyPr/>
        <a:lstStyle/>
        <a:p>
          <a:endParaRPr lang="en-US"/>
        </a:p>
      </dgm:t>
    </dgm:pt>
    <dgm:pt modelId="{D988B0BD-7D20-432D-8A11-D241B7E190F5}" type="sibTrans" cxnId="{F67A0D17-E226-4D5B-AD4E-AD73076F9469}">
      <dgm:prSet/>
      <dgm:spPr/>
      <dgm:t>
        <a:bodyPr/>
        <a:lstStyle/>
        <a:p>
          <a:endParaRPr lang="en-US"/>
        </a:p>
      </dgm:t>
    </dgm:pt>
    <dgm:pt modelId="{7F5180CF-0C64-4335-821D-D30C7ADD7EFB}">
      <dgm:prSet/>
      <dgm:spPr/>
      <dgm:t>
        <a:bodyPr/>
        <a:lstStyle/>
        <a:p>
          <a:pPr>
            <a:lnSpc>
              <a:spcPct val="100000"/>
            </a:lnSpc>
          </a:pPr>
          <a:r>
            <a:rPr lang="en-US"/>
            <a:t>Exposome findings may point to early markers for targeted prevention efforts</a:t>
          </a:r>
        </a:p>
      </dgm:t>
    </dgm:pt>
    <dgm:pt modelId="{1CBAFD0E-66F3-41EA-BDCF-0B439F8A09C8}" type="parTrans" cxnId="{BCCA849C-4FDE-466B-A5C7-03B255E0BBB4}">
      <dgm:prSet/>
      <dgm:spPr/>
      <dgm:t>
        <a:bodyPr/>
        <a:lstStyle/>
        <a:p>
          <a:endParaRPr lang="en-US"/>
        </a:p>
      </dgm:t>
    </dgm:pt>
    <dgm:pt modelId="{C1238E0F-8ECF-4D4D-BD5F-CAEFAA2D51B4}" type="sibTrans" cxnId="{BCCA849C-4FDE-466B-A5C7-03B255E0BBB4}">
      <dgm:prSet/>
      <dgm:spPr/>
      <dgm:t>
        <a:bodyPr/>
        <a:lstStyle/>
        <a:p>
          <a:endParaRPr lang="en-US"/>
        </a:p>
      </dgm:t>
    </dgm:pt>
    <dgm:pt modelId="{31DBF52B-2B40-4720-844D-7D9575F821F7}" type="pres">
      <dgm:prSet presAssocID="{919CBEBA-465A-4AED-8B89-92FC4D51D4F9}" presName="root" presStyleCnt="0">
        <dgm:presLayoutVars>
          <dgm:dir/>
          <dgm:resizeHandles val="exact"/>
        </dgm:presLayoutVars>
      </dgm:prSet>
      <dgm:spPr/>
    </dgm:pt>
    <dgm:pt modelId="{D40E4F59-9530-4E4D-A4E4-8E1061122003}" type="pres">
      <dgm:prSet presAssocID="{64729921-F7BE-4DAF-90FF-50F025AB5A28}" presName="compNode" presStyleCnt="0"/>
      <dgm:spPr/>
    </dgm:pt>
    <dgm:pt modelId="{216815E8-B44E-436B-B75A-CD8FDA53127D}" type="pres">
      <dgm:prSet presAssocID="{64729921-F7BE-4DAF-90FF-50F025AB5A28}" presName="bgRect" presStyleLbl="bgShp" presStyleIdx="0" presStyleCnt="5"/>
      <dgm:spPr/>
    </dgm:pt>
    <dgm:pt modelId="{7391F552-C926-415D-88B4-C8EE82CC48DA}" type="pres">
      <dgm:prSet presAssocID="{64729921-F7BE-4DAF-90FF-50F025AB5A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895156F8-C48B-4AAA-B87D-28BE42F2872D}" type="pres">
      <dgm:prSet presAssocID="{64729921-F7BE-4DAF-90FF-50F025AB5A28}" presName="spaceRect" presStyleCnt="0"/>
      <dgm:spPr/>
    </dgm:pt>
    <dgm:pt modelId="{25167C65-AF4A-46EA-99C7-E7950058AD85}" type="pres">
      <dgm:prSet presAssocID="{64729921-F7BE-4DAF-90FF-50F025AB5A28}" presName="parTx" presStyleLbl="revTx" presStyleIdx="0" presStyleCnt="5">
        <dgm:presLayoutVars>
          <dgm:chMax val="0"/>
          <dgm:chPref val="0"/>
        </dgm:presLayoutVars>
      </dgm:prSet>
      <dgm:spPr/>
    </dgm:pt>
    <dgm:pt modelId="{2767A4EF-27B7-4F92-82DD-796235BD28BD}" type="pres">
      <dgm:prSet presAssocID="{7B5E8F58-8C90-4337-A148-F3B713EA7898}" presName="sibTrans" presStyleCnt="0"/>
      <dgm:spPr/>
    </dgm:pt>
    <dgm:pt modelId="{6EBE6B31-0A0D-4037-9C8F-E97CC165D13B}" type="pres">
      <dgm:prSet presAssocID="{6EA416F2-606B-4F07-876B-95883999F353}" presName="compNode" presStyleCnt="0"/>
      <dgm:spPr/>
    </dgm:pt>
    <dgm:pt modelId="{B5865913-2F39-4D68-98D5-A092521C32D9}" type="pres">
      <dgm:prSet presAssocID="{6EA416F2-606B-4F07-876B-95883999F353}" presName="bgRect" presStyleLbl="bgShp" presStyleIdx="1" presStyleCnt="5"/>
      <dgm:spPr/>
    </dgm:pt>
    <dgm:pt modelId="{1BE5EF4D-B66C-422F-B6D9-418DDCC691B4}" type="pres">
      <dgm:prSet presAssocID="{6EA416F2-606B-4F07-876B-95883999F35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9CB86EB-6F9A-44D6-A687-740484052BD0}" type="pres">
      <dgm:prSet presAssocID="{6EA416F2-606B-4F07-876B-95883999F353}" presName="spaceRect" presStyleCnt="0"/>
      <dgm:spPr/>
    </dgm:pt>
    <dgm:pt modelId="{8F84DB66-742F-4CD1-A9A0-E615F9CAFFA9}" type="pres">
      <dgm:prSet presAssocID="{6EA416F2-606B-4F07-876B-95883999F353}" presName="parTx" presStyleLbl="revTx" presStyleIdx="1" presStyleCnt="5">
        <dgm:presLayoutVars>
          <dgm:chMax val="0"/>
          <dgm:chPref val="0"/>
        </dgm:presLayoutVars>
      </dgm:prSet>
      <dgm:spPr/>
    </dgm:pt>
    <dgm:pt modelId="{625B7B61-55CD-4D2F-A3E6-5E48D0085450}" type="pres">
      <dgm:prSet presAssocID="{97D0391F-AFF6-4C6A-92E8-C75B017F5761}" presName="sibTrans" presStyleCnt="0"/>
      <dgm:spPr/>
    </dgm:pt>
    <dgm:pt modelId="{EAB7C988-3B46-4A0D-A144-4A42D327964C}" type="pres">
      <dgm:prSet presAssocID="{6CE33068-BF4D-4ECF-869A-81F58B7FD3BA}" presName="compNode" presStyleCnt="0"/>
      <dgm:spPr/>
    </dgm:pt>
    <dgm:pt modelId="{63441969-D825-4E9A-A93D-386587DCE9D2}" type="pres">
      <dgm:prSet presAssocID="{6CE33068-BF4D-4ECF-869A-81F58B7FD3BA}" presName="bgRect" presStyleLbl="bgShp" presStyleIdx="2" presStyleCnt="5"/>
      <dgm:spPr/>
    </dgm:pt>
    <dgm:pt modelId="{046320A4-9F44-419D-B5FC-AA87ED308DEA}" type="pres">
      <dgm:prSet presAssocID="{6CE33068-BF4D-4ECF-869A-81F58B7FD3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8378982D-B54A-4F72-B3D7-1D7A52992ABA}" type="pres">
      <dgm:prSet presAssocID="{6CE33068-BF4D-4ECF-869A-81F58B7FD3BA}" presName="spaceRect" presStyleCnt="0"/>
      <dgm:spPr/>
    </dgm:pt>
    <dgm:pt modelId="{7D8EABC6-D9ED-4FD5-BCAD-A8DF4F668132}" type="pres">
      <dgm:prSet presAssocID="{6CE33068-BF4D-4ECF-869A-81F58B7FD3BA}" presName="parTx" presStyleLbl="revTx" presStyleIdx="2" presStyleCnt="5">
        <dgm:presLayoutVars>
          <dgm:chMax val="0"/>
          <dgm:chPref val="0"/>
        </dgm:presLayoutVars>
      </dgm:prSet>
      <dgm:spPr/>
    </dgm:pt>
    <dgm:pt modelId="{327E628A-3EA6-41F8-A8DF-866F7BB7EC20}" type="pres">
      <dgm:prSet presAssocID="{A5387901-4F8B-48E2-8A66-68883429F8D6}" presName="sibTrans" presStyleCnt="0"/>
      <dgm:spPr/>
    </dgm:pt>
    <dgm:pt modelId="{80FC3625-AD43-4C1D-A553-D19EB0522B60}" type="pres">
      <dgm:prSet presAssocID="{707D3ACE-8DA5-4E22-8DB2-B9BFA27B72EC}" presName="compNode" presStyleCnt="0"/>
      <dgm:spPr/>
    </dgm:pt>
    <dgm:pt modelId="{0A589BD7-62CD-480B-8A03-BC027013E949}" type="pres">
      <dgm:prSet presAssocID="{707D3ACE-8DA5-4E22-8DB2-B9BFA27B72EC}" presName="bgRect" presStyleLbl="bgShp" presStyleIdx="3" presStyleCnt="5"/>
      <dgm:spPr/>
    </dgm:pt>
    <dgm:pt modelId="{EBC28F0C-B397-4ED9-845B-CC8427A01D82}" type="pres">
      <dgm:prSet presAssocID="{707D3ACE-8DA5-4E22-8DB2-B9BFA27B72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a:ext>
      </dgm:extLst>
    </dgm:pt>
    <dgm:pt modelId="{66C81200-47AE-447C-B9A4-027F2CBE9A9B}" type="pres">
      <dgm:prSet presAssocID="{707D3ACE-8DA5-4E22-8DB2-B9BFA27B72EC}" presName="spaceRect" presStyleCnt="0"/>
      <dgm:spPr/>
    </dgm:pt>
    <dgm:pt modelId="{97B27BB2-9DA2-4207-975F-A56C9099E041}" type="pres">
      <dgm:prSet presAssocID="{707D3ACE-8DA5-4E22-8DB2-B9BFA27B72EC}" presName="parTx" presStyleLbl="revTx" presStyleIdx="3" presStyleCnt="5">
        <dgm:presLayoutVars>
          <dgm:chMax val="0"/>
          <dgm:chPref val="0"/>
        </dgm:presLayoutVars>
      </dgm:prSet>
      <dgm:spPr/>
    </dgm:pt>
    <dgm:pt modelId="{D10C053E-E8C9-4A02-B2CD-93C631B9D85F}" type="pres">
      <dgm:prSet presAssocID="{D988B0BD-7D20-432D-8A11-D241B7E190F5}" presName="sibTrans" presStyleCnt="0"/>
      <dgm:spPr/>
    </dgm:pt>
    <dgm:pt modelId="{CDED86D7-F378-427A-97B7-55141FB16A56}" type="pres">
      <dgm:prSet presAssocID="{7F5180CF-0C64-4335-821D-D30C7ADD7EFB}" presName="compNode" presStyleCnt="0"/>
      <dgm:spPr/>
    </dgm:pt>
    <dgm:pt modelId="{EEF490EB-271C-4609-9322-39731793CDF5}" type="pres">
      <dgm:prSet presAssocID="{7F5180CF-0C64-4335-821D-D30C7ADD7EFB}" presName="bgRect" presStyleLbl="bgShp" presStyleIdx="4" presStyleCnt="5"/>
      <dgm:spPr/>
    </dgm:pt>
    <dgm:pt modelId="{3EE59E4F-414E-4285-98DE-75633A957A53}" type="pres">
      <dgm:prSet presAssocID="{7F5180CF-0C64-4335-821D-D30C7ADD7E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1C983ED2-0026-40CF-A018-20F65BF85F17}" type="pres">
      <dgm:prSet presAssocID="{7F5180CF-0C64-4335-821D-D30C7ADD7EFB}" presName="spaceRect" presStyleCnt="0"/>
      <dgm:spPr/>
    </dgm:pt>
    <dgm:pt modelId="{37616BDD-185C-460C-B87D-2FE6A7963701}" type="pres">
      <dgm:prSet presAssocID="{7F5180CF-0C64-4335-821D-D30C7ADD7EFB}" presName="parTx" presStyleLbl="revTx" presStyleIdx="4" presStyleCnt="5">
        <dgm:presLayoutVars>
          <dgm:chMax val="0"/>
          <dgm:chPref val="0"/>
        </dgm:presLayoutVars>
      </dgm:prSet>
      <dgm:spPr/>
    </dgm:pt>
  </dgm:ptLst>
  <dgm:cxnLst>
    <dgm:cxn modelId="{93097C14-B339-4F62-AAD7-04732051A30B}" srcId="{919CBEBA-465A-4AED-8B89-92FC4D51D4F9}" destId="{6CE33068-BF4D-4ECF-869A-81F58B7FD3BA}" srcOrd="2" destOrd="0" parTransId="{47B3892A-62B5-47F3-AF08-3D5AA821FB96}" sibTransId="{A5387901-4F8B-48E2-8A66-68883429F8D6}"/>
    <dgm:cxn modelId="{F67A0D17-E226-4D5B-AD4E-AD73076F9469}" srcId="{919CBEBA-465A-4AED-8B89-92FC4D51D4F9}" destId="{707D3ACE-8DA5-4E22-8DB2-B9BFA27B72EC}" srcOrd="3" destOrd="0" parTransId="{9FDDF8A2-4D0D-4FBC-8F27-F9436D3E8D53}" sibTransId="{D988B0BD-7D20-432D-8A11-D241B7E190F5}"/>
    <dgm:cxn modelId="{824CA92C-91A1-498C-BE7B-0972C33495D4}" srcId="{919CBEBA-465A-4AED-8B89-92FC4D51D4F9}" destId="{6EA416F2-606B-4F07-876B-95883999F353}" srcOrd="1" destOrd="0" parTransId="{B9B2428B-8EB4-475B-87E9-B048BB888DF9}" sibTransId="{97D0391F-AFF6-4C6A-92E8-C75B017F5761}"/>
    <dgm:cxn modelId="{B2DA2131-98EF-E64A-A402-3D0370F71153}" type="presOf" srcId="{6EA416F2-606B-4F07-876B-95883999F353}" destId="{8F84DB66-742F-4CD1-A9A0-E615F9CAFFA9}" srcOrd="0" destOrd="0" presId="urn:microsoft.com/office/officeart/2018/2/layout/IconVerticalSolidList"/>
    <dgm:cxn modelId="{9D222A3E-B4DB-46C6-91CB-BAE5450A039B}" srcId="{919CBEBA-465A-4AED-8B89-92FC4D51D4F9}" destId="{64729921-F7BE-4DAF-90FF-50F025AB5A28}" srcOrd="0" destOrd="0" parTransId="{1DB98F03-C191-4626-B6A6-2E66ED149419}" sibTransId="{7B5E8F58-8C90-4337-A148-F3B713EA7898}"/>
    <dgm:cxn modelId="{56C82E63-D596-9149-A0B5-47462436E388}" type="presOf" srcId="{6CE33068-BF4D-4ECF-869A-81F58B7FD3BA}" destId="{7D8EABC6-D9ED-4FD5-BCAD-A8DF4F668132}" srcOrd="0" destOrd="0" presId="urn:microsoft.com/office/officeart/2018/2/layout/IconVerticalSolidList"/>
    <dgm:cxn modelId="{0EBC4D79-FCBA-C341-8768-DE66CD13574C}" type="presOf" srcId="{707D3ACE-8DA5-4E22-8DB2-B9BFA27B72EC}" destId="{97B27BB2-9DA2-4207-975F-A56C9099E041}" srcOrd="0" destOrd="0" presId="urn:microsoft.com/office/officeart/2018/2/layout/IconVerticalSolidList"/>
    <dgm:cxn modelId="{BCCA849C-4FDE-466B-A5C7-03B255E0BBB4}" srcId="{919CBEBA-465A-4AED-8B89-92FC4D51D4F9}" destId="{7F5180CF-0C64-4335-821D-D30C7ADD7EFB}" srcOrd="4" destOrd="0" parTransId="{1CBAFD0E-66F3-41EA-BDCF-0B439F8A09C8}" sibTransId="{C1238E0F-8ECF-4D4D-BD5F-CAEFAA2D51B4}"/>
    <dgm:cxn modelId="{4ED05CD4-ED83-FA45-B9EF-44CEE5E941C9}" type="presOf" srcId="{64729921-F7BE-4DAF-90FF-50F025AB5A28}" destId="{25167C65-AF4A-46EA-99C7-E7950058AD85}" srcOrd="0" destOrd="0" presId="urn:microsoft.com/office/officeart/2018/2/layout/IconVerticalSolidList"/>
    <dgm:cxn modelId="{DEE5B8DB-919C-674E-896B-69723CFEA1D5}" type="presOf" srcId="{919CBEBA-465A-4AED-8B89-92FC4D51D4F9}" destId="{31DBF52B-2B40-4720-844D-7D9575F821F7}" srcOrd="0" destOrd="0" presId="urn:microsoft.com/office/officeart/2018/2/layout/IconVerticalSolidList"/>
    <dgm:cxn modelId="{5DBC5CF6-BA0C-3A4A-87F4-413A1D03F853}" type="presOf" srcId="{7F5180CF-0C64-4335-821D-D30C7ADD7EFB}" destId="{37616BDD-185C-460C-B87D-2FE6A7963701}" srcOrd="0" destOrd="0" presId="urn:microsoft.com/office/officeart/2018/2/layout/IconVerticalSolidList"/>
    <dgm:cxn modelId="{E6D05120-369F-7141-8A13-A9DFF91542A4}" type="presParOf" srcId="{31DBF52B-2B40-4720-844D-7D9575F821F7}" destId="{D40E4F59-9530-4E4D-A4E4-8E1061122003}" srcOrd="0" destOrd="0" presId="urn:microsoft.com/office/officeart/2018/2/layout/IconVerticalSolidList"/>
    <dgm:cxn modelId="{6C672D68-D1EC-8040-A73E-1D509646C9DE}" type="presParOf" srcId="{D40E4F59-9530-4E4D-A4E4-8E1061122003}" destId="{216815E8-B44E-436B-B75A-CD8FDA53127D}" srcOrd="0" destOrd="0" presId="urn:microsoft.com/office/officeart/2018/2/layout/IconVerticalSolidList"/>
    <dgm:cxn modelId="{31302705-E9C5-E640-88A3-21F2C856DED9}" type="presParOf" srcId="{D40E4F59-9530-4E4D-A4E4-8E1061122003}" destId="{7391F552-C926-415D-88B4-C8EE82CC48DA}" srcOrd="1" destOrd="0" presId="urn:microsoft.com/office/officeart/2018/2/layout/IconVerticalSolidList"/>
    <dgm:cxn modelId="{54D879CD-3EF2-1442-840A-6A70440B324D}" type="presParOf" srcId="{D40E4F59-9530-4E4D-A4E4-8E1061122003}" destId="{895156F8-C48B-4AAA-B87D-28BE42F2872D}" srcOrd="2" destOrd="0" presId="urn:microsoft.com/office/officeart/2018/2/layout/IconVerticalSolidList"/>
    <dgm:cxn modelId="{D52EB156-2B62-AE49-BD36-1C21E25282A7}" type="presParOf" srcId="{D40E4F59-9530-4E4D-A4E4-8E1061122003}" destId="{25167C65-AF4A-46EA-99C7-E7950058AD85}" srcOrd="3" destOrd="0" presId="urn:microsoft.com/office/officeart/2018/2/layout/IconVerticalSolidList"/>
    <dgm:cxn modelId="{45CB2B3B-1BBC-4547-81F1-7E00837CE031}" type="presParOf" srcId="{31DBF52B-2B40-4720-844D-7D9575F821F7}" destId="{2767A4EF-27B7-4F92-82DD-796235BD28BD}" srcOrd="1" destOrd="0" presId="urn:microsoft.com/office/officeart/2018/2/layout/IconVerticalSolidList"/>
    <dgm:cxn modelId="{C32A130C-1953-0240-BB7A-0D42D60198FF}" type="presParOf" srcId="{31DBF52B-2B40-4720-844D-7D9575F821F7}" destId="{6EBE6B31-0A0D-4037-9C8F-E97CC165D13B}" srcOrd="2" destOrd="0" presId="urn:microsoft.com/office/officeart/2018/2/layout/IconVerticalSolidList"/>
    <dgm:cxn modelId="{C689970B-565E-2F43-9334-7987B6C6CCF7}" type="presParOf" srcId="{6EBE6B31-0A0D-4037-9C8F-E97CC165D13B}" destId="{B5865913-2F39-4D68-98D5-A092521C32D9}" srcOrd="0" destOrd="0" presId="urn:microsoft.com/office/officeart/2018/2/layout/IconVerticalSolidList"/>
    <dgm:cxn modelId="{E7A63E2D-DC40-2D40-B348-86B64931C8B0}" type="presParOf" srcId="{6EBE6B31-0A0D-4037-9C8F-E97CC165D13B}" destId="{1BE5EF4D-B66C-422F-B6D9-418DDCC691B4}" srcOrd="1" destOrd="0" presId="urn:microsoft.com/office/officeart/2018/2/layout/IconVerticalSolidList"/>
    <dgm:cxn modelId="{9135E6D3-8F81-A147-9104-C010F5D8BB33}" type="presParOf" srcId="{6EBE6B31-0A0D-4037-9C8F-E97CC165D13B}" destId="{A9CB86EB-6F9A-44D6-A687-740484052BD0}" srcOrd="2" destOrd="0" presId="urn:microsoft.com/office/officeart/2018/2/layout/IconVerticalSolidList"/>
    <dgm:cxn modelId="{A335CE80-4327-C14A-A6EA-E4E18D01C283}" type="presParOf" srcId="{6EBE6B31-0A0D-4037-9C8F-E97CC165D13B}" destId="{8F84DB66-742F-4CD1-A9A0-E615F9CAFFA9}" srcOrd="3" destOrd="0" presId="urn:microsoft.com/office/officeart/2018/2/layout/IconVerticalSolidList"/>
    <dgm:cxn modelId="{CFA81FE8-F58E-4543-B5EC-F7FC78725BB6}" type="presParOf" srcId="{31DBF52B-2B40-4720-844D-7D9575F821F7}" destId="{625B7B61-55CD-4D2F-A3E6-5E48D0085450}" srcOrd="3" destOrd="0" presId="urn:microsoft.com/office/officeart/2018/2/layout/IconVerticalSolidList"/>
    <dgm:cxn modelId="{7A9BD06E-8868-2845-B35D-F43E9ED13BC4}" type="presParOf" srcId="{31DBF52B-2B40-4720-844D-7D9575F821F7}" destId="{EAB7C988-3B46-4A0D-A144-4A42D327964C}" srcOrd="4" destOrd="0" presId="urn:microsoft.com/office/officeart/2018/2/layout/IconVerticalSolidList"/>
    <dgm:cxn modelId="{AE2FA02B-C782-DA44-A53B-107C4EB8F98D}" type="presParOf" srcId="{EAB7C988-3B46-4A0D-A144-4A42D327964C}" destId="{63441969-D825-4E9A-A93D-386587DCE9D2}" srcOrd="0" destOrd="0" presId="urn:microsoft.com/office/officeart/2018/2/layout/IconVerticalSolidList"/>
    <dgm:cxn modelId="{5F06337B-ECFA-3F40-9E78-C98D89B78AF7}" type="presParOf" srcId="{EAB7C988-3B46-4A0D-A144-4A42D327964C}" destId="{046320A4-9F44-419D-B5FC-AA87ED308DEA}" srcOrd="1" destOrd="0" presId="urn:microsoft.com/office/officeart/2018/2/layout/IconVerticalSolidList"/>
    <dgm:cxn modelId="{C9EC6303-4D7F-5A48-8662-E0A846BA52B2}" type="presParOf" srcId="{EAB7C988-3B46-4A0D-A144-4A42D327964C}" destId="{8378982D-B54A-4F72-B3D7-1D7A52992ABA}" srcOrd="2" destOrd="0" presId="urn:microsoft.com/office/officeart/2018/2/layout/IconVerticalSolidList"/>
    <dgm:cxn modelId="{EF1C3FF3-CC64-D84B-A5AA-4CF006E247CB}" type="presParOf" srcId="{EAB7C988-3B46-4A0D-A144-4A42D327964C}" destId="{7D8EABC6-D9ED-4FD5-BCAD-A8DF4F668132}" srcOrd="3" destOrd="0" presId="urn:microsoft.com/office/officeart/2018/2/layout/IconVerticalSolidList"/>
    <dgm:cxn modelId="{A6AB3EB2-96DD-E046-A34C-8FDFA79A15A3}" type="presParOf" srcId="{31DBF52B-2B40-4720-844D-7D9575F821F7}" destId="{327E628A-3EA6-41F8-A8DF-866F7BB7EC20}" srcOrd="5" destOrd="0" presId="urn:microsoft.com/office/officeart/2018/2/layout/IconVerticalSolidList"/>
    <dgm:cxn modelId="{1F41108F-AA1D-A543-AD16-84C4DA0CADBE}" type="presParOf" srcId="{31DBF52B-2B40-4720-844D-7D9575F821F7}" destId="{80FC3625-AD43-4C1D-A553-D19EB0522B60}" srcOrd="6" destOrd="0" presId="urn:microsoft.com/office/officeart/2018/2/layout/IconVerticalSolidList"/>
    <dgm:cxn modelId="{3D0AEFDB-5F17-9149-871A-558CF0C4846F}" type="presParOf" srcId="{80FC3625-AD43-4C1D-A553-D19EB0522B60}" destId="{0A589BD7-62CD-480B-8A03-BC027013E949}" srcOrd="0" destOrd="0" presId="urn:microsoft.com/office/officeart/2018/2/layout/IconVerticalSolidList"/>
    <dgm:cxn modelId="{663A3405-2939-D149-ABF4-0BC6331C3356}" type="presParOf" srcId="{80FC3625-AD43-4C1D-A553-D19EB0522B60}" destId="{EBC28F0C-B397-4ED9-845B-CC8427A01D82}" srcOrd="1" destOrd="0" presId="urn:microsoft.com/office/officeart/2018/2/layout/IconVerticalSolidList"/>
    <dgm:cxn modelId="{91B4EA64-D6C8-9B41-BEE2-2026C3D4D90B}" type="presParOf" srcId="{80FC3625-AD43-4C1D-A553-D19EB0522B60}" destId="{66C81200-47AE-447C-B9A4-027F2CBE9A9B}" srcOrd="2" destOrd="0" presId="urn:microsoft.com/office/officeart/2018/2/layout/IconVerticalSolidList"/>
    <dgm:cxn modelId="{98D6504C-CE63-164E-B764-170AC2ECB13E}" type="presParOf" srcId="{80FC3625-AD43-4C1D-A553-D19EB0522B60}" destId="{97B27BB2-9DA2-4207-975F-A56C9099E041}" srcOrd="3" destOrd="0" presId="urn:microsoft.com/office/officeart/2018/2/layout/IconVerticalSolidList"/>
    <dgm:cxn modelId="{C2B7B6F2-B925-B046-83EF-9ED88628DE50}" type="presParOf" srcId="{31DBF52B-2B40-4720-844D-7D9575F821F7}" destId="{D10C053E-E8C9-4A02-B2CD-93C631B9D85F}" srcOrd="7" destOrd="0" presId="urn:microsoft.com/office/officeart/2018/2/layout/IconVerticalSolidList"/>
    <dgm:cxn modelId="{E45F5870-E5B0-8D47-AA81-FE367374DB0F}" type="presParOf" srcId="{31DBF52B-2B40-4720-844D-7D9575F821F7}" destId="{CDED86D7-F378-427A-97B7-55141FB16A56}" srcOrd="8" destOrd="0" presId="urn:microsoft.com/office/officeart/2018/2/layout/IconVerticalSolidList"/>
    <dgm:cxn modelId="{47051003-E667-0845-A437-697D7BF77DBF}" type="presParOf" srcId="{CDED86D7-F378-427A-97B7-55141FB16A56}" destId="{EEF490EB-271C-4609-9322-39731793CDF5}" srcOrd="0" destOrd="0" presId="urn:microsoft.com/office/officeart/2018/2/layout/IconVerticalSolidList"/>
    <dgm:cxn modelId="{3B6EFA3C-5A8C-E840-8776-3E27F933373B}" type="presParOf" srcId="{CDED86D7-F378-427A-97B7-55141FB16A56}" destId="{3EE59E4F-414E-4285-98DE-75633A957A53}" srcOrd="1" destOrd="0" presId="urn:microsoft.com/office/officeart/2018/2/layout/IconVerticalSolidList"/>
    <dgm:cxn modelId="{BE00335F-DC87-B74D-A283-5A86FCFE1434}" type="presParOf" srcId="{CDED86D7-F378-427A-97B7-55141FB16A56}" destId="{1C983ED2-0026-40CF-A018-20F65BF85F17}" srcOrd="2" destOrd="0" presId="urn:microsoft.com/office/officeart/2018/2/layout/IconVerticalSolidList"/>
    <dgm:cxn modelId="{AE9DDE35-C358-C84C-9977-9616EFFD3FB9}" type="presParOf" srcId="{CDED86D7-F378-427A-97B7-55141FB16A56}" destId="{37616BDD-185C-460C-B87D-2FE6A79637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538AB-DB63-C845-8A12-22EEBFC3CD7C}">
      <dsp:nvSpPr>
        <dsp:cNvPr id="0" name=""/>
        <dsp:cNvSpPr/>
      </dsp:nvSpPr>
      <dsp:spPr>
        <a:xfrm>
          <a:off x="0" y="126909"/>
          <a:ext cx="10515600" cy="13197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exposome score was calculated from a combination of school, family, neighborhood, community, and physical environment risk and protective factors</a:t>
          </a:r>
        </a:p>
      </dsp:txBody>
      <dsp:txXfrm>
        <a:off x="64425" y="191334"/>
        <a:ext cx="10386750" cy="1190909"/>
      </dsp:txXfrm>
    </dsp:sp>
    <dsp:sp modelId="{6E85754E-E721-4D4B-90D9-080BFF5E441C}">
      <dsp:nvSpPr>
        <dsp:cNvPr id="0" name=""/>
        <dsp:cNvSpPr/>
      </dsp:nvSpPr>
      <dsp:spPr>
        <a:xfrm>
          <a:off x="0" y="1515789"/>
          <a:ext cx="10515600" cy="13197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Neurocognition data was drawn from the ABCD cognitive task battery as well as broader MRI data to construct an evaluation of cognitive performance as well as personalized functional brain networks within individuals </a:t>
          </a:r>
        </a:p>
      </dsp:txBody>
      <dsp:txXfrm>
        <a:off x="64425" y="1580214"/>
        <a:ext cx="10386750" cy="1190909"/>
      </dsp:txXfrm>
    </dsp:sp>
    <dsp:sp modelId="{2E9C0F8E-A0DC-FB41-9CFF-CEAE8593028C}">
      <dsp:nvSpPr>
        <dsp:cNvPr id="0" name=""/>
        <dsp:cNvSpPr/>
      </dsp:nvSpPr>
      <dsp:spPr>
        <a:xfrm>
          <a:off x="0" y="2904669"/>
          <a:ext cx="10515600" cy="13197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Exposome scores and cognitive performance scores were evaluated longitudinally, across a two-year period to understand how changes in the exposome impacted cognitive performance from baseline to follow-up</a:t>
          </a:r>
        </a:p>
      </dsp:txBody>
      <dsp:txXfrm>
        <a:off x="64425" y="2969094"/>
        <a:ext cx="10386750" cy="1190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1267A-E00C-1F4B-AA7A-463D9C34070B}">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8399F-29E7-8B46-A38F-7D32715C0BD0}">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Many of the most impactful exposome variables were those capturing dimensions of SES </a:t>
          </a:r>
        </a:p>
      </dsp:txBody>
      <dsp:txXfrm>
        <a:off x="0" y="2124"/>
        <a:ext cx="10515600" cy="1449029"/>
      </dsp:txXfrm>
    </dsp:sp>
    <dsp:sp modelId="{1EC4F12B-5CA4-704E-B35B-40A851AE963E}">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32DFA-4D39-C349-9D74-CDDB02C8BCB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General Exposome Factor could explain additional variance in cognitive abilities over and above the effects of two commonly used measures of SES: parental education and household income</a:t>
          </a:r>
        </a:p>
      </dsp:txBody>
      <dsp:txXfrm>
        <a:off x="0" y="1451154"/>
        <a:ext cx="10515600" cy="1449029"/>
      </dsp:txXfrm>
    </dsp:sp>
    <dsp:sp modelId="{CE0B594D-41A1-0349-92E8-AA1259A7FF38}">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D932A-E688-654C-AE53-9145461627C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aggregate exposome measure captures more nuance than individual measures</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815E8-B44E-436B-B75A-CD8FDA53127D}">
      <dsp:nvSpPr>
        <dsp:cNvPr id="0" name=""/>
        <dsp:cNvSpPr/>
      </dsp:nvSpPr>
      <dsp:spPr>
        <a:xfrm>
          <a:off x="0" y="4250"/>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1F552-C926-415D-88B4-C8EE82CC48DA}">
      <dsp:nvSpPr>
        <dsp:cNvPr id="0" name=""/>
        <dsp:cNvSpPr/>
      </dsp:nvSpPr>
      <dsp:spPr>
        <a:xfrm>
          <a:off x="273872" y="207957"/>
          <a:ext cx="497949" cy="497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167C65-AF4A-46EA-99C7-E7950058AD85}">
      <dsp:nvSpPr>
        <dsp:cNvPr id="0" name=""/>
        <dsp:cNvSpPr/>
      </dsp:nvSpPr>
      <dsp:spPr>
        <a:xfrm>
          <a:off x="1045694" y="4250"/>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622300">
            <a:lnSpc>
              <a:spcPct val="100000"/>
            </a:lnSpc>
            <a:spcBef>
              <a:spcPct val="0"/>
            </a:spcBef>
            <a:spcAft>
              <a:spcPct val="35000"/>
            </a:spcAft>
            <a:buNone/>
          </a:pPr>
          <a:r>
            <a:rPr lang="en-US" sz="1400" kern="1200"/>
            <a:t>Neurodevelopment does not occur in a vacuum, but amid a variety of environmental exposures and experiences </a:t>
          </a:r>
        </a:p>
      </dsp:txBody>
      <dsp:txXfrm>
        <a:off x="1045694" y="4250"/>
        <a:ext cx="5784873" cy="905363"/>
      </dsp:txXfrm>
    </dsp:sp>
    <dsp:sp modelId="{B5865913-2F39-4D68-98D5-A092521C32D9}">
      <dsp:nvSpPr>
        <dsp:cNvPr id="0" name=""/>
        <dsp:cNvSpPr/>
      </dsp:nvSpPr>
      <dsp:spPr>
        <a:xfrm>
          <a:off x="0" y="1135954"/>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5EF4D-B66C-422F-B6D9-418DDCC691B4}">
      <dsp:nvSpPr>
        <dsp:cNvPr id="0" name=""/>
        <dsp:cNvSpPr/>
      </dsp:nvSpPr>
      <dsp:spPr>
        <a:xfrm>
          <a:off x="273872" y="1339661"/>
          <a:ext cx="497949" cy="497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4DB66-742F-4CD1-A9A0-E615F9CAFFA9}">
      <dsp:nvSpPr>
        <dsp:cNvPr id="0" name=""/>
        <dsp:cNvSpPr/>
      </dsp:nvSpPr>
      <dsp:spPr>
        <a:xfrm>
          <a:off x="1045694" y="1135954"/>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622300">
            <a:lnSpc>
              <a:spcPct val="100000"/>
            </a:lnSpc>
            <a:spcBef>
              <a:spcPct val="0"/>
            </a:spcBef>
            <a:spcAft>
              <a:spcPct val="35000"/>
            </a:spcAft>
            <a:buNone/>
          </a:pPr>
          <a:r>
            <a:rPr lang="en-US" sz="1400" kern="1200"/>
            <a:t>Models trained on a single exposome variable predicted children’s cognition better than models trained on a wealth of personalized neuroimaging variables</a:t>
          </a:r>
        </a:p>
      </dsp:txBody>
      <dsp:txXfrm>
        <a:off x="1045694" y="1135954"/>
        <a:ext cx="5784873" cy="905363"/>
      </dsp:txXfrm>
    </dsp:sp>
    <dsp:sp modelId="{63441969-D825-4E9A-A93D-386587DCE9D2}">
      <dsp:nvSpPr>
        <dsp:cNvPr id="0" name=""/>
        <dsp:cNvSpPr/>
      </dsp:nvSpPr>
      <dsp:spPr>
        <a:xfrm>
          <a:off x="0" y="2267658"/>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320A4-9F44-419D-B5FC-AA87ED308DEA}">
      <dsp:nvSpPr>
        <dsp:cNvPr id="0" name=""/>
        <dsp:cNvSpPr/>
      </dsp:nvSpPr>
      <dsp:spPr>
        <a:xfrm>
          <a:off x="273872" y="2471365"/>
          <a:ext cx="497949" cy="497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8EABC6-D9ED-4FD5-BCAD-A8DF4F668132}">
      <dsp:nvSpPr>
        <dsp:cNvPr id="0" name=""/>
        <dsp:cNvSpPr/>
      </dsp:nvSpPr>
      <dsp:spPr>
        <a:xfrm>
          <a:off x="1045694" y="2267658"/>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622300">
            <a:lnSpc>
              <a:spcPct val="100000"/>
            </a:lnSpc>
            <a:spcBef>
              <a:spcPct val="0"/>
            </a:spcBef>
            <a:spcAft>
              <a:spcPct val="35000"/>
            </a:spcAft>
            <a:buNone/>
          </a:pPr>
          <a:r>
            <a:rPr lang="en-US" sz="1400" kern="1200"/>
            <a:t>Studies on the exposome have uncovered associations with various mental and physical health outcomes in adults and children—explaining up to ~40% of variance in overall psychopathology in early adolescence</a:t>
          </a:r>
        </a:p>
      </dsp:txBody>
      <dsp:txXfrm>
        <a:off x="1045694" y="2267658"/>
        <a:ext cx="5784873" cy="905363"/>
      </dsp:txXfrm>
    </dsp:sp>
    <dsp:sp modelId="{0A589BD7-62CD-480B-8A03-BC027013E949}">
      <dsp:nvSpPr>
        <dsp:cNvPr id="0" name=""/>
        <dsp:cNvSpPr/>
      </dsp:nvSpPr>
      <dsp:spPr>
        <a:xfrm>
          <a:off x="0" y="3399362"/>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28F0C-B397-4ED9-845B-CC8427A01D82}">
      <dsp:nvSpPr>
        <dsp:cNvPr id="0" name=""/>
        <dsp:cNvSpPr/>
      </dsp:nvSpPr>
      <dsp:spPr>
        <a:xfrm>
          <a:off x="273872" y="3603069"/>
          <a:ext cx="497949" cy="497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B27BB2-9DA2-4207-975F-A56C9099E041}">
      <dsp:nvSpPr>
        <dsp:cNvPr id="0" name=""/>
        <dsp:cNvSpPr/>
      </dsp:nvSpPr>
      <dsp:spPr>
        <a:xfrm>
          <a:off x="1045694" y="3399362"/>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622300">
            <a:lnSpc>
              <a:spcPct val="100000"/>
            </a:lnSpc>
            <a:spcBef>
              <a:spcPct val="0"/>
            </a:spcBef>
            <a:spcAft>
              <a:spcPct val="35000"/>
            </a:spcAft>
            <a:buNone/>
          </a:pPr>
          <a:r>
            <a:rPr lang="en-US" sz="1400" kern="1200" dirty="0"/>
            <a:t>It is also associated with with changes in cognition over a two-year period</a:t>
          </a:r>
        </a:p>
      </dsp:txBody>
      <dsp:txXfrm>
        <a:off x="1045694" y="3399362"/>
        <a:ext cx="5784873" cy="905363"/>
      </dsp:txXfrm>
    </dsp:sp>
    <dsp:sp modelId="{EEF490EB-271C-4609-9322-39731793CDF5}">
      <dsp:nvSpPr>
        <dsp:cNvPr id="0" name=""/>
        <dsp:cNvSpPr/>
      </dsp:nvSpPr>
      <dsp:spPr>
        <a:xfrm>
          <a:off x="0" y="4531066"/>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59E4F-414E-4285-98DE-75633A957A53}">
      <dsp:nvSpPr>
        <dsp:cNvPr id="0" name=""/>
        <dsp:cNvSpPr/>
      </dsp:nvSpPr>
      <dsp:spPr>
        <a:xfrm>
          <a:off x="273872" y="4734773"/>
          <a:ext cx="497949" cy="497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16BDD-185C-460C-B87D-2FE6A7963701}">
      <dsp:nvSpPr>
        <dsp:cNvPr id="0" name=""/>
        <dsp:cNvSpPr/>
      </dsp:nvSpPr>
      <dsp:spPr>
        <a:xfrm>
          <a:off x="1045694" y="4531066"/>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622300">
            <a:lnSpc>
              <a:spcPct val="100000"/>
            </a:lnSpc>
            <a:spcBef>
              <a:spcPct val="0"/>
            </a:spcBef>
            <a:spcAft>
              <a:spcPct val="35000"/>
            </a:spcAft>
            <a:buNone/>
          </a:pPr>
          <a:r>
            <a:rPr lang="en-US" sz="1400" kern="1200"/>
            <a:t>Exposome findings may point to early markers for targeted prevention efforts</a:t>
          </a:r>
        </a:p>
      </dsp:txBody>
      <dsp:txXfrm>
        <a:off x="1045694" y="4531066"/>
        <a:ext cx="5784873" cy="905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8365-3A2D-88F9-62A6-CEF058324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56D5D-AD2A-C353-1C65-148554CEA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CC0B50-2B9D-6367-E3AF-7C93CC5B9182}"/>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C0E979D1-170B-F8FC-62F1-BA81C3AF7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77050-D8DB-83D7-BC6C-26681A9B08B6}"/>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401295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0746-E950-20E4-052D-94679A90A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0ACB2C-DC5F-7AB0-0579-7AF4BD2B9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6A1C6-AE6A-1E40-C4A9-CB474B3DBA30}"/>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5FC08D93-BB61-05D8-BF19-8E4CE27E7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41742-D6E0-0A5A-2E0C-E123A5FCF98B}"/>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217895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143CB-94FC-A2F1-C9D1-44ADD51F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B38A0-691F-7708-6B20-469633FE8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D6D33-C81C-F1AD-2FF5-7A50CC6BF033}"/>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1BF52B37-B2C0-D812-4626-AF0DF0899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05C32-6F56-9188-29A4-BAB7B3B0DA96}"/>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383193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9CBC-989C-A936-0403-FE9D49964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58F54-BC50-0894-6EA6-A1F36E14F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97C0E-9F5E-0066-5B0A-97316810BB9D}"/>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A59022AB-9894-3B45-07BF-605FCB079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A9325-FAA2-D974-C364-94594EDCB6FC}"/>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111361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AFEF-6862-B4E8-74FA-5E425488C3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20109-F9C1-3103-54DF-01CBCD3786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E1A91-EBC5-12B4-81BB-58A9430CF9BC}"/>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A8708B7B-38FA-6DAC-BD62-86C246029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5B01-3856-1A00-6885-DFF294D99777}"/>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138135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D2E4-0725-0C85-8EDD-F522E24972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63E5B-CDE4-3417-C833-3F266E26D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4A7841-C33A-B4D5-3A0D-B017C1ECE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09E125-1D7B-A6B2-5DAF-B4662B9BBFC5}"/>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6" name="Footer Placeholder 5">
            <a:extLst>
              <a:ext uri="{FF2B5EF4-FFF2-40B4-BE49-F238E27FC236}">
                <a16:creationId xmlns:a16="http://schemas.microsoft.com/office/drawing/2014/main" id="{F0FEBC12-DBAB-9544-0DCC-15C67F92B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17828-97CB-4C34-66A5-5EF1B1BFAA7D}"/>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32513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EC48-03D5-1D93-D24F-259506285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5CB97-2298-CB83-2931-9246DA22F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E14456-CBE4-2443-E40A-512051A9E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AF734-EDE2-9D71-EF9C-2EB2A9AB3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61D20-D8EE-D5BE-30AD-63E583D8D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34207-F124-CB4D-7F78-12EDB86BB64F}"/>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8" name="Footer Placeholder 7">
            <a:extLst>
              <a:ext uri="{FF2B5EF4-FFF2-40B4-BE49-F238E27FC236}">
                <a16:creationId xmlns:a16="http://schemas.microsoft.com/office/drawing/2014/main" id="{77B3331C-2F7A-6656-1698-15F28EFD39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B3F54-6B7C-32FD-BD89-18F85DC0E55C}"/>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269240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1D48-ED07-C6BD-D54D-ECA585723C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FEADD-E531-767E-AD8E-B0DA4E959D04}"/>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4" name="Footer Placeholder 3">
            <a:extLst>
              <a:ext uri="{FF2B5EF4-FFF2-40B4-BE49-F238E27FC236}">
                <a16:creationId xmlns:a16="http://schemas.microsoft.com/office/drawing/2014/main" id="{E7CB644B-2C64-1FE6-D5C5-8A71F39E5E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B08F0-E0CD-A550-4077-A79ABBABAA09}"/>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123522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8A710-649A-4DC4-3504-165F9ACBACF1}"/>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3" name="Footer Placeholder 2">
            <a:extLst>
              <a:ext uri="{FF2B5EF4-FFF2-40B4-BE49-F238E27FC236}">
                <a16:creationId xmlns:a16="http://schemas.microsoft.com/office/drawing/2014/main" id="{8423F8B3-BA06-D834-144C-B2CB9E6AE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7FAA22-438C-2C5B-5F23-F291E8270B44}"/>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262028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934-722C-80C0-7B8F-B6B4E4F09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03385E-7016-2FA1-C03A-6C2C807D6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80E629-D9C2-0B36-818D-03B00537B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2ADD9-7BE0-2494-BBA7-F1AB62856408}"/>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6" name="Footer Placeholder 5">
            <a:extLst>
              <a:ext uri="{FF2B5EF4-FFF2-40B4-BE49-F238E27FC236}">
                <a16:creationId xmlns:a16="http://schemas.microsoft.com/office/drawing/2014/main" id="{615D8301-2C4C-ECEF-B137-65CCE216F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A555F-2CB7-0990-AEE1-DECDA265DFE3}"/>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161151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37BF-41A2-2030-4A86-C91F7B13E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4707ED-D2D6-7635-9487-E6CDCF0C3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A82B0-B1BE-F909-8996-FC079985D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49CC3-3339-7B6A-A66D-1E79DCCF49A0}"/>
              </a:ext>
            </a:extLst>
          </p:cNvPr>
          <p:cNvSpPr>
            <a:spLocks noGrp="1"/>
          </p:cNvSpPr>
          <p:nvPr>
            <p:ph type="dt" sz="half" idx="10"/>
          </p:nvPr>
        </p:nvSpPr>
        <p:spPr/>
        <p:txBody>
          <a:bodyPr/>
          <a:lstStyle/>
          <a:p>
            <a:fld id="{B736444B-3CDD-9B48-8A31-97BE50CAC8D2}" type="datetimeFigureOut">
              <a:rPr lang="en-US" smtClean="0"/>
              <a:t>9/24/24</a:t>
            </a:fld>
            <a:endParaRPr lang="en-US"/>
          </a:p>
        </p:txBody>
      </p:sp>
      <p:sp>
        <p:nvSpPr>
          <p:cNvPr id="6" name="Footer Placeholder 5">
            <a:extLst>
              <a:ext uri="{FF2B5EF4-FFF2-40B4-BE49-F238E27FC236}">
                <a16:creationId xmlns:a16="http://schemas.microsoft.com/office/drawing/2014/main" id="{36EA6788-0D73-9433-C5D3-1EF1027DD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0D10A-38CF-6B0C-002D-3DAF9B62C1E8}"/>
              </a:ext>
            </a:extLst>
          </p:cNvPr>
          <p:cNvSpPr>
            <a:spLocks noGrp="1"/>
          </p:cNvSpPr>
          <p:nvPr>
            <p:ph type="sldNum" sz="quarter" idx="12"/>
          </p:nvPr>
        </p:nvSpPr>
        <p:spPr/>
        <p:txBody>
          <a:bodyPr/>
          <a:lstStyle/>
          <a:p>
            <a:fld id="{FF76B823-E8AD-DD4A-A4E3-C9B78C69CD95}" type="slidenum">
              <a:rPr lang="en-US" smtClean="0"/>
              <a:t>‹#›</a:t>
            </a:fld>
            <a:endParaRPr lang="en-US"/>
          </a:p>
        </p:txBody>
      </p:sp>
    </p:spTree>
    <p:extLst>
      <p:ext uri="{BB962C8B-B14F-4D97-AF65-F5344CB8AC3E}">
        <p14:creationId xmlns:p14="http://schemas.microsoft.com/office/powerpoint/2010/main" val="212603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7B55D-681E-614E-FCF8-7A43260BA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7B650A-AF11-2824-F2CD-84E52FF6B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61E64-77CF-E5D1-D872-D1E9CF1FB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6444B-3CDD-9B48-8A31-97BE50CAC8D2}" type="datetimeFigureOut">
              <a:rPr lang="en-US" smtClean="0"/>
              <a:t>9/24/24</a:t>
            </a:fld>
            <a:endParaRPr lang="en-US"/>
          </a:p>
        </p:txBody>
      </p:sp>
      <p:sp>
        <p:nvSpPr>
          <p:cNvPr id="5" name="Footer Placeholder 4">
            <a:extLst>
              <a:ext uri="{FF2B5EF4-FFF2-40B4-BE49-F238E27FC236}">
                <a16:creationId xmlns:a16="http://schemas.microsoft.com/office/drawing/2014/main" id="{7996EDCE-08A8-9B33-3548-115578B21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4AE0EA-1854-8729-8D40-0FB1C27DD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76B823-E8AD-DD4A-A4E3-C9B78C69CD95}" type="slidenum">
              <a:rPr lang="en-US" smtClean="0"/>
              <a:t>‹#›</a:t>
            </a:fld>
            <a:endParaRPr lang="en-US"/>
          </a:p>
        </p:txBody>
      </p:sp>
    </p:spTree>
    <p:extLst>
      <p:ext uri="{BB962C8B-B14F-4D97-AF65-F5344CB8AC3E}">
        <p14:creationId xmlns:p14="http://schemas.microsoft.com/office/powerpoint/2010/main" val="1858929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B0F08-B693-B39F-671A-0CE8A942FD08}"/>
              </a:ext>
            </a:extLst>
          </p:cNvPr>
          <p:cNvSpPr>
            <a:spLocks noGrp="1"/>
          </p:cNvSpPr>
          <p:nvPr>
            <p:ph type="ctrTitle"/>
          </p:nvPr>
        </p:nvSpPr>
        <p:spPr>
          <a:xfrm>
            <a:off x="643468" y="643467"/>
            <a:ext cx="4620584" cy="4567137"/>
          </a:xfrm>
        </p:spPr>
        <p:txBody>
          <a:bodyPr>
            <a:normAutofit/>
          </a:bodyPr>
          <a:lstStyle/>
          <a:p>
            <a:pPr algn="l"/>
            <a:br>
              <a:rPr lang="en-US" sz="3400">
                <a:effectLst/>
                <a:latin typeface="Helvetica" pitchFamily="2" charset="0"/>
              </a:rPr>
            </a:br>
            <a:br>
              <a:rPr lang="en-US" sz="3400">
                <a:effectLst/>
                <a:latin typeface="Helvetica" pitchFamily="2" charset="0"/>
              </a:rPr>
            </a:br>
            <a:r>
              <a:rPr lang="en-US" sz="3400">
                <a:effectLst/>
                <a:latin typeface="Helvetica" pitchFamily="2" charset="0"/>
              </a:rPr>
              <a:t> A general exposome factor explains individual differences in functional brain network topography and cognition in youth </a:t>
            </a:r>
            <a:endParaRPr lang="en-US" sz="3400"/>
          </a:p>
        </p:txBody>
      </p:sp>
      <p:sp>
        <p:nvSpPr>
          <p:cNvPr id="3" name="Subtitle 2">
            <a:extLst>
              <a:ext uri="{FF2B5EF4-FFF2-40B4-BE49-F238E27FC236}">
                <a16:creationId xmlns:a16="http://schemas.microsoft.com/office/drawing/2014/main" id="{16DDC867-9D13-7514-2795-8706478D63AE}"/>
              </a:ext>
            </a:extLst>
          </p:cNvPr>
          <p:cNvSpPr>
            <a:spLocks noGrp="1"/>
          </p:cNvSpPr>
          <p:nvPr>
            <p:ph type="subTitle" idx="1"/>
          </p:nvPr>
        </p:nvSpPr>
        <p:spPr>
          <a:xfrm>
            <a:off x="643467" y="5277684"/>
            <a:ext cx="4620584" cy="775494"/>
          </a:xfrm>
        </p:spPr>
        <p:txBody>
          <a:bodyPr>
            <a:normAutofit/>
          </a:bodyPr>
          <a:lstStyle/>
          <a:p>
            <a:pPr algn="l"/>
            <a:r>
              <a:rPr lang="en-US" dirty="0"/>
              <a:t>Keller et al., 2024</a:t>
            </a:r>
            <a:endParaRPr lang="en-US"/>
          </a:p>
        </p:txBody>
      </p:sp>
      <p:pic>
        <p:nvPicPr>
          <p:cNvPr id="5" name="Picture 4" descr="Brain made out of yellow balls">
            <a:extLst>
              <a:ext uri="{FF2B5EF4-FFF2-40B4-BE49-F238E27FC236}">
                <a16:creationId xmlns:a16="http://schemas.microsoft.com/office/drawing/2014/main" id="{82D0F87A-900A-A192-AFDA-1ECFE5B80572}"/>
              </a:ext>
            </a:extLst>
          </p:cNvPr>
          <p:cNvPicPr>
            <a:picLocks noChangeAspect="1"/>
          </p:cNvPicPr>
          <p:nvPr/>
        </p:nvPicPr>
        <p:blipFill>
          <a:blip r:embed="rId2"/>
          <a:srcRect l="20438" r="1870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6855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C7C6D-0791-E936-C623-69FD845628A6}"/>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a:solidFill>
                  <a:schemeClr val="tx1"/>
                </a:solidFill>
                <a:latin typeface="+mj-lt"/>
                <a:ea typeface="+mj-ea"/>
                <a:cs typeface="+mj-cs"/>
              </a:rPr>
              <a:t>Research Question</a:t>
            </a:r>
          </a:p>
        </p:txBody>
      </p:sp>
      <p:sp>
        <p:nvSpPr>
          <p:cNvPr id="3" name="Content Placeholder 2">
            <a:extLst>
              <a:ext uri="{FF2B5EF4-FFF2-40B4-BE49-F238E27FC236}">
                <a16:creationId xmlns:a16="http://schemas.microsoft.com/office/drawing/2014/main" id="{0D6A8DFB-E005-258A-684A-A15C2E421BA3}"/>
              </a:ext>
            </a:extLst>
          </p:cNvPr>
          <p:cNvSpPr>
            <a:spLocks noGrp="1"/>
          </p:cNvSpPr>
          <p:nvPr>
            <p:ph idx="1"/>
          </p:nvPr>
        </p:nvSpPr>
        <p:spPr>
          <a:xfrm>
            <a:off x="1452656" y="2701427"/>
            <a:ext cx="4483324" cy="2699968"/>
          </a:xfrm>
        </p:spPr>
        <p:txBody>
          <a:bodyPr vert="horz" lIns="91440" tIns="45720" rIns="91440" bIns="45720" rtlCol="0">
            <a:normAutofit/>
          </a:bodyPr>
          <a:lstStyle/>
          <a:p>
            <a:pPr marL="0"/>
            <a:r>
              <a:rPr lang="en-US" sz="2000"/>
              <a:t>How does the exposome impact children’s neurodevelopment and cognition as they move through the critical transition from childhood to adolescence? </a:t>
            </a:r>
          </a:p>
          <a:p>
            <a:pPr marL="0"/>
            <a:endParaRPr lang="en-US" sz="2000"/>
          </a:p>
          <a:p>
            <a:pPr marL="0"/>
            <a:endParaRPr lang="en-US" sz="2000"/>
          </a:p>
        </p:txBody>
      </p:sp>
      <p:sp>
        <p:nvSpPr>
          <p:cNvPr id="4" name="TextBox 3">
            <a:extLst>
              <a:ext uri="{FF2B5EF4-FFF2-40B4-BE49-F238E27FC236}">
                <a16:creationId xmlns:a16="http://schemas.microsoft.com/office/drawing/2014/main" id="{C1B48B9F-E8AC-FED8-D418-DBAA376E51D2}"/>
              </a:ext>
            </a:extLst>
          </p:cNvPr>
          <p:cNvSpPr txBox="1"/>
          <p:nvPr/>
        </p:nvSpPr>
        <p:spPr>
          <a:xfrm>
            <a:off x="6256020" y="2701427"/>
            <a:ext cx="4554501" cy="26999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authors leverage the diverse environmental and cognitive metrics available in the ABCD (Adolescent Brain Cognitive Development) dataset to understand the impact of the exposome on the brain and cognitive performance across a critical two-year development window. </a:t>
            </a:r>
          </a:p>
        </p:txBody>
      </p:sp>
    </p:spTree>
    <p:extLst>
      <p:ext uri="{BB962C8B-B14F-4D97-AF65-F5344CB8AC3E}">
        <p14:creationId xmlns:p14="http://schemas.microsoft.com/office/powerpoint/2010/main" val="317599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84058-7AA5-0938-9CDC-A5B0C664F5E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94C68E6A-3237-FFD7-BB21-5779F48960D2}"/>
              </a:ext>
            </a:extLst>
          </p:cNvPr>
          <p:cNvSpPr>
            <a:spLocks noGrp="1"/>
          </p:cNvSpPr>
          <p:nvPr>
            <p:ph idx="1"/>
          </p:nvPr>
        </p:nvSpPr>
        <p:spPr>
          <a:xfrm>
            <a:off x="4810259" y="649480"/>
            <a:ext cx="6555347" cy="5546047"/>
          </a:xfrm>
        </p:spPr>
        <p:txBody>
          <a:bodyPr anchor="ctr">
            <a:normAutofit/>
          </a:bodyPr>
          <a:lstStyle/>
          <a:p>
            <a:pPr marL="0" indent="0">
              <a:buNone/>
            </a:pPr>
            <a:endParaRPr lang="en-US" sz="2000"/>
          </a:p>
          <a:p>
            <a:r>
              <a:rPr lang="en-US" sz="2000"/>
              <a:t>Childhood environments are critical in the shaping of cognitive neurodevelopment</a:t>
            </a:r>
          </a:p>
          <a:p>
            <a:r>
              <a:rPr lang="en-US" sz="2000"/>
              <a:t>The Exposome refers to hundreds of interconnected and co-occurring features of a child’s environment</a:t>
            </a:r>
          </a:p>
          <a:p>
            <a:r>
              <a:rPr lang="en-US" sz="2000"/>
              <a:t>Individual differences in cognition may increase as children develop and and environmental exposures, combined with individual experiences, continually mold the brain’s functional organization</a:t>
            </a:r>
          </a:p>
          <a:p>
            <a:pPr lvl="1"/>
            <a:r>
              <a:rPr lang="en-US" sz="2000"/>
              <a:t>These changes in cognition are also associated with with future SES, physical health, and mental health outcomes</a:t>
            </a:r>
          </a:p>
        </p:txBody>
      </p:sp>
    </p:spTree>
    <p:extLst>
      <p:ext uri="{BB962C8B-B14F-4D97-AF65-F5344CB8AC3E}">
        <p14:creationId xmlns:p14="http://schemas.microsoft.com/office/powerpoint/2010/main" val="85004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E9C-7437-EB93-FBE7-FBDA49666628}"/>
              </a:ext>
            </a:extLst>
          </p:cNvPr>
          <p:cNvSpPr>
            <a:spLocks noGrp="1"/>
          </p:cNvSpPr>
          <p:nvPr>
            <p:ph type="title"/>
          </p:nvPr>
        </p:nvSpPr>
        <p:spPr/>
        <p:txBody>
          <a:bodyPr/>
          <a:lstStyle/>
          <a:p>
            <a:r>
              <a:rPr lang="en-US" dirty="0"/>
              <a:t>Methods</a:t>
            </a:r>
          </a:p>
        </p:txBody>
      </p:sp>
      <p:graphicFrame>
        <p:nvGraphicFramePr>
          <p:cNvPr id="5" name="Content Placeholder 2">
            <a:extLst>
              <a:ext uri="{FF2B5EF4-FFF2-40B4-BE49-F238E27FC236}">
                <a16:creationId xmlns:a16="http://schemas.microsoft.com/office/drawing/2014/main" id="{06DC54D0-66B8-D695-DA17-B430D89A1A0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86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57177F6-4872-A017-9D1A-776A55701EA9}"/>
              </a:ext>
            </a:extLst>
          </p:cNvPr>
          <p:cNvPicPr>
            <a:picLocks noGrp="1" noChangeAspect="1"/>
          </p:cNvPicPr>
          <p:nvPr>
            <p:ph idx="1"/>
          </p:nvPr>
        </p:nvPicPr>
        <p:blipFill>
          <a:blip r:embed="rId2"/>
          <a:srcRect b="900"/>
          <a:stretch/>
        </p:blipFill>
        <p:spPr>
          <a:xfrm>
            <a:off x="20" y="1282"/>
            <a:ext cx="12191980" cy="6856718"/>
          </a:xfrm>
          <a:prstGeom prst="rect">
            <a:avLst/>
          </a:prstGeom>
        </p:spPr>
      </p:pic>
    </p:spTree>
    <p:extLst>
      <p:ext uri="{BB962C8B-B14F-4D97-AF65-F5344CB8AC3E}">
        <p14:creationId xmlns:p14="http://schemas.microsoft.com/office/powerpoint/2010/main" val="47704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8A8A-3A44-7F1B-78A0-378FD4A96CC6}"/>
              </a:ext>
            </a:extLst>
          </p:cNvPr>
          <p:cNvSpPr>
            <a:spLocks noGrp="1"/>
          </p:cNvSpPr>
          <p:nvPr>
            <p:ph type="title"/>
          </p:nvPr>
        </p:nvSpPr>
        <p:spPr/>
        <p:txBody>
          <a:bodyPr/>
          <a:lstStyle/>
          <a:p>
            <a:r>
              <a:rPr lang="en-US" dirty="0"/>
              <a:t>Results</a:t>
            </a:r>
          </a:p>
        </p:txBody>
      </p:sp>
      <p:graphicFrame>
        <p:nvGraphicFramePr>
          <p:cNvPr id="5" name="Content Placeholder 2">
            <a:extLst>
              <a:ext uri="{FF2B5EF4-FFF2-40B4-BE49-F238E27FC236}">
                <a16:creationId xmlns:a16="http://schemas.microsoft.com/office/drawing/2014/main" id="{7FAB396E-3088-3924-5AAE-1C252348E48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4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1344B0-BF9B-EE8E-120F-EC4207CC5E2A}"/>
              </a:ext>
            </a:extLst>
          </p:cNvPr>
          <p:cNvSpPr>
            <a:spLocks noGrp="1"/>
          </p:cNvSpPr>
          <p:nvPr>
            <p:ph type="title"/>
          </p:nvPr>
        </p:nvSpPr>
        <p:spPr>
          <a:xfrm>
            <a:off x="1045029" y="507160"/>
            <a:ext cx="2993571" cy="5438730"/>
          </a:xfrm>
        </p:spPr>
        <p:txBody>
          <a:bodyPr>
            <a:normAutofit/>
          </a:bodyPr>
          <a:lstStyle/>
          <a:p>
            <a:r>
              <a:rPr lang="en-US" sz="3200"/>
              <a:t>Discussion</a:t>
            </a:r>
          </a:p>
        </p:txBody>
      </p:sp>
      <p:sp>
        <p:nvSpPr>
          <p:cNvPr id="33" name="Rectangle 3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B93BBFF-5DFE-E69E-2825-0239E0A55377}"/>
              </a:ext>
            </a:extLst>
          </p:cNvPr>
          <p:cNvGraphicFramePr>
            <a:graphicFrameLocks noGrp="1"/>
          </p:cNvGraphicFramePr>
          <p:nvPr>
            <p:ph idx="1"/>
            <p:extLst>
              <p:ext uri="{D42A27DB-BD31-4B8C-83A1-F6EECF244321}">
                <p14:modId xmlns:p14="http://schemas.microsoft.com/office/powerpoint/2010/main" val="1831457790"/>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127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390</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Helvetica</vt:lpstr>
      <vt:lpstr>Office Theme</vt:lpstr>
      <vt:lpstr>   A general exposome factor explains individual differences in functional brain network topography and cognition in youth </vt:lpstr>
      <vt:lpstr>Research Question</vt:lpstr>
      <vt:lpstr>Introduction</vt:lpstr>
      <vt:lpstr>Methods</vt:lpstr>
      <vt:lpstr>PowerPoint Presentation</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Madeleine M Seitz</dc:creator>
  <cp:lastModifiedBy>Madeleine M Seitz</cp:lastModifiedBy>
  <cp:revision>1</cp:revision>
  <dcterms:created xsi:type="dcterms:W3CDTF">2024-09-24T21:22:46Z</dcterms:created>
  <dcterms:modified xsi:type="dcterms:W3CDTF">2024-09-24T21:48:54Z</dcterms:modified>
</cp:coreProperties>
</file>