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6" r:id="rId1"/>
  </p:sldMasterIdLst>
  <p:notesMasterIdLst>
    <p:notesMasterId r:id="rId2"/>
  </p:notesMasterIdLst>
  <p:sldIdLst>
    <p:sldId id="299" r:id="rId3"/>
    <p:sldId id="300" r:id="rId4"/>
    <p:sldId id="301" r:id="rId5"/>
    <p:sldId id="302" r:id="rId6"/>
    <p:sldId id="303" r:id="rId7"/>
    <p:sldId id="304" r:id="rId8"/>
    <p:sldId id="305" r:id="rId9"/>
    <p:sldId id="306" r:id="rId10"/>
    <p:sldId id="307" r:id="rId11"/>
    <p:sldId id="308" r:id="rId12"/>
    <p:sldId id="310" r:id="rId13"/>
    <p:sldId id="311"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lastView="sldThumbnailView">
  <p:normalViewPr showOutlineIcons="0">
    <p:restoredLeft sz="15588" autoAdjust="0"/>
    <p:restoredTop sz="94624" autoAdjust="0"/>
  </p:normalViewPr>
  <p:slideViewPr>
    <p:cSldViewPr>
      <p:cViewPr varScale="1">
        <p:scale>
          <a:sx n="69" d="100"/>
          <a:sy n="69" d="100"/>
        </p:scale>
        <p:origin x="-756" y="-102"/>
      </p:cViewPr>
      <p:guideLst>
        <p:guide orient="horz" pos="2880"/>
        <p:guide pos="216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ADMIN\Downloads\EMPLOYEE%20DATA%20BASE%201.txt"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 DATA BASE 1.txt]Sheet3!PivotTable4</c:name>
    <c:fmtId val="4"/>
  </c:pivotSource>
  <c:chart>
    <c:title>
      <c:layout/>
      <c:overlay val="0"/>
    </c:title>
    <c:autoTitleDeleted val="0"/>
    <c:pivotFmts>
      <c:pivotFmt>
        <c:idx val="0"/>
        <c:marker>
          <c:symbol val="none"/>
        </c:marker>
      </c:pivotFmt>
      <c:pivotFmt>
        <c:idx val="1"/>
        <c:marker>
          <c:symbol val="none"/>
        </c:marker>
      </c:pivotFmt>
      <c:pivotFmt>
        <c:idx val="2"/>
        <c:marker>
          <c:symbol val="none"/>
        </c:marker>
      </c:pivotFmt>
      <c:pivotFmt>
        <c:idx val="3"/>
        <c:marker>
          <c:symbol val="none"/>
        </c:marker>
      </c:pivotFmt>
      <c:pivotFmt>
        <c:idx val="4"/>
        <c:marker>
          <c:symbol val="none"/>
        </c:marker>
      </c:pivotFmt>
      <c:pivotFmt>
        <c:idx val="5"/>
        <c:marker>
          <c:symbol val="none"/>
        </c:marker>
      </c:pivotFmt>
      <c:pivotFmt>
        <c:idx val="6"/>
        <c:marker>
          <c:symbol val="none"/>
        </c:marker>
      </c:pivotFmt>
      <c:pivotFmt>
        <c:idx val="7"/>
        <c:marker>
          <c:symbol val="none"/>
        </c:marker>
      </c:pivotFmt>
    </c:pivotFmts>
    <c:view3D>
      <c:rotX val="30"/>
      <c:rotY val="0"/>
      <c:rAngAx val="0"/>
      <c:perspective val="30"/>
    </c:view3D>
    <c:plotArea>
      <c:layout/>
      <c:pie3DChart>
        <c:varyColors val="1"/>
        <c:ser>
          <c:idx val="0"/>
          <c:order val="0"/>
          <c:tx>
            <c:strRef>
              <c:f>Sheet3!$B$3:$B$4</c:f>
              <c:strCache>
                <c:ptCount val="1"/>
                <c:pt idx="0">
                  <c:v>Exceeds</c:v>
                </c:pt>
              </c:strCache>
            </c:strRef>
          </c:tx>
          <c:cat>
            <c:strRef>
              <c:f>Sheet3!$A$5:$A$15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Sheet3!$B$5:$B$15</c:f>
              <c:numCache>
                <c:formatCode>General</c:formatCode>
                <c:ptCount val="10"/>
                <c:pt idx="0">
                  <c:v>36.0</c:v>
                </c:pt>
                <c:pt idx="1">
                  <c:v>39.0</c:v>
                </c:pt>
                <c:pt idx="2">
                  <c:v>39.0</c:v>
                </c:pt>
                <c:pt idx="3">
                  <c:v>39.0</c:v>
                </c:pt>
                <c:pt idx="4">
                  <c:v>30.0</c:v>
                </c:pt>
                <c:pt idx="5">
                  <c:v>34.0</c:v>
                </c:pt>
                <c:pt idx="6">
                  <c:v>35.0</c:v>
                </c:pt>
                <c:pt idx="7">
                  <c:v>46.0</c:v>
                </c:pt>
                <c:pt idx="8">
                  <c:v>41.0</c:v>
                </c:pt>
                <c:pt idx="9">
                  <c:v>30.0</c:v>
                </c:pt>
              </c:numCache>
            </c:numRef>
          </c:val>
        </c:ser>
        <c:ser>
          <c:idx val="1"/>
          <c:order val="1"/>
          <c:tx>
            <c:strRef>
              <c:f>Sheet3!$C$3:$C$4</c:f>
              <c:strCache>
                <c:ptCount val="1"/>
                <c:pt idx="0">
                  <c:v>Fully Meets</c:v>
                </c:pt>
              </c:strCache>
            </c:strRef>
          </c:tx>
          <c:cat>
            <c:strRef>
              <c:f>Sheet3!$A$5:$A$15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Sheet3!$C$5:$C$15</c:f>
              <c:numCache>
                <c:formatCode>General</c:formatCode>
                <c:ptCount val="10"/>
                <c:pt idx="0">
                  <c:v>235.0</c:v>
                </c:pt>
                <c:pt idx="1">
                  <c:v>234.0</c:v>
                </c:pt>
                <c:pt idx="2">
                  <c:v>240.0</c:v>
                </c:pt>
                <c:pt idx="3">
                  <c:v>226.0</c:v>
                </c:pt>
                <c:pt idx="4">
                  <c:v>251.0</c:v>
                </c:pt>
                <c:pt idx="5">
                  <c:v>241.0</c:v>
                </c:pt>
                <c:pt idx="6">
                  <c:v>228.0</c:v>
                </c:pt>
                <c:pt idx="7">
                  <c:v>233.0</c:v>
                </c:pt>
                <c:pt idx="8">
                  <c:v>233.0</c:v>
                </c:pt>
                <c:pt idx="9">
                  <c:v>240.0</c:v>
                </c:pt>
              </c:numCache>
            </c:numRef>
          </c:val>
        </c:ser>
        <c:ser>
          <c:idx val="2"/>
          <c:order val="2"/>
          <c:tx>
            <c:strRef>
              <c:f>Sheet3!$D$3:$D$4</c:f>
              <c:strCache>
                <c:ptCount val="1"/>
                <c:pt idx="0">
                  <c:v>Needs Improvement</c:v>
                </c:pt>
              </c:strCache>
            </c:strRef>
          </c:tx>
          <c:cat>
            <c:strRef>
              <c:f>Sheet3!$A$5:$A$15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Sheet3!$D$5:$D$15</c:f>
              <c:numCache>
                <c:formatCode>General</c:formatCode>
                <c:ptCount val="10"/>
                <c:pt idx="0">
                  <c:v>24.0</c:v>
                </c:pt>
                <c:pt idx="1">
                  <c:v>17.0</c:v>
                </c:pt>
                <c:pt idx="2">
                  <c:v>16.0</c:v>
                </c:pt>
                <c:pt idx="3">
                  <c:v>20.0</c:v>
                </c:pt>
                <c:pt idx="4">
                  <c:v>11.0</c:v>
                </c:pt>
                <c:pt idx="5">
                  <c:v>16.0</c:v>
                </c:pt>
                <c:pt idx="6">
                  <c:v>23.0</c:v>
                </c:pt>
                <c:pt idx="7">
                  <c:v>20.0</c:v>
                </c:pt>
                <c:pt idx="8">
                  <c:v>15.0</c:v>
                </c:pt>
                <c:pt idx="9">
                  <c:v>15.0</c:v>
                </c:pt>
              </c:numCache>
            </c:numRef>
          </c:val>
        </c:ser>
        <c:ser>
          <c:idx val="3"/>
          <c:order val="3"/>
          <c:tx>
            <c:strRef>
              <c:f>Sheet3!$E$3:$E$4</c:f>
              <c:strCache>
                <c:ptCount val="1"/>
                <c:pt idx="0">
                  <c:v>PIP</c:v>
                </c:pt>
              </c:strCache>
            </c:strRef>
          </c:tx>
          <c:cat>
            <c:strRef>
              <c:f>Sheet3!$A$5:$A$15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Sheet3!$E$5:$E$15</c:f>
              <c:numCache>
                <c:formatCode>General</c:formatCode>
                <c:ptCount val="10"/>
                <c:pt idx="0">
                  <c:v>8.0</c:v>
                </c:pt>
                <c:pt idx="1">
                  <c:v>10.0</c:v>
                </c:pt>
                <c:pt idx="2">
                  <c:v>7.0</c:v>
                </c:pt>
                <c:pt idx="3">
                  <c:v>11.0</c:v>
                </c:pt>
                <c:pt idx="4">
                  <c:v>12.0</c:v>
                </c:pt>
                <c:pt idx="5">
                  <c:v>10.0</c:v>
                </c:pt>
                <c:pt idx="6">
                  <c:v>13.0</c:v>
                </c:pt>
                <c:pt idx="7">
                  <c:v>5.0</c:v>
                </c:pt>
                <c:pt idx="8">
                  <c:v>8.0</c:v>
                </c:pt>
                <c:pt idx="9">
                  <c:v>9.0</c:v>
                </c:pt>
              </c:numCache>
            </c:numRef>
          </c:val>
        </c:ser>
        <c:dLbls>
          <c:showLegendKey val="0"/>
          <c:showVal val="0"/>
          <c:showCatName val="0"/>
          <c:showSerName val="0"/>
          <c:showPercent val="0"/>
          <c:showBubbleSize val="0"/>
          <c:showLeaderLines val="1"/>
        </c:dLbls>
      </c:pie3DChart>
    </c:plotArea>
    <c:legend>
      <c:legendPos val="r"/>
      <c:layout/>
      <c:overlay val="0"/>
    </c:legend>
    <c:plotVisOnly val="1"/>
    <c:dispBlanksAs val="gap"/>
    <c:showDLblsOverMax val="0"/>
  </c:chart>
  <c:externalData r:id="rId1"/>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706"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7"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29-08-2024</a:t>
            </a:fld>
            <a:endParaRPr lang="en-IN"/>
          </a:p>
        </p:txBody>
      </p:sp>
      <p:sp>
        <p:nvSpPr>
          <p:cNvPr id="1048708"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9"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0"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1"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29-Aug-24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pPr marL="38100">
                <a:lnSpc>
                  <a:spcPct val="100000"/>
                </a:lnSpc>
                <a:spcBef>
                  <a:spcPts val="55"/>
                </a:spcBef>
              </a:pPr>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92"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3" name="Holder 3"/>
          <p:cNvSpPr>
            <a:spLocks noGrp="1"/>
          </p:cNvSpPr>
          <p:nvPr>
            <p:ph type="body" idx="1"/>
          </p:nvPr>
        </p:nvSpPr>
        <p:spPr/>
        <p:txBody>
          <a:bodyPr bIns="0" lIns="0" rIns="0" tIns="0"/>
          <a:p/>
        </p:txBody>
      </p:sp>
      <p:sp>
        <p:nvSpPr>
          <p:cNvPr id="1048694"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5"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29-Aug-24</a:t>
            </a:fld>
            <a:endParaRPr lang="en-US"/>
          </a:p>
        </p:txBody>
      </p:sp>
      <p:sp>
        <p:nvSpPr>
          <p:cNvPr id="1048696"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pPr marL="38100">
                <a:lnSpc>
                  <a:spcPct val="100000"/>
                </a:lnSpc>
                <a:spcBef>
                  <a:spcPts val="55"/>
                </a:spcBef>
              </a:pPr>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697"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8"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9"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700"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1"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29-Aug-24</a:t>
            </a:fld>
            <a:endParaRPr lang="en-US"/>
          </a:p>
        </p:txBody>
      </p:sp>
      <p:sp>
        <p:nvSpPr>
          <p:cNvPr id="1048702"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pPr marL="38100">
                <a:lnSpc>
                  <a:spcPct val="100000"/>
                </a:lnSpc>
                <a:spcBef>
                  <a:spcPts val="55"/>
                </a:spcBef>
              </a:pPr>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29-Aug-24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pPr marL="38100">
                <a:lnSpc>
                  <a:spcPct val="100000"/>
                </a:lnSpc>
                <a:spcBef>
                  <a:spcPts val="55"/>
                </a:spcBef>
              </a:pPr>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703"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4"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29-Aug-24</a:t>
            </a:fld>
            <a:endParaRPr lang="en-US"/>
          </a:p>
        </p:txBody>
      </p:sp>
      <p:sp>
        <p:nvSpPr>
          <p:cNvPr id="1048705"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pPr marL="38100">
                <a:lnSpc>
                  <a:spcPct val="100000"/>
                </a:lnSpc>
                <a:spcBef>
                  <a:spcPts val="55"/>
                </a:spcBef>
              </a:pPr>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29-Aug-24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pPr marL="38100">
                <a:lnSpc>
                  <a:spcPct val="100000"/>
                </a:lnSpc>
                <a:spcBef>
                  <a:spcPts val="55"/>
                </a:spcBef>
              </a:pPr>
              <a:t>‹#›</a:t>
            </a:fld>
            <a:endParaRPr dirty="0" spc="10"/>
          </a:p>
        </p:txBody>
      </p:sp>
    </p:spTree>
  </p:cSld>
  <p:clrMap accent1="accent1" accent2="accent2" accent3="accent3" accent4="accent4" accent5="accent5" accent6="accent6" bg1="lt1" bg2="lt2" tx1="dk1" tx2="dk2" hlink="hlink" folHlink="folHlink"/>
  <p:sldLayoutIdLst>
    <p:sldLayoutId id="2147483667" r:id="rId1"/>
    <p:sldLayoutId id="2147483668" r:id="rId2"/>
    <p:sldLayoutId id="2147483669" r:id="rId3"/>
    <p:sldLayoutId id="2147483670" r:id="rId4"/>
    <p:sldLayoutId id="2147483671"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jpeg"/><Relationship Id="rId3"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r>
              <a:rPr b="1" dirty="0" i="0" lang="en-US">
                <a:solidFill>
                  <a:srgbClr val="0F0F0F"/>
                </a:solidFill>
                <a:effectLst/>
                <a:latin typeface="Roboto" panose="020F0502020204030204" pitchFamily="2" charset="0"/>
              </a:rPr>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xfrm>
            <a:off x="11353418" y="6473337"/>
            <a:ext cx="15112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1</a:t>
            </a:fld>
            <a:endParaRPr dirty="0" spc="10"/>
          </a:p>
        </p:txBody>
      </p:sp>
      <p:sp>
        <p:nvSpPr>
          <p:cNvPr id="1048602" name="TextBox 13"/>
          <p:cNvSpPr txBox="1"/>
          <p:nvPr/>
        </p:nvSpPr>
        <p:spPr>
          <a:xfrm>
            <a:off x="1905000" y="3200400"/>
            <a:ext cx="8610600" cy="1551940"/>
          </a:xfrm>
          <a:prstGeom prst="rect"/>
          <a:noFill/>
        </p:spPr>
        <p:txBody>
          <a:bodyPr rtlCol="0" wrap="square">
            <a:spAutoFit/>
          </a:bodyPr>
          <a:p>
            <a:r>
              <a:rPr dirty="0" sz="2400" lang="en-US"/>
              <a:t>STUDENT </a:t>
            </a:r>
            <a:r>
              <a:rPr dirty="0" sz="2400" lang="en-US" smtClean="0"/>
              <a:t>NAME: A.S.NAVIN KUMAR</a:t>
            </a:r>
            <a:endParaRPr dirty="0" sz="2400" lang="en-US"/>
          </a:p>
          <a:p>
            <a:r>
              <a:rPr dirty="0" sz="2400" lang="en-US"/>
              <a:t>REGISTER </a:t>
            </a:r>
            <a:r>
              <a:rPr dirty="0" sz="2400" lang="en-US" smtClean="0"/>
              <a:t>NO:31221</a:t>
            </a:r>
            <a:r>
              <a:rPr altLang="en-GB" dirty="0" sz="2400" lang="en-US" smtClean="0"/>
              <a:t>5</a:t>
            </a:r>
            <a:r>
              <a:rPr dirty="0" sz="2400" lang="en-US" smtClean="0"/>
              <a:t>332[UNM148722CCA008]</a:t>
            </a:r>
            <a:endParaRPr dirty="0" sz="2400" lang="en-US"/>
          </a:p>
          <a:p>
            <a:r>
              <a:rPr dirty="0" sz="2400" lang="en-US" smtClean="0"/>
              <a:t>DEPARTMENT:BCOM[COMPUTER APPLICATION]</a:t>
            </a:r>
            <a:endParaRPr dirty="0" sz="2400" lang="en-US"/>
          </a:p>
          <a:p>
            <a:r>
              <a:rPr dirty="0" sz="2400" lang="en-US" smtClean="0"/>
              <a:t>COLLEGE:JAYAGOVIND HARIGOPAL  AGARWAL  AGARESEN COLLEGE</a:t>
            </a:r>
            <a:endParaRPr dirty="0" sz="2400" lang="en-US"/>
          </a:p>
          <a:p>
            <a:r>
              <a:rPr dirty="0" sz="2400" lang="en-US"/>
              <a:t>           </a:t>
            </a:r>
            <a:endParaRPr dirty="0" sz="2400" lang="en-IN"/>
          </a:p>
        </p:txBody>
      </p:sp>
    </p:spTree>
  </p:cSld>
  <p:clrMapOvr>
    <a:masterClrMapping/>
  </p:clrMapOvr>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8"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9"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1048680" name="object 8"/>
          <p:cNvSpPr txBox="1"/>
          <p:nvPr/>
        </p:nvSpPr>
        <p:spPr>
          <a:xfrm>
            <a:off x="457200" y="228600"/>
            <a:ext cx="3303904" cy="758190"/>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1"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2" name="Rectangle 6"/>
          <p:cNvSpPr/>
          <p:nvPr/>
        </p:nvSpPr>
        <p:spPr>
          <a:xfrm>
            <a:off x="4114800" y="914400"/>
            <a:ext cx="4800600" cy="5078313"/>
          </a:xfrm>
          <a:prstGeom prst="rect"/>
        </p:spPr>
        <p:txBody>
          <a:bodyPr wrap="square">
            <a:spAutoFit/>
          </a:bodyPr>
          <a:p>
            <a:pPr indent="-342900" marL="342900"/>
            <a:r>
              <a:rPr b="1" dirty="0" i="1" lang="en-US" smtClean="0">
                <a:solidFill>
                  <a:srgbClr val="FF0000"/>
                </a:solidFill>
              </a:rPr>
              <a:t>Editing</a:t>
            </a:r>
            <a:endParaRPr b="1" dirty="0" i="1" lang="en-US" smtClean="0">
              <a:solidFill>
                <a:srgbClr val="FF0000"/>
              </a:solidFill>
            </a:endParaRPr>
          </a:p>
          <a:p>
            <a:pPr indent="-342900" marL="342900">
              <a:buAutoNum type="arabicParenR"/>
            </a:pPr>
            <a:r>
              <a:rPr b="1" dirty="0" i="1" lang="en-US" smtClean="0"/>
              <a:t>Fonts</a:t>
            </a:r>
            <a:endParaRPr b="1" dirty="0" i="1" lang="en-US" smtClean="0"/>
          </a:p>
          <a:p>
            <a:pPr indent="-342900" marL="342900">
              <a:buAutoNum type="arabicParenR"/>
            </a:pPr>
            <a:r>
              <a:rPr b="1" dirty="0" i="1" lang="en-US" smtClean="0"/>
              <a:t>Filter</a:t>
            </a:r>
          </a:p>
          <a:p>
            <a:pPr indent="-342900" marL="342900">
              <a:buAutoNum type="arabicParenR"/>
            </a:pPr>
            <a:r>
              <a:rPr b="1" dirty="0" i="1" lang="en-US" smtClean="0"/>
              <a:t>Highlight</a:t>
            </a:r>
          </a:p>
          <a:p>
            <a:pPr indent="-342900" marL="342900">
              <a:buAutoNum type="arabicParenR"/>
            </a:pPr>
            <a:r>
              <a:rPr b="1" dirty="0" i="1" lang="en-US" smtClean="0"/>
              <a:t>Formulas</a:t>
            </a:r>
          </a:p>
          <a:p>
            <a:r>
              <a:rPr b="1" dirty="0" i="1" lang="en-US" smtClean="0">
                <a:solidFill>
                  <a:srgbClr val="FF0000"/>
                </a:solidFill>
              </a:rPr>
              <a:t>Feature </a:t>
            </a:r>
            <a:r>
              <a:rPr b="1" dirty="0" i="1" lang="en-US" smtClean="0">
                <a:solidFill>
                  <a:srgbClr val="FF0000"/>
                </a:solidFill>
              </a:rPr>
              <a:t>Collection</a:t>
            </a:r>
          </a:p>
          <a:p>
            <a:r>
              <a:rPr b="1" dirty="0" i="1" lang="en-US" smtClean="0"/>
              <a:t>1)Employee Id</a:t>
            </a:r>
          </a:p>
          <a:p>
            <a:r>
              <a:rPr b="1" dirty="0" i="1" lang="en-US" smtClean="0"/>
              <a:t>2)Employee type</a:t>
            </a:r>
          </a:p>
          <a:p>
            <a:r>
              <a:rPr b="1" dirty="0" i="1" lang="en-US" smtClean="0"/>
              <a:t>3)Performance level etc..</a:t>
            </a:r>
          </a:p>
          <a:p>
            <a:r>
              <a:rPr b="1" dirty="0" i="1" lang="en-US" smtClean="0">
                <a:solidFill>
                  <a:srgbClr val="FF0000"/>
                </a:solidFill>
              </a:rPr>
              <a:t>Data </a:t>
            </a:r>
            <a:r>
              <a:rPr b="1" dirty="0" i="1" lang="en-US" smtClean="0">
                <a:solidFill>
                  <a:srgbClr val="FF0000"/>
                </a:solidFill>
              </a:rPr>
              <a:t>Collection</a:t>
            </a:r>
          </a:p>
          <a:p>
            <a:r>
              <a:rPr b="1" dirty="0" i="1" lang="en-US" smtClean="0"/>
              <a:t>1)</a:t>
            </a:r>
            <a:r>
              <a:rPr b="1" dirty="0" i="1" lang="en-US" err="1" smtClean="0"/>
              <a:t>Kaggle</a:t>
            </a:r>
            <a:endParaRPr b="1" dirty="0" i="1" lang="en-US" smtClean="0"/>
          </a:p>
          <a:p>
            <a:r>
              <a:rPr b="1" dirty="0" i="1" lang="en-US" smtClean="0"/>
              <a:t>2)</a:t>
            </a:r>
            <a:r>
              <a:rPr b="1" dirty="0" i="1" lang="en-US" err="1" smtClean="0"/>
              <a:t>E</a:t>
            </a:r>
            <a:r>
              <a:rPr b="1" dirty="0" i="1" lang="en-US" err="1" smtClean="0"/>
              <a:t>dunet</a:t>
            </a:r>
            <a:endParaRPr b="1" dirty="0" i="1" lang="en-US" smtClean="0"/>
          </a:p>
          <a:p>
            <a:r>
              <a:rPr b="1" dirty="0" i="1" lang="en-US" smtClean="0"/>
              <a:t>3)Employee data set</a:t>
            </a:r>
          </a:p>
          <a:p>
            <a:r>
              <a:rPr b="1" dirty="0" i="1" lang="en-US" smtClean="0">
                <a:solidFill>
                  <a:srgbClr val="FF0000"/>
                </a:solidFill>
              </a:rPr>
              <a:t>Analyze</a:t>
            </a:r>
          </a:p>
          <a:p>
            <a:pPr indent="-342900" marL="342900">
              <a:buAutoNum type="arabicParenR"/>
            </a:pPr>
            <a:r>
              <a:rPr b="1" dirty="0" i="1" lang="en-US" smtClean="0"/>
              <a:t>Pivot table</a:t>
            </a:r>
          </a:p>
          <a:p>
            <a:pPr indent="-342900" marL="342900">
              <a:buAutoNum type="arabicParenR"/>
            </a:pPr>
            <a:r>
              <a:rPr b="1" dirty="0" i="1" lang="en-US" smtClean="0"/>
              <a:t>Graph</a:t>
            </a:r>
          </a:p>
          <a:p>
            <a:pPr indent="-342900" marL="342900">
              <a:buAutoNum type="arabicParenR"/>
            </a:pPr>
            <a:r>
              <a:rPr b="1" dirty="0" i="1" lang="en-US" smtClean="0"/>
              <a:t>Slicer</a:t>
            </a:r>
          </a:p>
          <a:p>
            <a:pPr indent="-342900" marL="342900"/>
            <a:endParaRPr b="1" dirty="0" i="1" lang="en-US" smtClean="0"/>
          </a:p>
        </p:txBody>
      </p:sp>
      <p:sp>
        <p:nvSpPr>
          <p:cNvPr id="1048683" name="Oval 10"/>
          <p:cNvSpPr/>
          <p:nvPr/>
        </p:nvSpPr>
        <p:spPr>
          <a:xfrm>
            <a:off x="3124200" y="381000"/>
            <a:ext cx="3657600" cy="5105400"/>
          </a:xfrm>
          <a:prstGeom prst="ellipse"/>
          <a:ln>
            <a:noFill/>
          </a:ln>
          <a:effectLst>
            <a:outerShdw algn="ctr" blurRad="127000" dir="2700000" dist="38100">
              <a:srgbClr val="000000">
                <a:alpha val="45000"/>
              </a:srgbClr>
            </a:outerShdw>
          </a:effectLst>
          <a:scene3d>
            <a:camera prst="perspectiveFront" fov="2700000">
              <a:rot lat="20376000" lon="1938000" rev="20112001"/>
            </a:camera>
            <a:lightRig dir="t" rig="soft">
              <a:rot lat="0" lon="0" rev="0"/>
            </a:lightRig>
          </a:scene3d>
          <a:sp3d prstMaterial="translucentPowder">
            <a:bevelT w="203200" h="50800" prst="softRound"/>
          </a:sp3d>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Tree>
  </p:cSld>
  <p:clrMapOvr>
    <a:masterClrMapping/>
  </p:clrMapOvr>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84" name="Title 1"/>
          <p:cNvSpPr>
            <a:spLocks noGrp="1"/>
          </p:cNvSpPr>
          <p:nvPr>
            <p:ph type="title"/>
          </p:nvPr>
        </p:nvSpPr>
        <p:spPr/>
        <p:txBody>
          <a:bodyPr/>
          <a:p>
            <a:r>
              <a:rPr dirty="0" lang="en-US" smtClean="0">
                <a:latin typeface="Times New Roman" panose="02020603050405020304" pitchFamily="18" charset="0"/>
                <a:cs typeface="Times New Roman" panose="02020603050405020304" pitchFamily="18" charset="0"/>
              </a:rPr>
              <a:t>RESULT</a:t>
            </a:r>
            <a:endParaRPr dirty="0" lang="en-IN">
              <a:latin typeface="Times New Roman" panose="02020603050405020304" pitchFamily="18" charset="0"/>
              <a:cs typeface="Times New Roman" panose="02020603050405020304" pitchFamily="18" charset="0"/>
            </a:endParaRPr>
          </a:p>
        </p:txBody>
      </p:sp>
      <p:graphicFrame>
        <p:nvGraphicFramePr>
          <p:cNvPr id="4194304" name="Chart 2"/>
          <p:cNvGraphicFramePr>
            <a:graphicFrameLocks/>
          </p:cNvGraphicFramePr>
          <p:nvPr/>
        </p:nvGraphicFramePr>
        <p:xfrm>
          <a:off x="2514600" y="1371600"/>
          <a:ext cx="6172200" cy="4038600"/>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6" name="object 4"/>
          <p:cNvSpPr/>
          <p:nvPr/>
        </p:nvSpPr>
        <p:spPr>
          <a:xfrm>
            <a:off x="8382000" y="22860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8"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8" name="object 7"/>
          <p:cNvSpPr txBox="1">
            <a:spLocks noGrp="1"/>
          </p:cNvSpPr>
          <p:nvPr>
            <p:ph type="title"/>
          </p:nvPr>
        </p:nvSpPr>
        <p:spPr>
          <a:xfrm>
            <a:off x="755332" y="385444"/>
            <a:ext cx="4045268" cy="629018"/>
          </a:xfrm>
          <a:prstGeom prst="rect"/>
        </p:spPr>
        <p:txBody>
          <a:bodyPr bIns="0" lIns="0" rIns="0" rtlCol="0" tIns="13335" vert="horz" wrap="square">
            <a:spAutoFit/>
          </a:bodyPr>
          <a:p>
            <a:pPr marL="12700">
              <a:lnSpc>
                <a:spcPct val="100000"/>
              </a:lnSpc>
              <a:spcBef>
                <a:spcPts val="105"/>
              </a:spcBef>
            </a:pPr>
            <a:r>
              <a:rPr dirty="0" sz="4000" lang="en-US" smtClean="0"/>
              <a:t>CONCLUSION</a:t>
            </a:r>
            <a:endParaRPr dirty="0" sz="4000"/>
          </a:p>
        </p:txBody>
      </p:sp>
      <p:sp>
        <p:nvSpPr>
          <p:cNvPr id="1048689"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pPr marL="38100">
                <a:lnSpc>
                  <a:spcPct val="100000"/>
                </a:lnSpc>
                <a:spcBef>
                  <a:spcPts val="55"/>
                </a:spcBef>
              </a:pPr>
              <a:t>12</a:t>
            </a:fld>
            <a:endParaRPr sz="1100">
              <a:latin typeface="Trebuchet MS"/>
              <a:cs typeface="Trebuchet MS"/>
            </a:endParaRPr>
          </a:p>
        </p:txBody>
      </p:sp>
      <p:sp>
        <p:nvSpPr>
          <p:cNvPr id="1048690" name="Rectangle 7"/>
          <p:cNvSpPr/>
          <p:nvPr/>
        </p:nvSpPr>
        <p:spPr>
          <a:xfrm>
            <a:off x="1905000" y="1905000"/>
            <a:ext cx="6096000" cy="3139321"/>
          </a:xfrm>
          <a:prstGeom prst="rect"/>
        </p:spPr>
        <p:txBody>
          <a:bodyPr>
            <a:spAutoFit/>
          </a:bodyPr>
          <a:p>
            <a:r>
              <a:rPr dirty="0" i="1" lang="en-US" smtClean="0">
                <a:latin typeface="Arial Black" pitchFamily="34" charset="0"/>
              </a:rPr>
              <a:t>The analysis of employee performance ratings reveals that a majority of employees are rated at medium or low levels. This indicates that while a significant portion of the workforce meets basic expectations, there is room for improvement in achieving higher performance standards. Moving forward, the focus should be on targeted training, support, and motivation to elevate more employees to high-performance levels, thereby enhancing overall productivity and organizational success</a:t>
            </a:r>
            <a:endParaRPr dirty="0" lang="en-US">
              <a:latin typeface="Arial Black" pitchFamily="34" charset="0"/>
            </a:endParaRPr>
          </a:p>
        </p:txBody>
      </p:sp>
      <p:sp>
        <p:nvSpPr>
          <p:cNvPr id="1048691" name="Rectangle 9"/>
          <p:cNvSpPr/>
          <p:nvPr/>
        </p:nvSpPr>
        <p:spPr>
          <a:xfrm>
            <a:off x="1524000" y="1752600"/>
            <a:ext cx="7162800" cy="3352800"/>
          </a:xfrm>
          <a:prstGeom prst="rect"/>
          <a:ln w="34925">
            <a:solidFill>
              <a:srgbClr val="FFFFFF"/>
            </a:solidFill>
          </a:ln>
          <a:effectLst>
            <a:outerShdw algn="ctr" blurRad="317500" dir="2700000">
              <a:srgbClr val="000000">
                <a:alpha val="43000"/>
              </a:srgbClr>
            </a:outerShdw>
          </a:effectLst>
          <a:scene3d>
            <a:camera prst="perspectiveFront" fov="2700000">
              <a:rot lat="19086000" lon="19067999" rev="3108000"/>
            </a:camera>
            <a:lightRig dir="t" rig="threePt">
              <a:rot lat="0" lon="0" rev="0"/>
            </a:lightRig>
          </a:scene3d>
          <a:sp3d extrusionH="38100" prstMaterial="clear">
            <a:bevelT w="260350" h="50800" prst="softRound"/>
            <a:bevelB prst="softRound"/>
          </a:sp3d>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Tree>
  </p:cSld>
  <p:clrMapOvr>
    <a:masterClrMapping/>
  </p:clrMapOvr>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511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xfrm>
            <a:off x="11353418" y="6473337"/>
            <a:ext cx="15112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2</a:t>
            </a:fld>
            <a:endParaRPr dirty="0" spc="10"/>
          </a:p>
        </p:txBody>
      </p:sp>
      <p:sp>
        <p:nvSpPr>
          <p:cNvPr id="1048626" name="TextBox 22"/>
          <p:cNvSpPr txBox="1"/>
          <p:nvPr/>
        </p:nvSpPr>
        <p:spPr>
          <a:xfrm>
            <a:off x="1217522" y="2123271"/>
            <a:ext cx="8593228" cy="1158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5975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xfrm>
            <a:off x="11353418" y="6473337"/>
            <a:ext cx="15112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3</a:t>
            </a:fld>
            <a:endParaRPr dirty="0" spc="10"/>
          </a:p>
        </p:txBody>
      </p:sp>
      <p:sp>
        <p:nvSpPr>
          <p:cNvPr id="1048643" name="TextBox 22"/>
          <p:cNvSpPr txBox="1"/>
          <p:nvPr/>
        </p:nvSpPr>
        <p:spPr>
          <a:xfrm>
            <a:off x="2509807" y="1041533"/>
            <a:ext cx="5029200" cy="3520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9144000" y="3733800"/>
            <a:ext cx="2762250" cy="2876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755332" y="385444"/>
            <a:ext cx="10681335" cy="511811"/>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sp>
        <p:nvSpPr>
          <p:cNvPr id="1048648" name="object 10"/>
          <p:cNvSpPr txBox="1">
            <a:spLocks noGrp="1"/>
          </p:cNvSpPr>
          <p:nvPr>
            <p:ph type="sldNum" sz="quarter" idx="7"/>
          </p:nvPr>
        </p:nvSpPr>
        <p:spPr>
          <a:xfrm>
            <a:off x="11353418" y="6473337"/>
            <a:ext cx="15112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4</a:t>
            </a:fld>
            <a:endParaRPr dirty="0" spc="1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9" name="object 7"/>
          <p:cNvSpPr txBox="1"/>
          <p:nvPr/>
        </p:nvSpPr>
        <p:spPr>
          <a:xfrm>
            <a:off x="304800" y="1905000"/>
            <a:ext cx="10681335" cy="1780540"/>
          </a:xfrm>
          <a:prstGeom prst="rect"/>
        </p:spPr>
        <p:txBody>
          <a:bodyPr bIns="0" lIns="0" rIns="0" rtlCol="0" tIns="16510" vert="horz" wrap="square">
            <a:spAutoFit/>
          </a:bodyPr>
          <a:p>
            <a:pPr defTabSz="914400" eaLnBrk="1" fontAlgn="auto" hangingPunct="1" indent="0" latinLnBrk="0" lvl="0" marL="12700" marR="0">
              <a:lnSpc>
                <a:spcPct val="100000"/>
              </a:lnSpc>
              <a:spcBef>
                <a:spcPts val="130"/>
              </a:spcBef>
              <a:spcAft>
                <a:spcPts val="0"/>
              </a:spcAft>
              <a:buClrTx/>
              <a:buSzTx/>
              <a:buFont typeface="Wingdings" pitchFamily="2" charset="2"/>
              <a:buChar char="ü"/>
              <a:tabLst>
                <a:tab algn="l" pos="2727960"/>
              </a:tabLst>
            </a:pPr>
            <a:r>
              <a:rPr baseline="0" b="1" cap="none" dirty="0" sz="2800" i="0" kern="0" kumimoji="0" lang="en-US" noProof="0" normalizeH="0" spc="0" strike="noStrike" u="none" smtClean="0">
                <a:ln>
                  <a:noFill/>
                </a:ln>
                <a:solidFill>
                  <a:schemeClr val="tx1"/>
                </a:solidFill>
                <a:effectLst/>
                <a:uLnTx/>
                <a:uFillTx/>
                <a:latin typeface="Berlin Sans FB Demi" pitchFamily="34" charset="0"/>
                <a:ea typeface="+mj-ea"/>
                <a:cs typeface="Trebuchet MS"/>
              </a:rPr>
              <a:t>In</a:t>
            </a:r>
            <a:r>
              <a:rPr b="1" cap="none" dirty="0" sz="2800" i="0" kern="0" kumimoji="0" lang="en-US" noProof="0" normalizeH="0" spc="0" strike="noStrike" u="none" smtClean="0">
                <a:ln>
                  <a:noFill/>
                </a:ln>
                <a:solidFill>
                  <a:schemeClr val="tx1"/>
                </a:solidFill>
                <a:effectLst/>
                <a:uLnTx/>
                <a:uFillTx/>
                <a:latin typeface="Berlin Sans FB Demi" pitchFamily="34" charset="0"/>
                <a:ea typeface="+mj-ea"/>
                <a:cs typeface="Trebuchet MS"/>
              </a:rPr>
              <a:t> the excel analysis shows employee performance ratings.</a:t>
            </a:r>
          </a:p>
          <a:p>
            <a:pPr defTabSz="914400" eaLnBrk="1" fontAlgn="auto" hangingPunct="1" indent="0" latinLnBrk="0" lvl="0" marL="12700" marR="0">
              <a:lnSpc>
                <a:spcPct val="100000"/>
              </a:lnSpc>
              <a:spcBef>
                <a:spcPts val="130"/>
              </a:spcBef>
              <a:spcAft>
                <a:spcPts val="0"/>
              </a:spcAft>
              <a:buClrTx/>
              <a:buSzTx/>
              <a:buFont typeface="Wingdings" pitchFamily="2" charset="2"/>
              <a:buChar char="ü"/>
              <a:tabLst>
                <a:tab algn="l" pos="2727960"/>
              </a:tabLst>
            </a:pPr>
            <a:r>
              <a:rPr baseline="0" b="1" dirty="0" sz="2800" kern="0" lang="en-US" smtClean="0">
                <a:latin typeface="Berlin Sans FB Demi" pitchFamily="34" charset="0"/>
                <a:ea typeface="+mj-ea"/>
                <a:cs typeface="Trebuchet MS"/>
              </a:rPr>
              <a:t>This</a:t>
            </a:r>
            <a:r>
              <a:rPr b="1" dirty="0" sz="2800" kern="0" lang="en-US" smtClean="0">
                <a:latin typeface="Berlin Sans FB Demi" pitchFamily="34" charset="0"/>
                <a:ea typeface="+mj-ea"/>
                <a:cs typeface="Trebuchet MS"/>
              </a:rPr>
              <a:t> analysis tell there are medium rated employees.</a:t>
            </a:r>
          </a:p>
          <a:p>
            <a:pPr defTabSz="914400" eaLnBrk="1" fontAlgn="auto" hangingPunct="1" indent="0" latinLnBrk="0" lvl="0" marL="12700" marR="0">
              <a:lnSpc>
                <a:spcPct val="100000"/>
              </a:lnSpc>
              <a:spcBef>
                <a:spcPts val="130"/>
              </a:spcBef>
              <a:spcAft>
                <a:spcPts val="0"/>
              </a:spcAft>
              <a:buClrTx/>
              <a:buSzTx/>
              <a:buFont typeface="Wingdings" pitchFamily="2" charset="2"/>
              <a:buChar char="ü"/>
              <a:tabLst>
                <a:tab algn="l" pos="2727960"/>
              </a:tabLst>
            </a:pPr>
            <a:r>
              <a:rPr baseline="0" b="1" cap="none" dirty="0" sz="2800" i="0" kern="0" kumimoji="0" lang="en-US" noProof="0" normalizeH="0" spc="0" strike="noStrike" u="none" smtClean="0">
                <a:ln>
                  <a:noFill/>
                </a:ln>
                <a:solidFill>
                  <a:schemeClr val="tx1"/>
                </a:solidFill>
                <a:effectLst/>
                <a:uLnTx/>
                <a:uFillTx/>
                <a:latin typeface="Berlin Sans FB Demi" pitchFamily="34" charset="0"/>
                <a:ea typeface="+mj-ea"/>
                <a:cs typeface="Trebuchet MS"/>
              </a:rPr>
              <a:t>We need to improve this table</a:t>
            </a:r>
          </a:p>
          <a:p>
            <a:pPr defTabSz="914400" eaLnBrk="1" fontAlgn="auto" hangingPunct="1" indent="0" latinLnBrk="0" lvl="0" marL="12700" marR="0">
              <a:lnSpc>
                <a:spcPct val="100000"/>
              </a:lnSpc>
              <a:spcBef>
                <a:spcPts val="130"/>
              </a:spcBef>
              <a:spcAft>
                <a:spcPts val="0"/>
              </a:spcAft>
              <a:buClrTx/>
              <a:buSzTx/>
              <a:buFont typeface="Wingdings" pitchFamily="2" charset="2"/>
              <a:buChar char="ü"/>
              <a:tabLst>
                <a:tab algn="l" pos="2727960"/>
              </a:tabLst>
            </a:pPr>
            <a:r>
              <a:rPr b="1" dirty="0" sz="2800" kern="0" lang="en-US" smtClean="0">
                <a:latin typeface="Berlin Sans FB Demi" pitchFamily="34" charset="0"/>
                <a:ea typeface="+mj-ea"/>
                <a:cs typeface="Trebuchet MS"/>
              </a:rPr>
              <a:t>The analysis is high and very high level rating is very low and low rating is second place</a:t>
            </a:r>
            <a:r>
              <a:rPr b="1" dirty="0" kern="0" lang="en-US" smtClean="0">
                <a:latin typeface="Trebuchet MS"/>
                <a:ea typeface="+mj-ea"/>
                <a:cs typeface="Trebuchet MS"/>
              </a:rPr>
              <a:t>.</a:t>
            </a:r>
          </a:p>
        </p:txBody>
      </p:sp>
    </p:spTree>
  </p:cSld>
  <p:clrMapOvr>
    <a:masterClrMapping/>
  </p:clrMapOvr>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2" name="object 6"/>
          <p:cNvSpPr/>
          <p:nvPr/>
        </p:nvSpPr>
        <p:spPr>
          <a:xfrm>
            <a:off x="8763000" y="45720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7"/>
          <p:cNvSpPr txBox="1">
            <a:spLocks noGrp="1"/>
          </p:cNvSpPr>
          <p:nvPr>
            <p:ph type="title"/>
          </p:nvPr>
        </p:nvSpPr>
        <p:spPr>
          <a:xfrm>
            <a:off x="739775" y="829627"/>
            <a:ext cx="5263515" cy="511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object 10"/>
          <p:cNvSpPr txBox="1">
            <a:spLocks noGrp="1"/>
          </p:cNvSpPr>
          <p:nvPr>
            <p:ph type="sldNum" sz="quarter" idx="7"/>
          </p:nvPr>
        </p:nvSpPr>
        <p:spPr>
          <a:xfrm>
            <a:off x="11353418" y="6473337"/>
            <a:ext cx="15112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5</a:t>
            </a:fld>
            <a:endParaRPr dirty="0" spc="10"/>
          </a:p>
        </p:txBody>
      </p:sp>
      <p:sp>
        <p:nvSpPr>
          <p:cNvPr id="1048655" name="TextBox 10"/>
          <p:cNvSpPr txBox="1"/>
          <p:nvPr/>
        </p:nvSpPr>
        <p:spPr>
          <a:xfrm>
            <a:off x="990600" y="2133600"/>
            <a:ext cx="7924800" cy="675640"/>
          </a:xfrm>
          <a:prstGeom prst="rect"/>
          <a:noFill/>
        </p:spPr>
        <p:txBody>
          <a:bodyPr rtlCol="0" wrap="square">
            <a:spAutoFit/>
          </a:bodyPr>
          <a:p>
            <a:pPr algn="l"/>
            <a:r>
              <a:rPr b="0" dirty="0" sz="2400" i="0" lang="en-US">
                <a:solidFill>
                  <a:srgbClr val="0D0D0D"/>
                </a:solidFill>
                <a:effectLst/>
                <a:latin typeface="Times New Roman" panose="02020603050405020304" pitchFamily="18" charset="0"/>
                <a:cs typeface="Times New Roman" panose="02020603050405020304" pitchFamily="18" charset="0"/>
              </a:rPr>
              <a:t>.</a:t>
            </a:r>
          </a:p>
          <a:p>
            <a:endParaRPr dirty="0" sz="2400" lang="en-IN">
              <a:latin typeface="Times New Roman" panose="02020603050405020304" pitchFamily="18" charset="0"/>
              <a:cs typeface="Times New Roman" panose="02020603050405020304" pitchFamily="18" charset="0"/>
            </a:endParaRPr>
          </a:p>
        </p:txBody>
      </p:sp>
      <p:sp>
        <p:nvSpPr>
          <p:cNvPr id="1048656" name="Rectangle 11"/>
          <p:cNvSpPr/>
          <p:nvPr/>
        </p:nvSpPr>
        <p:spPr>
          <a:xfrm>
            <a:off x="1600200" y="2362200"/>
            <a:ext cx="6629400" cy="955040"/>
          </a:xfrm>
          <a:prstGeom prst="rect"/>
        </p:spPr>
        <p:txBody>
          <a:bodyPr wrap="square">
            <a:spAutoFit/>
          </a:bodyPr>
          <a:p>
            <a:pPr>
              <a:buFont typeface="Wingdings" pitchFamily="2" charset="2"/>
              <a:buChar char="q"/>
            </a:pPr>
            <a:r>
              <a:rPr dirty="0" i="1" lang="en-US" smtClean="0">
                <a:latin typeface="Arial Black" pitchFamily="34" charset="0"/>
              </a:rPr>
              <a:t>This project is analyzing the Rating of employees either male or female </a:t>
            </a:r>
            <a:r>
              <a:rPr dirty="0" i="1" lang="en-US" smtClean="0">
                <a:latin typeface="Arial Black" pitchFamily="34" charset="0"/>
              </a:rPr>
              <a:t>employee. </a:t>
            </a:r>
          </a:p>
          <a:p>
            <a:pPr>
              <a:buFont typeface="Wingdings" pitchFamily="2" charset="2"/>
              <a:buChar char="q"/>
            </a:pPr>
            <a:r>
              <a:rPr dirty="0" i="1" lang="en-US" smtClean="0">
                <a:latin typeface="Arial Black" pitchFamily="34" charset="0"/>
              </a:rPr>
              <a:t> </a:t>
            </a:r>
            <a:r>
              <a:rPr dirty="0" i="1" lang="en-US" smtClean="0">
                <a:latin typeface="Arial Black" pitchFamily="34" charset="0"/>
              </a:rPr>
              <a:t>It is used to find the Employee </a:t>
            </a:r>
            <a:r>
              <a:rPr dirty="0" i="1" lang="en-US" smtClean="0">
                <a:latin typeface="Arial Black" pitchFamily="34" charset="0"/>
              </a:rPr>
              <a:t>performance</a:t>
            </a:r>
          </a:p>
          <a:p>
            <a:pPr>
              <a:buFont typeface="Wingdings" pitchFamily="2" charset="2"/>
              <a:buChar char="q"/>
            </a:pPr>
            <a:r>
              <a:rPr dirty="0" i="1" lang="en-US" smtClean="0">
                <a:latin typeface="Arial Black" pitchFamily="34" charset="0"/>
              </a:rPr>
              <a:t>This is an project view of overview</a:t>
            </a:r>
            <a:r>
              <a:rPr dirty="0" i="1" lang="en-US" smtClean="0"/>
              <a:t>.</a:t>
            </a:r>
            <a:endParaRPr dirty="0" lang="en-US"/>
          </a:p>
        </p:txBody>
      </p:sp>
    </p:spTree>
  </p:cSld>
  <p:clrMapOvr>
    <a:masterClrMapping/>
  </p:clrMapOvr>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57" name="object 2"/>
          <p:cNvSpPr/>
          <p:nvPr/>
        </p:nvSpPr>
        <p:spPr>
          <a:xfrm>
            <a:off x="9525000" y="3733800"/>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8" name="object 3"/>
          <p:cNvSpPr/>
          <p:nvPr/>
        </p:nvSpPr>
        <p:spPr>
          <a:xfrm>
            <a:off x="8686800" y="22860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9" name="object 4"/>
          <p:cNvSpPr/>
          <p:nvPr/>
        </p:nvSpPr>
        <p:spPr>
          <a:xfrm>
            <a:off x="9525000" y="4495800"/>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0" name="object 5"/>
          <p:cNvSpPr txBox="1">
            <a:spLocks noGrp="1"/>
          </p:cNvSpPr>
          <p:nvPr>
            <p:ph type="title"/>
          </p:nvPr>
        </p:nvSpPr>
        <p:spPr>
          <a:xfrm>
            <a:off x="699452" y="891793"/>
            <a:ext cx="5014595" cy="397510"/>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1" name="object 8"/>
          <p:cNvSpPr txBox="1">
            <a:spLocks noGrp="1"/>
          </p:cNvSpPr>
          <p:nvPr>
            <p:ph type="sldNum" sz="quarter" idx="7"/>
          </p:nvPr>
        </p:nvSpPr>
        <p:spPr>
          <a:xfrm>
            <a:off x="11353418" y="6473337"/>
            <a:ext cx="15112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6</a:t>
            </a:fld>
            <a:endParaRPr dirty="0" spc="10"/>
          </a:p>
        </p:txBody>
      </p:sp>
      <p:pic>
        <p:nvPicPr>
          <p:cNvPr id="2097163" name="Picture 2" descr="8+ Hierarchy Chart Templates - Free Sample, Example Format Download"/>
          <p:cNvPicPr>
            <a:picLocks noChangeAspect="1" noChangeArrowheads="1"/>
          </p:cNvPicPr>
          <p:nvPr/>
        </p:nvPicPr>
        <p:blipFill>
          <a:blip xmlns:r="http://schemas.openxmlformats.org/officeDocument/2006/relationships" r:embed="rId2"/>
          <a:srcRect/>
          <a:stretch>
            <a:fillRect/>
          </a:stretch>
        </p:blipFill>
        <p:spPr bwMode="auto">
          <a:xfrm>
            <a:off x="685800" y="1524000"/>
            <a:ext cx="8534400" cy="4343400"/>
          </a:xfrm>
          <a:prstGeom prst="rect"/>
          <a:noFill/>
        </p:spPr>
      </p:pic>
    </p:spTree>
  </p:cSld>
  <p:clrMapOvr>
    <a:masterClrMapping/>
  </p:clrMapOvr>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pic>
        <p:nvPicPr>
          <p:cNvPr id="2097164"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5" name="object 6"/>
          <p:cNvSpPr txBox="1">
            <a:spLocks noGrp="1"/>
          </p:cNvSpPr>
          <p:nvPr>
            <p:ph type="title"/>
          </p:nvPr>
        </p:nvSpPr>
        <p:spPr>
          <a:xfrm>
            <a:off x="558165" y="857885"/>
            <a:ext cx="9763125" cy="575310"/>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5"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6"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7</a:t>
            </a:fld>
            <a:endParaRPr dirty="0" spc="10"/>
          </a:p>
        </p:txBody>
      </p:sp>
      <p:sp>
        <p:nvSpPr>
          <p:cNvPr id="1048667" name="TextBox 10"/>
          <p:cNvSpPr txBox="1"/>
          <p:nvPr/>
        </p:nvSpPr>
        <p:spPr>
          <a:xfrm>
            <a:off x="3276600" y="2438400"/>
            <a:ext cx="5029200" cy="1477328"/>
          </a:xfrm>
          <a:prstGeom prst="rect"/>
          <a:noFill/>
        </p:spPr>
        <p:txBody>
          <a:bodyPr rtlCol="0" wrap="square">
            <a:spAutoFit/>
          </a:bodyPr>
          <a:p>
            <a:pPr>
              <a:buFont typeface="Wingdings" pitchFamily="2" charset="2"/>
              <a:buChar char="q"/>
            </a:pPr>
            <a:r>
              <a:rPr dirty="0" i="1" lang="en-US" smtClean="0">
                <a:latin typeface="Britannic Bold" pitchFamily="34" charset="0"/>
              </a:rPr>
              <a:t>CONDITIONAL FORMATTING – MISSING VALUES</a:t>
            </a:r>
          </a:p>
          <a:p>
            <a:pPr>
              <a:buFont typeface="Wingdings" pitchFamily="2" charset="2"/>
              <a:buChar char="q"/>
            </a:pPr>
            <a:r>
              <a:rPr dirty="0" i="1" lang="en-US" smtClean="0">
                <a:latin typeface="Britannic Bold" pitchFamily="34" charset="0"/>
              </a:rPr>
              <a:t>FILTER – REMOVE</a:t>
            </a:r>
          </a:p>
          <a:p>
            <a:pPr>
              <a:buFont typeface="Wingdings" pitchFamily="2" charset="2"/>
              <a:buChar char="q"/>
            </a:pPr>
            <a:r>
              <a:rPr dirty="0" i="1" lang="en-US" smtClean="0">
                <a:latin typeface="Britannic Bold" pitchFamily="34" charset="0"/>
              </a:rPr>
              <a:t>FORMULA – PERFORMANCE</a:t>
            </a:r>
          </a:p>
          <a:p>
            <a:pPr>
              <a:buFont typeface="Wingdings" pitchFamily="2" charset="2"/>
              <a:buChar char="q"/>
            </a:pPr>
            <a:r>
              <a:rPr dirty="0" i="1" lang="en-US" smtClean="0">
                <a:latin typeface="Britannic Bold" pitchFamily="34" charset="0"/>
              </a:rPr>
              <a:t>GRAPH INSERT – DATA VISUALIZATION</a:t>
            </a:r>
          </a:p>
          <a:p>
            <a:pPr>
              <a:buFont typeface="Wingdings" pitchFamily="2" charset="2"/>
              <a:buChar char="q"/>
            </a:pPr>
            <a:r>
              <a:rPr dirty="0" i="1" lang="en-US" smtClean="0">
                <a:latin typeface="Britannic Bold" pitchFamily="34" charset="0"/>
              </a:rPr>
              <a:t>PIVOT TABLE – SUMMARY OF DATA</a:t>
            </a:r>
            <a:endParaRPr dirty="0" i="1" lang="en-US">
              <a:latin typeface="Britannic Bold" pitchFamily="34" charset="0"/>
            </a:endParaRPr>
          </a:p>
        </p:txBody>
      </p:sp>
    </p:spTree>
  </p:cSld>
  <p:clrMapOvr>
    <a:masterClrMapping/>
  </p:clrMapOvr>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68" name="Title 1"/>
          <p:cNvSpPr>
            <a:spLocks noGrp="1"/>
          </p:cNvSpPr>
          <p:nvPr>
            <p:ph type="title"/>
          </p:nvPr>
        </p:nvSpPr>
        <p:spPr>
          <a:xfrm>
            <a:off x="755332" y="385444"/>
            <a:ext cx="10681335" cy="738664"/>
          </a:xfrm>
        </p:spPr>
        <p:txBody>
          <a:bodyPr/>
          <a:p>
            <a:r>
              <a:rPr dirty="0" lang="en-IN"/>
              <a:t>Dataset </a:t>
            </a:r>
            <a:r>
              <a:rPr dirty="0" lang="en-IN" smtClean="0"/>
              <a:t>Description</a:t>
            </a:r>
            <a:endParaRPr dirty="0" lang="en-IN"/>
          </a:p>
        </p:txBody>
      </p:sp>
      <p:sp>
        <p:nvSpPr>
          <p:cNvPr id="1048669" name="TextBox 2"/>
          <p:cNvSpPr txBox="1"/>
          <p:nvPr/>
        </p:nvSpPr>
        <p:spPr>
          <a:xfrm>
            <a:off x="2362200" y="1828800"/>
            <a:ext cx="5029200" cy="2308324"/>
          </a:xfrm>
          <a:prstGeom prst="rect"/>
          <a:noFill/>
        </p:spPr>
        <p:txBody>
          <a:bodyPr rtlCol="0" wrap="square">
            <a:spAutoFit/>
          </a:bodyPr>
          <a:p>
            <a:pPr>
              <a:buFont typeface="Wingdings" pitchFamily="2" charset="2"/>
              <a:buChar char="Ø"/>
            </a:pPr>
            <a:r>
              <a:rPr dirty="0" lang="en-US" smtClean="0">
                <a:latin typeface="Britannic Bold" pitchFamily="34" charset="0"/>
              </a:rPr>
              <a:t>KAGGLE WEBSITE – EMPLOYEE DATABASE</a:t>
            </a:r>
          </a:p>
          <a:p>
            <a:pPr>
              <a:buFont typeface="Wingdings" pitchFamily="2" charset="2"/>
              <a:buChar char="Ø"/>
            </a:pPr>
            <a:r>
              <a:rPr dirty="0" lang="en-US" smtClean="0">
                <a:latin typeface="Britannic Bold" pitchFamily="34" charset="0"/>
              </a:rPr>
              <a:t>FEATURES OF DATA – 26</a:t>
            </a:r>
          </a:p>
          <a:p>
            <a:pPr>
              <a:buFont typeface="Wingdings" pitchFamily="2" charset="2"/>
              <a:buChar char="Ø"/>
            </a:pPr>
            <a:r>
              <a:rPr dirty="0" lang="en-US" smtClean="0">
                <a:latin typeface="Britannic Bold" pitchFamily="34" charset="0"/>
              </a:rPr>
              <a:t>FEATURES – 9</a:t>
            </a:r>
          </a:p>
          <a:p>
            <a:pPr>
              <a:buFont typeface="Wingdings" pitchFamily="2" charset="2"/>
              <a:buChar char="Ø"/>
            </a:pPr>
            <a:r>
              <a:rPr dirty="0" lang="en-US" smtClean="0">
                <a:latin typeface="Britannic Bold" pitchFamily="34" charset="0"/>
              </a:rPr>
              <a:t>NUMBER – EMPLOYMENT ID</a:t>
            </a:r>
          </a:p>
          <a:p>
            <a:pPr>
              <a:buFont typeface="Wingdings" pitchFamily="2" charset="2"/>
              <a:buChar char="Ø"/>
            </a:pPr>
            <a:r>
              <a:rPr dirty="0" lang="en-US" smtClean="0">
                <a:latin typeface="Britannic Bold" pitchFamily="34" charset="0"/>
              </a:rPr>
              <a:t>NAMEFORMAT – TEXT</a:t>
            </a:r>
          </a:p>
          <a:p>
            <a:pPr>
              <a:buFont typeface="Wingdings" pitchFamily="2" charset="2"/>
              <a:buChar char="Ø"/>
            </a:pPr>
            <a:r>
              <a:rPr dirty="0" lang="en-US" smtClean="0">
                <a:latin typeface="Britannic Bold" pitchFamily="34" charset="0"/>
              </a:rPr>
              <a:t>PERFOMANCE LEVEL – FORMULA CALCULATE</a:t>
            </a:r>
          </a:p>
          <a:p>
            <a:pPr>
              <a:buFont typeface="Wingdings" pitchFamily="2" charset="2"/>
              <a:buChar char="Ø"/>
            </a:pPr>
            <a:r>
              <a:rPr dirty="0" lang="en-US" smtClean="0">
                <a:latin typeface="Britannic Bold" pitchFamily="34" charset="0"/>
              </a:rPr>
              <a:t>MALE AND FEMALE – GENDER</a:t>
            </a:r>
          </a:p>
          <a:p>
            <a:pPr>
              <a:buFont typeface="Wingdings" pitchFamily="2" charset="2"/>
              <a:buChar char="Ø"/>
            </a:pPr>
            <a:r>
              <a:rPr dirty="0" lang="en-US" smtClean="0">
                <a:latin typeface="Britannic Bold" pitchFamily="34" charset="0"/>
              </a:rPr>
              <a:t>NUMBERS – EMPLOYEE RATINGS</a:t>
            </a:r>
            <a:endParaRPr dirty="0" lang="en-US">
              <a:latin typeface="Britannic Bold" pitchFamily="34" charset="0"/>
            </a:endParaRPr>
          </a:p>
        </p:txBody>
      </p:sp>
    </p:spTree>
  </p:cSld>
  <p:clrMapOvr>
    <a:masterClrMapping/>
  </p:clrMapOvr>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0"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4" name="object 7"/>
          <p:cNvSpPr txBox="1">
            <a:spLocks noGrp="1"/>
          </p:cNvSpPr>
          <p:nvPr>
            <p:ph type="title"/>
          </p:nvPr>
        </p:nvSpPr>
        <p:spPr>
          <a:xfrm>
            <a:off x="739775" y="654938"/>
            <a:ext cx="8480425" cy="670696"/>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5"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1048676" name="TextBox 8"/>
          <p:cNvSpPr txBox="1"/>
          <p:nvPr/>
        </p:nvSpPr>
        <p:spPr>
          <a:xfrm>
            <a:off x="2133600" y="2209800"/>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77" name="Rectangle 9"/>
          <p:cNvSpPr/>
          <p:nvPr/>
        </p:nvSpPr>
        <p:spPr>
          <a:xfrm>
            <a:off x="3276600" y="3581400"/>
            <a:ext cx="6096000" cy="800219"/>
          </a:xfrm>
          <a:prstGeom prst="rect"/>
        </p:spPr>
        <p:txBody>
          <a:bodyPr>
            <a:spAutoFit/>
          </a:bodyPr>
          <a:p>
            <a:r>
              <a:rPr dirty="0" i="1" lang="en-US" smtClean="0">
                <a:solidFill>
                  <a:srgbClr val="FF0000"/>
                </a:solidFill>
              </a:rPr>
              <a:t>FORMULA:</a:t>
            </a:r>
          </a:p>
          <a:p>
            <a:r>
              <a:rPr dirty="0" i="1" lang="en-US" smtClean="0">
                <a:latin typeface="Arial Black" pitchFamily="34" charset="0"/>
              </a:rPr>
              <a:t>Performance </a:t>
            </a:r>
            <a:r>
              <a:rPr dirty="0" i="1" lang="en-US" smtClean="0">
                <a:latin typeface="Arial Black" pitchFamily="34" charset="0"/>
              </a:rPr>
              <a:t>Level Column </a:t>
            </a:r>
            <a:r>
              <a:rPr dirty="0" sz="1000" i="1" lang="en-US" smtClean="0">
                <a:latin typeface="Arial Black" pitchFamily="34" charset="0"/>
              </a:rPr>
              <a:t>=IFS(Z8&gt;=5,”VERY HIGH’,Z8&gt;=4,”HIGH”,Z8&gt;=3,”MED”,”TRUE”,”LOW”)</a:t>
            </a:r>
            <a:endParaRPr dirty="0" sz="1000" i="1" lang="en-US">
              <a:latin typeface="Arial Black" pitchFamily="34" charset="0"/>
            </a:endParaRPr>
          </a:p>
        </p:txBody>
      </p:sp>
    </p:spTree>
  </p:cSld>
  <p:clrMapOvr>
    <a:masterClrMapping/>
  </p:clrMapOvr>
  <p:timing/>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12.0000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ADMIN</cp:lastModifiedBy>
  <dcterms:created xsi:type="dcterms:W3CDTF">2024-03-29T04:07:22Z</dcterms:created>
  <dcterms:modified xsi:type="dcterms:W3CDTF">2024-08-30T13:37:52Z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230e243aad894295ae6b2986a25a292b</vt:lpwstr>
  </property>
</Properties>
</file>