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8"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DMIN\Downloads\EMPLOYEE%20DATA%20BASE%201.txt"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 DATA BASE 1.txt]Sheet3!PivotTable4</c:name>
    <c:fmtId val="4"/>
  </c:pivotSource>
  <c:chart>
    <c:title>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30"/>
      <c:perspective val="30"/>
    </c:view3D>
    <c:plotArea>
      <c:layout/>
      <c:pie3DChart>
        <c:varyColors val="1"/>
        <c:ser>
          <c:idx val="0"/>
          <c:order val="0"/>
          <c:tx>
            <c:strRef>
              <c:f>Sheet3!$B$3:$B$4</c:f>
              <c:strCache>
                <c:ptCount val="1"/>
                <c:pt idx="0">
                  <c:v>Exceeds</c:v>
                </c:pt>
              </c:strCache>
            </c:strRef>
          </c:tx>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ser>
        <c:ser>
          <c:idx val="1"/>
          <c:order val="1"/>
          <c:tx>
            <c:strRef>
              <c:f>Sheet3!$C$3:$C$4</c:f>
              <c:strCache>
                <c:ptCount val="1"/>
                <c:pt idx="0">
                  <c:v>Fully Meets</c:v>
                </c:pt>
              </c:strCache>
            </c:strRef>
          </c:tx>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Sheet3!$D$3:$D$4</c:f>
              <c:strCache>
                <c:ptCount val="1"/>
                <c:pt idx="0">
                  <c:v>Needs Improvement</c:v>
                </c:pt>
              </c:strCache>
            </c:strRef>
          </c:tx>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ser>
        <c:ser>
          <c:idx val="3"/>
          <c:order val="3"/>
          <c:tx>
            <c:strRef>
              <c:f>Sheet3!$E$3:$E$4</c:f>
              <c:strCache>
                <c:ptCount val="1"/>
                <c:pt idx="0">
                  <c:v>PIP</c:v>
                </c:pt>
              </c:strCache>
            </c:strRef>
          </c:tx>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ser>
      </c:pie3DChart>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29-Aug-24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29-Aug-24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29-Aug-24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29-Aug-24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29-Aug-24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29-Aug-24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905000" y="3200400"/>
            <a:ext cx="8610600" cy="1938992"/>
          </a:xfrm>
          <a:prstGeom prst="rect">
            <a:avLst/>
          </a:prstGeom>
          <a:noFill/>
        </p:spPr>
        <p:txBody>
          <a:bodyPr wrap="square" rtlCol="0">
            <a:spAutoFit/>
          </a:bodyPr>
          <a:lstStyle/>
          <a:p>
            <a:r>
              <a:rPr lang="en-US" sz="2400" dirty="0"/>
              <a:t>STUDENT </a:t>
            </a:r>
            <a:r>
              <a:rPr lang="en-US" sz="2400" dirty="0" smtClean="0"/>
              <a:t>NAME: A.S.NAVIN KUMAR</a:t>
            </a:r>
            <a:endParaRPr lang="en-US" sz="2400" dirty="0"/>
          </a:p>
          <a:p>
            <a:r>
              <a:rPr lang="en-US" sz="2400" dirty="0"/>
              <a:t>REGISTER </a:t>
            </a:r>
            <a:r>
              <a:rPr lang="en-US" sz="2400" dirty="0" smtClean="0"/>
              <a:t>NO:31221332[UNM148722CCA008]</a:t>
            </a:r>
            <a:endParaRPr lang="en-US" sz="2400" dirty="0"/>
          </a:p>
          <a:p>
            <a:r>
              <a:rPr lang="en-US" sz="2400" dirty="0" smtClean="0"/>
              <a:t>DEPARTMENT:BCOM[COMPUTER APPLICATION]</a:t>
            </a:r>
            <a:endParaRPr lang="en-US" sz="2400" dirty="0"/>
          </a:p>
          <a:p>
            <a:r>
              <a:rPr lang="en-US" sz="2400" dirty="0" smtClean="0"/>
              <a:t>COLLEGE:JAYAGOVIND HARIGOPAL  AGARWAL  AGARESEN COLLEGE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457200" y="22860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4114800" y="914400"/>
            <a:ext cx="4800600" cy="5078313"/>
          </a:xfrm>
          <a:prstGeom prst="rect">
            <a:avLst/>
          </a:prstGeom>
        </p:spPr>
        <p:txBody>
          <a:bodyPr wrap="square">
            <a:spAutoFit/>
          </a:bodyPr>
          <a:lstStyle/>
          <a:p>
            <a:pPr marL="342900" indent="-342900"/>
            <a:r>
              <a:rPr lang="en-US" b="1" i="1" dirty="0" smtClean="0">
                <a:solidFill>
                  <a:srgbClr val="FF0000"/>
                </a:solidFill>
              </a:rPr>
              <a:t>Editing</a:t>
            </a:r>
            <a:endParaRPr lang="en-US" b="1" i="1" dirty="0" smtClean="0">
              <a:solidFill>
                <a:srgbClr val="FF0000"/>
              </a:solidFill>
            </a:endParaRPr>
          </a:p>
          <a:p>
            <a:pPr marL="342900" indent="-342900">
              <a:buAutoNum type="arabicParenR"/>
            </a:pPr>
            <a:r>
              <a:rPr lang="en-US" b="1" i="1" dirty="0" smtClean="0"/>
              <a:t>Fonts</a:t>
            </a:r>
            <a:endParaRPr lang="en-US" b="1" i="1" dirty="0" smtClean="0"/>
          </a:p>
          <a:p>
            <a:pPr marL="342900" indent="-342900">
              <a:buAutoNum type="arabicParenR"/>
            </a:pPr>
            <a:r>
              <a:rPr lang="en-US" b="1" i="1" dirty="0" smtClean="0"/>
              <a:t>Filter</a:t>
            </a:r>
          </a:p>
          <a:p>
            <a:pPr marL="342900" indent="-342900">
              <a:buAutoNum type="arabicParenR"/>
            </a:pPr>
            <a:r>
              <a:rPr lang="en-US" b="1" i="1" dirty="0" smtClean="0"/>
              <a:t>Highlight</a:t>
            </a:r>
          </a:p>
          <a:p>
            <a:pPr marL="342900" indent="-342900">
              <a:buAutoNum type="arabicParenR"/>
            </a:pPr>
            <a:r>
              <a:rPr lang="en-US" b="1" i="1" dirty="0" smtClean="0"/>
              <a:t>Formulas</a:t>
            </a:r>
          </a:p>
          <a:p>
            <a:r>
              <a:rPr lang="en-US" b="1" i="1" dirty="0" smtClean="0">
                <a:solidFill>
                  <a:srgbClr val="FF0000"/>
                </a:solidFill>
              </a:rPr>
              <a:t>Feature </a:t>
            </a:r>
            <a:r>
              <a:rPr lang="en-US" b="1" i="1" dirty="0" smtClean="0">
                <a:solidFill>
                  <a:srgbClr val="FF0000"/>
                </a:solidFill>
              </a:rPr>
              <a:t>Collection</a:t>
            </a:r>
          </a:p>
          <a:p>
            <a:r>
              <a:rPr lang="en-US" b="1" i="1" dirty="0" smtClean="0"/>
              <a:t>1)Employee Id</a:t>
            </a:r>
          </a:p>
          <a:p>
            <a:r>
              <a:rPr lang="en-US" b="1" i="1" dirty="0" smtClean="0"/>
              <a:t>2)Employee type</a:t>
            </a:r>
          </a:p>
          <a:p>
            <a:r>
              <a:rPr lang="en-US" b="1" i="1" dirty="0" smtClean="0"/>
              <a:t>3)Performance level etc..</a:t>
            </a:r>
          </a:p>
          <a:p>
            <a:r>
              <a:rPr lang="en-US" b="1" i="1" dirty="0" smtClean="0">
                <a:solidFill>
                  <a:srgbClr val="FF0000"/>
                </a:solidFill>
              </a:rPr>
              <a:t>Data </a:t>
            </a:r>
            <a:r>
              <a:rPr lang="en-US" b="1" i="1" dirty="0" smtClean="0">
                <a:solidFill>
                  <a:srgbClr val="FF0000"/>
                </a:solidFill>
              </a:rPr>
              <a:t>Collection</a:t>
            </a:r>
          </a:p>
          <a:p>
            <a:r>
              <a:rPr lang="en-US" b="1" i="1" dirty="0" smtClean="0"/>
              <a:t>1)</a:t>
            </a:r>
            <a:r>
              <a:rPr lang="en-US" b="1" i="1" dirty="0" err="1" smtClean="0"/>
              <a:t>Kaggle</a:t>
            </a:r>
            <a:endParaRPr lang="en-US" b="1" i="1" dirty="0" smtClean="0"/>
          </a:p>
          <a:p>
            <a:r>
              <a:rPr lang="en-US" b="1" i="1" dirty="0" smtClean="0"/>
              <a:t>2)</a:t>
            </a:r>
            <a:r>
              <a:rPr lang="en-US" b="1" i="1" dirty="0" err="1" smtClean="0"/>
              <a:t>E</a:t>
            </a:r>
            <a:r>
              <a:rPr lang="en-US" b="1" i="1" dirty="0" err="1" smtClean="0"/>
              <a:t>dunet</a:t>
            </a:r>
            <a:endParaRPr lang="en-US" b="1" i="1" dirty="0" smtClean="0"/>
          </a:p>
          <a:p>
            <a:r>
              <a:rPr lang="en-US" b="1" i="1" dirty="0" smtClean="0"/>
              <a:t>3)Employee data set</a:t>
            </a:r>
          </a:p>
          <a:p>
            <a:r>
              <a:rPr lang="en-US" b="1" i="1" dirty="0" smtClean="0">
                <a:solidFill>
                  <a:srgbClr val="FF0000"/>
                </a:solidFill>
              </a:rPr>
              <a:t>Analyze</a:t>
            </a:r>
          </a:p>
          <a:p>
            <a:pPr marL="342900" indent="-342900">
              <a:buAutoNum type="arabicParenR"/>
            </a:pPr>
            <a:r>
              <a:rPr lang="en-US" b="1" i="1" dirty="0" smtClean="0"/>
              <a:t>Pivot table</a:t>
            </a:r>
          </a:p>
          <a:p>
            <a:pPr marL="342900" indent="-342900">
              <a:buAutoNum type="arabicParenR"/>
            </a:pPr>
            <a:r>
              <a:rPr lang="en-US" b="1" i="1" dirty="0" smtClean="0"/>
              <a:t>Graph</a:t>
            </a:r>
          </a:p>
          <a:p>
            <a:pPr marL="342900" indent="-342900">
              <a:buAutoNum type="arabicParenR"/>
            </a:pPr>
            <a:r>
              <a:rPr lang="en-US" b="1" i="1" dirty="0" smtClean="0"/>
              <a:t>Slicer</a:t>
            </a:r>
          </a:p>
          <a:p>
            <a:pPr marL="342900" indent="-342900"/>
            <a:endParaRPr lang="en-US" b="1" i="1" dirty="0" smtClean="0"/>
          </a:p>
        </p:txBody>
      </p:sp>
      <p:sp>
        <p:nvSpPr>
          <p:cNvPr id="11" name="Oval 10"/>
          <p:cNvSpPr/>
          <p:nvPr/>
        </p:nvSpPr>
        <p:spPr>
          <a:xfrm>
            <a:off x="3124200" y="381000"/>
            <a:ext cx="3657600" cy="5105400"/>
          </a:xfrm>
          <a:prstGeom prst="ellipse">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RESULT</a:t>
            </a:r>
            <a:endParaRPr lang="en-IN" dirty="0">
              <a:latin typeface="Times New Roman" panose="02020603050405020304" pitchFamily="18" charset="0"/>
              <a:cs typeface="Times New Roman" panose="02020603050405020304" pitchFamily="18" charset="0"/>
            </a:endParaRPr>
          </a:p>
        </p:txBody>
      </p:sp>
      <p:graphicFrame>
        <p:nvGraphicFramePr>
          <p:cNvPr id="3" name="Chart 2"/>
          <p:cNvGraphicFramePr/>
          <p:nvPr/>
        </p:nvGraphicFramePr>
        <p:xfrm>
          <a:off x="2514600" y="1371600"/>
          <a:ext cx="6172200" cy="4038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2986442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045268" cy="629018"/>
          </a:xfrm>
          <a:prstGeom prst="rect">
            <a:avLst/>
          </a:prstGeom>
        </p:spPr>
        <p:txBody>
          <a:bodyPr vert="horz" wrap="square" lIns="0" tIns="13335" rIns="0" bIns="0" rtlCol="0">
            <a:spAutoFit/>
          </a:bodyPr>
          <a:lstStyle/>
          <a:p>
            <a:pPr marL="12700">
              <a:lnSpc>
                <a:spcPct val="100000"/>
              </a:lnSpc>
              <a:spcBef>
                <a:spcPts val="105"/>
              </a:spcBef>
            </a:pPr>
            <a:r>
              <a:rPr lang="en-US" sz="4000" dirty="0" smtClean="0"/>
              <a:t>CONCLUSION</a:t>
            </a:r>
            <a:endParaRPr sz="40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Rectangle 7"/>
          <p:cNvSpPr/>
          <p:nvPr/>
        </p:nvSpPr>
        <p:spPr>
          <a:xfrm>
            <a:off x="1905000" y="1905000"/>
            <a:ext cx="6096000" cy="3139321"/>
          </a:xfrm>
          <a:prstGeom prst="rect">
            <a:avLst/>
          </a:prstGeom>
        </p:spPr>
        <p:txBody>
          <a:bodyPr>
            <a:spAutoFit/>
          </a:bodyPr>
          <a:lstStyle/>
          <a:p>
            <a:r>
              <a:rPr lang="en-US" i="1" dirty="0" smtClean="0">
                <a:latin typeface="Arial Black" pitchFamily="34" charset="0"/>
              </a:rPr>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endParaRPr lang="en-US" dirty="0">
              <a:latin typeface="Arial Black" pitchFamily="34" charset="0"/>
            </a:endParaRPr>
          </a:p>
        </p:txBody>
      </p:sp>
      <p:sp>
        <p:nvSpPr>
          <p:cNvPr id="10" name="Rectangle 9"/>
          <p:cNvSpPr/>
          <p:nvPr/>
        </p:nvSpPr>
        <p:spPr>
          <a:xfrm>
            <a:off x="1524000" y="1752600"/>
            <a:ext cx="7162800" cy="3352800"/>
          </a:xfrm>
          <a:prstGeom prst="rect">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3733800"/>
            <a:ext cx="2762250" cy="2876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object 7"/>
          <p:cNvSpPr txBox="1">
            <a:spLocks/>
          </p:cNvSpPr>
          <p:nvPr/>
        </p:nvSpPr>
        <p:spPr>
          <a:xfrm>
            <a:off x="304800" y="1905000"/>
            <a:ext cx="10681335" cy="2209579"/>
          </a:xfrm>
          <a:prstGeom prst="rect">
            <a:avLst/>
          </a:prstGeom>
        </p:spPr>
        <p:txBody>
          <a:bodyPr vert="horz" wrap="square" lIns="0" tIns="16510" rIns="0" bIns="0" rtlCol="0">
            <a:spAutoFit/>
          </a:bodyPr>
          <a:lstStyle/>
          <a:p>
            <a:pPr marL="12700" marR="0" lvl="0" indent="0" defTabSz="914400" eaLnBrk="1" fontAlgn="auto" latinLnBrk="0" hangingPunct="1">
              <a:lnSpc>
                <a:spcPct val="100000"/>
              </a:lnSpc>
              <a:spcBef>
                <a:spcPts val="130"/>
              </a:spcBef>
              <a:spcAft>
                <a:spcPts val="0"/>
              </a:spcAft>
              <a:buClrTx/>
              <a:buSzTx/>
              <a:buFont typeface="Wingdings" pitchFamily="2" charset="2"/>
              <a:buChar char="ü"/>
              <a:tabLst>
                <a:tab pos="2727960" algn="l"/>
              </a:tabLst>
              <a:defRPr/>
            </a:pPr>
            <a:r>
              <a:rPr kumimoji="0" lang="en-US" sz="2800" b="1" i="0" u="none" strike="noStrike" kern="0" cap="none" spc="0" normalizeH="0" baseline="0" noProof="0" dirty="0" smtClean="0">
                <a:ln>
                  <a:noFill/>
                </a:ln>
                <a:solidFill>
                  <a:schemeClr val="tx1"/>
                </a:solidFill>
                <a:effectLst/>
                <a:uLnTx/>
                <a:uFillTx/>
                <a:latin typeface="Berlin Sans FB Demi" pitchFamily="34" charset="0"/>
                <a:ea typeface="+mj-ea"/>
                <a:cs typeface="Trebuchet MS"/>
              </a:rPr>
              <a:t>In</a:t>
            </a:r>
            <a:r>
              <a:rPr kumimoji="0" lang="en-US" sz="2800" b="1" i="0" u="none" strike="noStrike" kern="0" cap="none" spc="0" normalizeH="0" noProof="0" dirty="0" smtClean="0">
                <a:ln>
                  <a:noFill/>
                </a:ln>
                <a:solidFill>
                  <a:schemeClr val="tx1"/>
                </a:solidFill>
                <a:effectLst/>
                <a:uLnTx/>
                <a:uFillTx/>
                <a:latin typeface="Berlin Sans FB Demi" pitchFamily="34" charset="0"/>
                <a:ea typeface="+mj-ea"/>
                <a:cs typeface="Trebuchet MS"/>
              </a:rPr>
              <a:t> the excel analysis shows employee performance ratings.</a:t>
            </a:r>
          </a:p>
          <a:p>
            <a:pPr marL="12700" marR="0" lvl="0" indent="0" defTabSz="914400" eaLnBrk="1" fontAlgn="auto" latinLnBrk="0" hangingPunct="1">
              <a:lnSpc>
                <a:spcPct val="100000"/>
              </a:lnSpc>
              <a:spcBef>
                <a:spcPts val="130"/>
              </a:spcBef>
              <a:spcAft>
                <a:spcPts val="0"/>
              </a:spcAft>
              <a:buClrTx/>
              <a:buSzTx/>
              <a:buFont typeface="Wingdings" pitchFamily="2" charset="2"/>
              <a:buChar char="ü"/>
              <a:tabLst>
                <a:tab pos="2727960" algn="l"/>
              </a:tabLst>
              <a:defRPr/>
            </a:pPr>
            <a:r>
              <a:rPr lang="en-US" sz="2800" b="1" kern="0" baseline="0" dirty="0" smtClean="0">
                <a:latin typeface="Berlin Sans FB Demi" pitchFamily="34" charset="0"/>
                <a:ea typeface="+mj-ea"/>
                <a:cs typeface="Trebuchet MS"/>
              </a:rPr>
              <a:t>This</a:t>
            </a:r>
            <a:r>
              <a:rPr lang="en-US" sz="2800" b="1" kern="0" dirty="0" smtClean="0">
                <a:latin typeface="Berlin Sans FB Demi" pitchFamily="34" charset="0"/>
                <a:ea typeface="+mj-ea"/>
                <a:cs typeface="Trebuchet MS"/>
              </a:rPr>
              <a:t> analysis tell there are medium rated employees.</a:t>
            </a:r>
          </a:p>
          <a:p>
            <a:pPr marL="12700" marR="0" lvl="0" indent="0" defTabSz="914400" eaLnBrk="1" fontAlgn="auto" latinLnBrk="0" hangingPunct="1">
              <a:lnSpc>
                <a:spcPct val="100000"/>
              </a:lnSpc>
              <a:spcBef>
                <a:spcPts val="130"/>
              </a:spcBef>
              <a:spcAft>
                <a:spcPts val="0"/>
              </a:spcAft>
              <a:buClrTx/>
              <a:buSzTx/>
              <a:buFont typeface="Wingdings" pitchFamily="2" charset="2"/>
              <a:buChar char="ü"/>
              <a:tabLst>
                <a:tab pos="2727960" algn="l"/>
              </a:tabLst>
              <a:defRPr/>
            </a:pPr>
            <a:r>
              <a:rPr kumimoji="0" lang="en-US" sz="2800" b="1" i="0" u="none" strike="noStrike" kern="0" cap="none" spc="0" normalizeH="0" baseline="0" noProof="0" dirty="0" smtClean="0">
                <a:ln>
                  <a:noFill/>
                </a:ln>
                <a:solidFill>
                  <a:schemeClr val="tx1"/>
                </a:solidFill>
                <a:effectLst/>
                <a:uLnTx/>
                <a:uFillTx/>
                <a:latin typeface="Berlin Sans FB Demi" pitchFamily="34" charset="0"/>
                <a:ea typeface="+mj-ea"/>
                <a:cs typeface="Trebuchet MS"/>
              </a:rPr>
              <a:t>We need to improve this table</a:t>
            </a:r>
          </a:p>
          <a:p>
            <a:pPr marL="12700" marR="0" lvl="0" indent="0" defTabSz="914400" eaLnBrk="1" fontAlgn="auto" latinLnBrk="0" hangingPunct="1">
              <a:lnSpc>
                <a:spcPct val="100000"/>
              </a:lnSpc>
              <a:spcBef>
                <a:spcPts val="130"/>
              </a:spcBef>
              <a:spcAft>
                <a:spcPts val="0"/>
              </a:spcAft>
              <a:buClrTx/>
              <a:buSzTx/>
              <a:buFont typeface="Wingdings" pitchFamily="2" charset="2"/>
              <a:buChar char="ü"/>
              <a:tabLst>
                <a:tab pos="2727960" algn="l"/>
              </a:tabLst>
              <a:defRPr/>
            </a:pPr>
            <a:r>
              <a:rPr lang="en-US" sz="2800" b="1" kern="0" dirty="0" smtClean="0">
                <a:latin typeface="Berlin Sans FB Demi" pitchFamily="34" charset="0"/>
                <a:ea typeface="+mj-ea"/>
                <a:cs typeface="Trebuchet MS"/>
              </a:rPr>
              <a:t>The analysis is high and very high level rating is very low and low rating is second place</a:t>
            </a:r>
            <a:r>
              <a:rPr lang="en-US" b="1" kern="0" dirty="0" smtClean="0">
                <a:latin typeface="Trebuchet MS"/>
                <a:ea typeface="+mj-ea"/>
                <a:cs typeface="Trebuchet MS"/>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630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600200" y="2362200"/>
            <a:ext cx="6629400" cy="1200329"/>
          </a:xfrm>
          <a:prstGeom prst="rect">
            <a:avLst/>
          </a:prstGeom>
        </p:spPr>
        <p:txBody>
          <a:bodyPr wrap="square">
            <a:spAutoFit/>
          </a:bodyPr>
          <a:lstStyle/>
          <a:p>
            <a:pPr>
              <a:buFont typeface="Wingdings" pitchFamily="2" charset="2"/>
              <a:buChar char="q"/>
            </a:pPr>
            <a:r>
              <a:rPr lang="en-US" i="1" dirty="0" smtClean="0">
                <a:latin typeface="Arial Black" pitchFamily="34" charset="0"/>
              </a:rPr>
              <a:t>This project is analyzing the Rating of employees either male or female </a:t>
            </a:r>
            <a:r>
              <a:rPr lang="en-US" i="1" dirty="0" smtClean="0">
                <a:latin typeface="Arial Black" pitchFamily="34" charset="0"/>
              </a:rPr>
              <a:t>employee. </a:t>
            </a:r>
          </a:p>
          <a:p>
            <a:pPr>
              <a:buFont typeface="Wingdings" pitchFamily="2" charset="2"/>
              <a:buChar char="q"/>
            </a:pPr>
            <a:r>
              <a:rPr lang="en-US" i="1" dirty="0" smtClean="0">
                <a:latin typeface="Arial Black" pitchFamily="34" charset="0"/>
              </a:rPr>
              <a:t> </a:t>
            </a:r>
            <a:r>
              <a:rPr lang="en-US" i="1" dirty="0" smtClean="0">
                <a:latin typeface="Arial Black" pitchFamily="34" charset="0"/>
              </a:rPr>
              <a:t>It is used to find the Employee </a:t>
            </a:r>
            <a:r>
              <a:rPr lang="en-US" i="1" dirty="0" smtClean="0">
                <a:latin typeface="Arial Black" pitchFamily="34" charset="0"/>
              </a:rPr>
              <a:t>performance</a:t>
            </a:r>
          </a:p>
          <a:p>
            <a:pPr>
              <a:buFont typeface="Wingdings" pitchFamily="2" charset="2"/>
              <a:buChar char="q"/>
            </a:pPr>
            <a:r>
              <a:rPr lang="en-US" i="1" dirty="0" smtClean="0">
                <a:latin typeface="Arial Black" pitchFamily="34" charset="0"/>
              </a:rPr>
              <a:t>This is an project view of overview</a:t>
            </a:r>
            <a:r>
              <a:rPr lang="en-US" i="1" dirty="0" smtClean="0"/>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25000" y="3733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525000" y="4495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7170" name="Picture 2" descr="8+ Hierarchy Chart Templates - Free Sample, Example Format Download"/>
          <p:cNvPicPr>
            <a:picLocks noChangeAspect="1" noChangeArrowheads="1"/>
          </p:cNvPicPr>
          <p:nvPr/>
        </p:nvPicPr>
        <p:blipFill>
          <a:blip r:embed="rId3"/>
          <a:srcRect/>
          <a:stretch>
            <a:fillRect/>
          </a:stretch>
        </p:blipFill>
        <p:spPr bwMode="auto">
          <a:xfrm>
            <a:off x="685800" y="1524000"/>
            <a:ext cx="8534400" cy="43434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p:cNvSpPr txBox="1"/>
          <p:nvPr/>
        </p:nvSpPr>
        <p:spPr>
          <a:xfrm>
            <a:off x="3276600" y="2438400"/>
            <a:ext cx="5029200" cy="1477328"/>
          </a:xfrm>
          <a:prstGeom prst="rect">
            <a:avLst/>
          </a:prstGeom>
          <a:noFill/>
        </p:spPr>
        <p:txBody>
          <a:bodyPr wrap="square" rtlCol="0">
            <a:spAutoFit/>
          </a:bodyPr>
          <a:lstStyle/>
          <a:p>
            <a:pPr>
              <a:buFont typeface="Wingdings" pitchFamily="2" charset="2"/>
              <a:buChar char="q"/>
            </a:pPr>
            <a:r>
              <a:rPr lang="en-US" i="1" dirty="0" smtClean="0">
                <a:latin typeface="Britannic Bold" pitchFamily="34" charset="0"/>
              </a:rPr>
              <a:t>CONDITIONAL FORMATTING – MISSING VALUES</a:t>
            </a:r>
          </a:p>
          <a:p>
            <a:pPr>
              <a:buFont typeface="Wingdings" pitchFamily="2" charset="2"/>
              <a:buChar char="q"/>
            </a:pPr>
            <a:r>
              <a:rPr lang="en-US" i="1" dirty="0" smtClean="0">
                <a:latin typeface="Britannic Bold" pitchFamily="34" charset="0"/>
              </a:rPr>
              <a:t>FILTER – REMOVE</a:t>
            </a:r>
          </a:p>
          <a:p>
            <a:pPr>
              <a:buFont typeface="Wingdings" pitchFamily="2" charset="2"/>
              <a:buChar char="q"/>
            </a:pPr>
            <a:r>
              <a:rPr lang="en-US" i="1" dirty="0" smtClean="0">
                <a:latin typeface="Britannic Bold" pitchFamily="34" charset="0"/>
              </a:rPr>
              <a:t>FORMULA – PERFORMANCE</a:t>
            </a:r>
          </a:p>
          <a:p>
            <a:pPr>
              <a:buFont typeface="Wingdings" pitchFamily="2" charset="2"/>
              <a:buChar char="q"/>
            </a:pPr>
            <a:r>
              <a:rPr lang="en-US" i="1" dirty="0" smtClean="0">
                <a:latin typeface="Britannic Bold" pitchFamily="34" charset="0"/>
              </a:rPr>
              <a:t>GRAPH INSERT – DATA VISUALIZATION</a:t>
            </a:r>
          </a:p>
          <a:p>
            <a:pPr>
              <a:buFont typeface="Wingdings" pitchFamily="2" charset="2"/>
              <a:buChar char="q"/>
            </a:pPr>
            <a:r>
              <a:rPr lang="en-US" i="1" dirty="0" smtClean="0">
                <a:latin typeface="Britannic Bold" pitchFamily="34" charset="0"/>
              </a:rPr>
              <a:t>PIVOT TABLE – SUMMARY OF DATA</a:t>
            </a:r>
            <a:endParaRPr lang="en-US" i="1" dirty="0">
              <a:latin typeface="Britannic Bold"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755332" y="385444"/>
            <a:ext cx="10681335" cy="738664"/>
          </a:xfrm>
        </p:spPr>
        <p:txBody>
          <a:bodyPr/>
          <a:lstStyle/>
          <a:p>
            <a:r>
              <a:rPr lang="en-IN" dirty="0"/>
              <a:t>Dataset </a:t>
            </a:r>
            <a:r>
              <a:rPr lang="en-IN" dirty="0" smtClean="0"/>
              <a:t>Description</a:t>
            </a:r>
            <a:endParaRPr lang="en-IN" dirty="0"/>
          </a:p>
        </p:txBody>
      </p:sp>
      <p:sp>
        <p:nvSpPr>
          <p:cNvPr id="3" name="TextBox 2"/>
          <p:cNvSpPr txBox="1"/>
          <p:nvPr/>
        </p:nvSpPr>
        <p:spPr>
          <a:xfrm>
            <a:off x="2362200" y="1828800"/>
            <a:ext cx="5029200" cy="2308324"/>
          </a:xfrm>
          <a:prstGeom prst="rect">
            <a:avLst/>
          </a:prstGeom>
          <a:noFill/>
        </p:spPr>
        <p:txBody>
          <a:bodyPr wrap="square" rtlCol="0">
            <a:spAutoFit/>
          </a:bodyPr>
          <a:lstStyle/>
          <a:p>
            <a:pPr>
              <a:buFont typeface="Wingdings" pitchFamily="2" charset="2"/>
              <a:buChar char="Ø"/>
            </a:pPr>
            <a:r>
              <a:rPr lang="en-US" dirty="0" smtClean="0">
                <a:latin typeface="Britannic Bold" pitchFamily="34" charset="0"/>
              </a:rPr>
              <a:t>KAGGLE WEBSITE – EMPLOYEE DATABASE</a:t>
            </a:r>
          </a:p>
          <a:p>
            <a:pPr>
              <a:buFont typeface="Wingdings" pitchFamily="2" charset="2"/>
              <a:buChar char="Ø"/>
            </a:pPr>
            <a:r>
              <a:rPr lang="en-US" dirty="0" smtClean="0">
                <a:latin typeface="Britannic Bold" pitchFamily="34" charset="0"/>
              </a:rPr>
              <a:t>FEATURES OF DATA – 26</a:t>
            </a:r>
          </a:p>
          <a:p>
            <a:pPr>
              <a:buFont typeface="Wingdings" pitchFamily="2" charset="2"/>
              <a:buChar char="Ø"/>
            </a:pPr>
            <a:r>
              <a:rPr lang="en-US" dirty="0" smtClean="0">
                <a:latin typeface="Britannic Bold" pitchFamily="34" charset="0"/>
              </a:rPr>
              <a:t>FEATURES – 9</a:t>
            </a:r>
          </a:p>
          <a:p>
            <a:pPr>
              <a:buFont typeface="Wingdings" pitchFamily="2" charset="2"/>
              <a:buChar char="Ø"/>
            </a:pPr>
            <a:r>
              <a:rPr lang="en-US" dirty="0" smtClean="0">
                <a:latin typeface="Britannic Bold" pitchFamily="34" charset="0"/>
              </a:rPr>
              <a:t>NUMBER – EMPLOYMENT ID</a:t>
            </a:r>
          </a:p>
          <a:p>
            <a:pPr>
              <a:buFont typeface="Wingdings" pitchFamily="2" charset="2"/>
              <a:buChar char="Ø"/>
            </a:pPr>
            <a:r>
              <a:rPr lang="en-US" dirty="0" smtClean="0">
                <a:latin typeface="Britannic Bold" pitchFamily="34" charset="0"/>
              </a:rPr>
              <a:t>NAMEFORMAT – TEXT</a:t>
            </a:r>
          </a:p>
          <a:p>
            <a:pPr>
              <a:buFont typeface="Wingdings" pitchFamily="2" charset="2"/>
              <a:buChar char="Ø"/>
            </a:pPr>
            <a:r>
              <a:rPr lang="en-US" dirty="0" smtClean="0">
                <a:latin typeface="Britannic Bold" pitchFamily="34" charset="0"/>
              </a:rPr>
              <a:t>PERFOMANCE LEVEL – FORMULA CALCULATE</a:t>
            </a:r>
          </a:p>
          <a:p>
            <a:pPr>
              <a:buFont typeface="Wingdings" pitchFamily="2" charset="2"/>
              <a:buChar char="Ø"/>
            </a:pPr>
            <a:r>
              <a:rPr lang="en-US" dirty="0" smtClean="0">
                <a:latin typeface="Britannic Bold" pitchFamily="34" charset="0"/>
              </a:rPr>
              <a:t>MALE AND FEMALE – GENDER</a:t>
            </a:r>
          </a:p>
          <a:p>
            <a:pPr>
              <a:buFont typeface="Wingdings" pitchFamily="2" charset="2"/>
              <a:buChar char="Ø"/>
            </a:pPr>
            <a:r>
              <a:rPr lang="en-US" dirty="0" smtClean="0">
                <a:latin typeface="Britannic Bold" pitchFamily="34" charset="0"/>
              </a:rPr>
              <a:t>NUMBERS – EMPLOYEE RATINGS</a:t>
            </a:r>
            <a:endParaRPr lang="en-US" dirty="0">
              <a:latin typeface="Britannic Bold" pitchFamily="34" charset="0"/>
            </a:endParaRPr>
          </a:p>
        </p:txBody>
      </p:sp>
    </p:spTree>
    <p:extLst>
      <p:ext uri="{BB962C8B-B14F-4D97-AF65-F5344CB8AC3E}">
        <p14:creationId xmlns=""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133600" y="220980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276600" y="3581400"/>
            <a:ext cx="6096000" cy="800219"/>
          </a:xfrm>
          <a:prstGeom prst="rect">
            <a:avLst/>
          </a:prstGeom>
        </p:spPr>
        <p:txBody>
          <a:bodyPr>
            <a:spAutoFit/>
          </a:bodyPr>
          <a:lstStyle/>
          <a:p>
            <a:r>
              <a:rPr lang="en-US" i="1" dirty="0" smtClean="0">
                <a:solidFill>
                  <a:srgbClr val="FF0000"/>
                </a:solidFill>
              </a:rPr>
              <a:t>FORMULA:</a:t>
            </a:r>
          </a:p>
          <a:p>
            <a:r>
              <a:rPr lang="en-US" i="1" dirty="0" smtClean="0">
                <a:latin typeface="Arial Black" pitchFamily="34" charset="0"/>
              </a:rPr>
              <a:t>Performance </a:t>
            </a:r>
            <a:r>
              <a:rPr lang="en-US" i="1" dirty="0" smtClean="0">
                <a:latin typeface="Arial Black" pitchFamily="34" charset="0"/>
              </a:rPr>
              <a:t>Level Column </a:t>
            </a:r>
            <a:r>
              <a:rPr lang="en-US" sz="1000" i="1" dirty="0" smtClean="0">
                <a:latin typeface="Arial Black" pitchFamily="34" charset="0"/>
              </a:rPr>
              <a:t>=IFS(Z8&gt;=5,”VERY HIGH’,Z8&gt;=4,”HIGH”,Z8&gt;=3,”MED”,”TRUE”,”LOW”)</a:t>
            </a:r>
            <a:endParaRPr lang="en-US" sz="1000" i="1" dirty="0">
              <a:latin typeface="Arial Black"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TotalTime>
  <Words>354</Words>
  <Application>Microsoft Office PowerPoint</Application>
  <PresentationFormat>Custom</PresentationFormat>
  <Paragraphs>82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25</cp:revision>
  <dcterms:created xsi:type="dcterms:W3CDTF">2024-03-29T15:07:22Z</dcterms:created>
  <dcterms:modified xsi:type="dcterms:W3CDTF">2024-08-29T17:21:47Z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