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B41B-724A-4DC1-A484-DF759D2EB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3547D-C134-4B1B-A761-D05FEF77F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EEEA7-CB8A-410C-9E98-22E7878A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25BA-36FF-44CD-BD74-C7639471246D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50C3B-E29C-4DE1-9CB0-F909F389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DE1E4-4C11-4359-A9A0-9315C653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E31A-55E0-4B8E-B40A-3B5C0AC7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2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5223-13EC-46A9-9412-4F577689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FE070-F606-46E9-9DAC-011B49F87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754CB-319F-4336-856E-1FDD1818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25BA-36FF-44CD-BD74-C7639471246D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7258E-B86D-441D-91E6-040AE87D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DCF4-E9AF-4F69-ACC2-FD53CF4F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E31A-55E0-4B8E-B40A-3B5C0AC7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5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91C7B-385A-4CC0-956F-AA50A819E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4FEF8-D190-4825-869D-76D32DB63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BCB03-4AF1-4950-82AB-D8B244A7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25BA-36FF-44CD-BD74-C7639471246D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EF231-3EA2-435F-B7C9-51232777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C95F-24B2-44CA-AF5A-11587956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E31A-55E0-4B8E-B40A-3B5C0AC7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0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E001-4112-4B83-BF98-31BBCBF0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AEF0D-9981-4739-B056-B4807E6A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B6B96-5756-4919-83A4-A9780D2F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25BA-36FF-44CD-BD74-C7639471246D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5ED41-8396-46CA-9ED1-A8883002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CECE4-A7E0-4462-8C00-5F0ABB7B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E31A-55E0-4B8E-B40A-3B5C0AC7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E934-E28B-4057-B10F-E6BAE643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A2E74-6312-46CF-9137-5DC8AF4E9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D44FC-C170-4146-81E7-A7EDF0B7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25BA-36FF-44CD-BD74-C7639471246D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98A7-377D-4FDA-8A30-F81B4851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F076F-9CBD-48AC-AAB2-0D31279B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E31A-55E0-4B8E-B40A-3B5C0AC7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3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072D-3A51-4742-8CEC-D729BCD7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3C01-8F2B-4FAB-9B4B-BF6760906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0C2B6-94F4-4E3B-B1E4-2F8B844A5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632FC-8ECD-471A-BA18-C01E7B8D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25BA-36FF-44CD-BD74-C7639471246D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1FC21-4637-46C7-B4E4-A2EF0856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01126-C867-47C0-B9F9-87DBF109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E31A-55E0-4B8E-B40A-3B5C0AC7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5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E745-6B13-40DF-9419-B3AE3EF4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B620F-3560-49FD-9094-BE35F1C50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ED259-14AC-4CD3-9292-AC8D401B8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05467-97FB-46F2-9F39-FE696A341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81CC5-B628-47C7-8DCC-0A45E36A1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87F0B-2C39-4379-9223-EEB67389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25BA-36FF-44CD-BD74-C7639471246D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2960F-4D2D-4992-AC49-4B3FA918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9A692-FE34-4271-9FC7-A451B940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E31A-55E0-4B8E-B40A-3B5C0AC7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2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0123-D455-4C06-9FC6-731B1C9D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72ECD-11FB-48C8-AB3B-DAAF8C6B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25BA-36FF-44CD-BD74-C7639471246D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6731A-4D27-403B-8668-7919AA4D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FD7D4-079D-434F-807C-2C253510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E31A-55E0-4B8E-B40A-3B5C0AC7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3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E2A24-0625-4909-8E65-3B424B49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25BA-36FF-44CD-BD74-C7639471246D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10E13-6360-4784-A2C4-5C8B5B1E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0D746-B8E6-42D5-BF88-1E05A55F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E31A-55E0-4B8E-B40A-3B5C0AC7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8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B083-E70A-4A2D-896F-FDEB31E0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ACB8C-910E-43A9-9CBC-62D9D5355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914D1-9E4A-4BB6-AFFF-8A0C16B65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BC25A-A6E7-4CE6-A690-11BA7297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25BA-36FF-44CD-BD74-C7639471246D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E053E-AAB0-4011-BEF1-9D0BDE9B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C11B9-D2F7-4BCB-B19A-76E8A7F7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E31A-55E0-4B8E-B40A-3B5C0AC7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9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482A-D670-481D-8E81-AEB74546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E9F04-1EC2-4D30-AF62-9C3273B06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E8374-1C56-4FFA-B0B6-A4C35BA77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8EA3B-7927-4133-BFF1-46BB1499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25BA-36FF-44CD-BD74-C7639471246D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7108E-3B8E-43CF-A5FE-A03B0186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BBF5D-21C3-42FA-A4F1-389D7011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E31A-55E0-4B8E-B40A-3B5C0AC7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4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840E1-42B7-4C82-8C04-0F46B3EF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3061D-F0E2-4E20-BF0A-6F0F982DE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BFD6C-6FDE-48CD-BABF-1357364C7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25BA-36FF-44CD-BD74-C7639471246D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EAF42-5FFD-471C-997B-71CE46D4A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040D7-C0C0-498E-A5EE-7043E5112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0E31A-55E0-4B8E-B40A-3B5C0AC7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0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89">
            <a:extLst>
              <a:ext uri="{FF2B5EF4-FFF2-40B4-BE49-F238E27FC236}">
                <a16:creationId xmlns:a16="http://schemas.microsoft.com/office/drawing/2014/main" id="{8C1CE115-2489-4759-B430-FA02C7D46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" tIns="0" rIns="-9522" bIns="17774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282DBC1-B42D-41F3-B672-D732B8778DA6}"/>
              </a:ext>
            </a:extLst>
          </p:cNvPr>
          <p:cNvGrpSpPr/>
          <p:nvPr/>
        </p:nvGrpSpPr>
        <p:grpSpPr>
          <a:xfrm>
            <a:off x="1696279" y="147275"/>
            <a:ext cx="9607826" cy="6710725"/>
            <a:chOff x="6436" y="-76176"/>
            <a:chExt cx="5044131" cy="691446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247D98F-5FA0-441A-A36F-ADD47CB97D20}"/>
                </a:ext>
              </a:extLst>
            </p:cNvPr>
            <p:cNvGrpSpPr/>
            <p:nvPr/>
          </p:nvGrpSpPr>
          <p:grpSpPr>
            <a:xfrm>
              <a:off x="6436" y="-76176"/>
              <a:ext cx="5044131" cy="642311"/>
              <a:chOff x="6436" y="-76176"/>
              <a:chExt cx="5044131" cy="642311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0BF6CF9-DEFB-42CC-A394-57F3084AAC40}"/>
                  </a:ext>
                </a:extLst>
              </p:cNvPr>
              <p:cNvSpPr/>
              <p:nvPr/>
            </p:nvSpPr>
            <p:spPr>
              <a:xfrm>
                <a:off x="938730" y="-76176"/>
                <a:ext cx="765987" cy="5892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7620" indent="-6350" algn="ctr">
                  <a:lnSpc>
                    <a:spcPct val="101000"/>
                  </a:lnSpc>
                  <a:spcBef>
                    <a:spcPts val="0"/>
                  </a:spcBef>
                  <a:spcAft>
                    <a:spcPts val="55"/>
                  </a:spcAft>
                </a:pPr>
                <a:r>
                  <a:rPr lang="en-US" sz="1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Detail Extractor</a:t>
                </a:r>
              </a:p>
              <a:p>
                <a:pPr marL="7620" indent="-6350" algn="ctr">
                  <a:lnSpc>
                    <a:spcPct val="101000"/>
                  </a:lnSpc>
                  <a:spcBef>
                    <a:spcPts val="0"/>
                  </a:spcBef>
                  <a:spcAft>
                    <a:spcPts val="55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4CD4237-8CF0-4880-9E09-192203E8F07F}"/>
                  </a:ext>
                </a:extLst>
              </p:cNvPr>
              <p:cNvSpPr/>
              <p:nvPr/>
            </p:nvSpPr>
            <p:spPr>
              <a:xfrm>
                <a:off x="1869989" y="-69369"/>
                <a:ext cx="914400" cy="5892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7620" indent="-6350" algn="ctr">
                  <a:lnSpc>
                    <a:spcPct val="101000"/>
                  </a:lnSpc>
                  <a:spcBef>
                    <a:spcPts val="0"/>
                  </a:spcBef>
                  <a:spcAft>
                    <a:spcPts val="55"/>
                  </a:spcAft>
                </a:pPr>
                <a:r>
                  <a:rPr lang="en-US" sz="1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Rules Checker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BE00EF1-037E-47A7-A4C6-F282E589F24D}"/>
                  </a:ext>
                </a:extLst>
              </p:cNvPr>
              <p:cNvSpPr/>
              <p:nvPr/>
            </p:nvSpPr>
            <p:spPr>
              <a:xfrm>
                <a:off x="2990335" y="-76175"/>
                <a:ext cx="914400" cy="64231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7620" indent="-6350" algn="ctr">
                  <a:lnSpc>
                    <a:spcPct val="101000"/>
                  </a:lnSpc>
                  <a:spcBef>
                    <a:spcPts val="0"/>
                  </a:spcBef>
                  <a:spcAft>
                    <a:spcPts val="55"/>
                  </a:spcAft>
                </a:pPr>
                <a:r>
                  <a:rPr lang="en-US" sz="1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Detail Extractor</a:t>
                </a:r>
              </a:p>
              <a:p>
                <a:pPr marL="7620" indent="-6350" algn="ctr">
                  <a:lnSpc>
                    <a:spcPct val="101000"/>
                  </a:lnSpc>
                  <a:spcBef>
                    <a:spcPts val="0"/>
                  </a:spcBef>
                  <a:spcAft>
                    <a:spcPts val="55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3845F6D-EF20-4A11-986B-7AE1CA00CC2A}"/>
                  </a:ext>
                </a:extLst>
              </p:cNvPr>
              <p:cNvSpPr/>
              <p:nvPr/>
            </p:nvSpPr>
            <p:spPr>
              <a:xfrm>
                <a:off x="4069492" y="8237"/>
                <a:ext cx="981075" cy="5003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7620" indent="-6350" algn="just">
                  <a:lnSpc>
                    <a:spcPct val="101000"/>
                  </a:lnSpc>
                  <a:spcBef>
                    <a:spcPts val="0"/>
                  </a:spcBef>
                  <a:spcAft>
                    <a:spcPts val="55"/>
                  </a:spcAft>
                </a:pPr>
                <a:r>
                  <a:rPr lang="en-US" sz="1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ER Image </a:t>
                </a:r>
              </a:p>
              <a:p>
                <a:pPr marL="7620" indent="-6350" algn="ctr">
                  <a:lnSpc>
                    <a:spcPct val="101000"/>
                  </a:lnSpc>
                  <a:spcBef>
                    <a:spcPts val="0"/>
                  </a:spcBef>
                  <a:spcAft>
                    <a:spcPts val="55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9649CEF-F03B-411B-BB3B-712EFE2BF965}"/>
                  </a:ext>
                </a:extLst>
              </p:cNvPr>
              <p:cNvGrpSpPr/>
              <p:nvPr/>
            </p:nvGrpSpPr>
            <p:grpSpPr>
              <a:xfrm>
                <a:off x="6436" y="0"/>
                <a:ext cx="932294" cy="476250"/>
                <a:chOff x="6436" y="-24713"/>
                <a:chExt cx="932294" cy="476250"/>
              </a:xfrm>
            </p:grpSpPr>
            <p:sp>
              <p:nvSpPr>
                <p:cNvPr id="73" name="Speech Bubble: Rectangle 72">
                  <a:extLst>
                    <a:ext uri="{FF2B5EF4-FFF2-40B4-BE49-F238E27FC236}">
                      <a16:creationId xmlns:a16="http://schemas.microsoft.com/office/drawing/2014/main" id="{8F50A8A4-58AC-432A-8409-E0CD618FD7C1}"/>
                    </a:ext>
                  </a:extLst>
                </p:cNvPr>
                <p:cNvSpPr/>
                <p:nvPr/>
              </p:nvSpPr>
              <p:spPr>
                <a:xfrm>
                  <a:off x="6436" y="-24713"/>
                  <a:ext cx="628650" cy="476250"/>
                </a:xfrm>
                <a:prstGeom prst="wedgeRectCallout">
                  <a:avLst>
                    <a:gd name="adj1" fmla="val -29311"/>
                    <a:gd name="adj2" fmla="val 90505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7620" indent="-6350" algn="ctr">
                    <a:lnSpc>
                      <a:spcPct val="101000"/>
                    </a:lnSpc>
                    <a:spcBef>
                      <a:spcPts val="0"/>
                    </a:spcBef>
                    <a:spcAft>
                      <a:spcPts val="55"/>
                    </a:spcAft>
                  </a:pPr>
                  <a:r>
                    <a:rPr lang="en-US" sz="1600" b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speech</a:t>
                  </a: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7FF94692-839B-4FCB-8955-5A3E1DA4F2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789" y="230660"/>
                  <a:ext cx="28794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E405637-B96C-4EFF-9FC8-85608F5E91C8}"/>
                  </a:ext>
                </a:extLst>
              </p:cNvPr>
              <p:cNvCxnSpPr/>
              <p:nvPr/>
            </p:nvCxnSpPr>
            <p:spPr>
              <a:xfrm>
                <a:off x="1705232" y="255373"/>
                <a:ext cx="1905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12A2226-7C6A-4889-999A-E480DCD01C6F}"/>
                  </a:ext>
                </a:extLst>
              </p:cNvPr>
              <p:cNvCxnSpPr/>
              <p:nvPr/>
            </p:nvCxnSpPr>
            <p:spPr>
              <a:xfrm flipH="1">
                <a:off x="2759675" y="238897"/>
                <a:ext cx="2381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68086878-2EEA-49E7-817C-E10D8DE756FF}"/>
                  </a:ext>
                </a:extLst>
              </p:cNvPr>
              <p:cNvCxnSpPr/>
              <p:nvPr/>
            </p:nvCxnSpPr>
            <p:spPr>
              <a:xfrm flipH="1">
                <a:off x="3896497" y="238897"/>
                <a:ext cx="1905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A832A-51A1-4619-B8C6-BCE6455DC89C}"/>
                </a:ext>
              </a:extLst>
            </p:cNvPr>
            <p:cNvGrpSpPr/>
            <p:nvPr/>
          </p:nvGrpSpPr>
          <p:grpSpPr>
            <a:xfrm>
              <a:off x="1548713" y="659027"/>
              <a:ext cx="1625208" cy="6179261"/>
              <a:chOff x="0" y="0"/>
              <a:chExt cx="1625208" cy="6179261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405E53-5007-4FB0-83E4-062DCAE7E585}"/>
                  </a:ext>
                </a:extLst>
              </p:cNvPr>
              <p:cNvSpPr/>
              <p:nvPr/>
            </p:nvSpPr>
            <p:spPr>
              <a:xfrm>
                <a:off x="24714" y="5667632"/>
                <a:ext cx="1567543" cy="51162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7620" indent="-6350" algn="ctr">
                  <a:lnSpc>
                    <a:spcPct val="101000"/>
                  </a:lnSpc>
                  <a:spcBef>
                    <a:spcPts val="0"/>
                  </a:spcBef>
                  <a:spcAft>
                    <a:spcPts val="55"/>
                  </a:spcAft>
                </a:pPr>
                <a:r>
                  <a:rPr lang="en-US" sz="1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Generate ER SQL quarries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F1CEB0A-5980-4F65-8B25-ED47BA28FDE2}"/>
                  </a:ext>
                </a:extLst>
              </p:cNvPr>
              <p:cNvSpPr/>
              <p:nvPr/>
            </p:nvSpPr>
            <p:spPr>
              <a:xfrm>
                <a:off x="0" y="4085967"/>
                <a:ext cx="1567543" cy="51162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7620" indent="-6350" algn="ctr">
                  <a:lnSpc>
                    <a:spcPct val="101000"/>
                  </a:lnSpc>
                  <a:spcBef>
                    <a:spcPts val="0"/>
                  </a:spcBef>
                  <a:spcAft>
                    <a:spcPts val="55"/>
                  </a:spcAft>
                </a:pPr>
                <a:r>
                  <a:rPr lang="en-US" sz="1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Mapping &amp; Normalization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4F5024A-BA57-4775-9EE0-F651C2CBF8A1}"/>
                  </a:ext>
                </a:extLst>
              </p:cNvPr>
              <p:cNvGrpSpPr/>
              <p:nvPr/>
            </p:nvGrpSpPr>
            <p:grpSpPr>
              <a:xfrm>
                <a:off x="0" y="0"/>
                <a:ext cx="1625208" cy="2991218"/>
                <a:chOff x="0" y="0"/>
                <a:chExt cx="1625208" cy="2991218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CDCD205-1B7D-4D14-B9A1-B889163A7B0B}"/>
                    </a:ext>
                  </a:extLst>
                </p:cNvPr>
                <p:cNvSpPr/>
                <p:nvPr/>
              </p:nvSpPr>
              <p:spPr>
                <a:xfrm>
                  <a:off x="57665" y="939113"/>
                  <a:ext cx="1567543" cy="51162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7620" indent="-6350" algn="ctr">
                    <a:lnSpc>
                      <a:spcPct val="101000"/>
                    </a:lnSpc>
                    <a:spcBef>
                      <a:spcPts val="0"/>
                    </a:spcBef>
                    <a:spcAft>
                      <a:spcPts val="55"/>
                    </a:spcAft>
                  </a:pPr>
                  <a:r>
                    <a:rPr lang="en-US" sz="1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TXT FILE</a:t>
                  </a:r>
                  <a:r>
                    <a:rPr lang="en-US" sz="1400" b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GENARATOR</a:t>
                  </a: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38ABE37-4003-4DB6-9A89-51F44BFA0DD9}"/>
                    </a:ext>
                  </a:extLst>
                </p:cNvPr>
                <p:cNvSpPr/>
                <p:nvPr/>
              </p:nvSpPr>
              <p:spPr>
                <a:xfrm>
                  <a:off x="0" y="2479589"/>
                  <a:ext cx="1567543" cy="51162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7620" indent="-6350" algn="ctr">
                    <a:lnSpc>
                      <a:spcPct val="101000"/>
                    </a:lnSpc>
                    <a:spcBef>
                      <a:spcPts val="0"/>
                    </a:spcBef>
                    <a:spcAft>
                      <a:spcPts val="55"/>
                    </a:spcAft>
                  </a:pPr>
                  <a:r>
                    <a:rPr lang="en-US" sz="1400" b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Generate ER Diagram</a:t>
                  </a:r>
                </a:p>
              </p:txBody>
            </p:sp>
            <p:sp>
              <p:nvSpPr>
                <p:cNvPr id="63" name="Arrow: Down 62">
                  <a:extLst>
                    <a:ext uri="{FF2B5EF4-FFF2-40B4-BE49-F238E27FC236}">
                      <a16:creationId xmlns:a16="http://schemas.microsoft.com/office/drawing/2014/main" id="{662B95C5-C28F-402E-805F-5BBEACD95F28}"/>
                    </a:ext>
                  </a:extLst>
                </p:cNvPr>
                <p:cNvSpPr/>
                <p:nvPr/>
              </p:nvSpPr>
              <p:spPr>
                <a:xfrm>
                  <a:off x="568411" y="0"/>
                  <a:ext cx="416560" cy="80010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Arrow: Down 63">
                  <a:extLst>
                    <a:ext uri="{FF2B5EF4-FFF2-40B4-BE49-F238E27FC236}">
                      <a16:creationId xmlns:a16="http://schemas.microsoft.com/office/drawing/2014/main" id="{ABBB03EE-E445-4A70-ABB9-2F3FA501385F}"/>
                    </a:ext>
                  </a:extLst>
                </p:cNvPr>
                <p:cNvSpPr/>
                <p:nvPr/>
              </p:nvSpPr>
              <p:spPr>
                <a:xfrm>
                  <a:off x="568411" y="1556951"/>
                  <a:ext cx="416560" cy="80010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9" name="Arrow: Down 58">
                <a:extLst>
                  <a:ext uri="{FF2B5EF4-FFF2-40B4-BE49-F238E27FC236}">
                    <a16:creationId xmlns:a16="http://schemas.microsoft.com/office/drawing/2014/main" id="{2C67F6A6-5EB1-4DAD-964C-E178A01504AD}"/>
                  </a:ext>
                </a:extLst>
              </p:cNvPr>
              <p:cNvSpPr/>
              <p:nvPr/>
            </p:nvSpPr>
            <p:spPr>
              <a:xfrm>
                <a:off x="568411" y="3105664"/>
                <a:ext cx="416560" cy="8001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Arrow: Down 59">
                <a:extLst>
                  <a:ext uri="{FF2B5EF4-FFF2-40B4-BE49-F238E27FC236}">
                    <a16:creationId xmlns:a16="http://schemas.microsoft.com/office/drawing/2014/main" id="{487CD345-FCD0-4C9E-972B-645748AD8CA5}"/>
                  </a:ext>
                </a:extLst>
              </p:cNvPr>
              <p:cNvSpPr/>
              <p:nvPr/>
            </p:nvSpPr>
            <p:spPr>
              <a:xfrm>
                <a:off x="568411" y="4736756"/>
                <a:ext cx="416560" cy="8001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473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5">
            <a:extLst>
              <a:ext uri="{FF2B5EF4-FFF2-40B4-BE49-F238E27FC236}">
                <a16:creationId xmlns:a16="http://schemas.microsoft.com/office/drawing/2014/main" id="{B0B4DFEE-2EF4-457C-96EE-D90E444E2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239811" y="-788988"/>
            <a:ext cx="24787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82" name="Picture 6">
            <a:extLst>
              <a:ext uri="{FF2B5EF4-FFF2-40B4-BE49-F238E27FC236}">
                <a16:creationId xmlns:a16="http://schemas.microsoft.com/office/drawing/2014/main" id="{F981C4A6-D9A7-41A8-9235-AAF5BDE95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6" t="21381" r="35738" b="15337"/>
          <a:stretch>
            <a:fillRect/>
          </a:stretch>
        </p:blipFill>
        <p:spPr bwMode="auto">
          <a:xfrm>
            <a:off x="1" y="0"/>
            <a:ext cx="12064620" cy="685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36">
            <a:extLst>
              <a:ext uri="{FF2B5EF4-FFF2-40B4-BE49-F238E27FC236}">
                <a16:creationId xmlns:a16="http://schemas.microsoft.com/office/drawing/2014/main" id="{4F9F6F33-5205-42D7-9EF7-041327B37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231873" y="-608787"/>
            <a:ext cx="247876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8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754CEDF0-E951-406D-80B4-A9842AC16C4F}"/>
              </a:ext>
            </a:extLst>
          </p:cNvPr>
          <p:cNvGrpSpPr/>
          <p:nvPr/>
        </p:nvGrpSpPr>
        <p:grpSpPr>
          <a:xfrm rot="16200000">
            <a:off x="2962663" y="-1927391"/>
            <a:ext cx="5922120" cy="11131826"/>
            <a:chOff x="0" y="0"/>
            <a:chExt cx="5529801" cy="763289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4AB8C8C-F12A-469A-AFBF-4DD97F571F6E}"/>
                </a:ext>
              </a:extLst>
            </p:cNvPr>
            <p:cNvGrpSpPr/>
            <p:nvPr/>
          </p:nvGrpSpPr>
          <p:grpSpPr>
            <a:xfrm>
              <a:off x="0" y="0"/>
              <a:ext cx="5529801" cy="7632893"/>
              <a:chOff x="0" y="0"/>
              <a:chExt cx="5529801" cy="7632893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FF03BCFE-379C-444A-85EA-F0ED3B7CA0D8}"/>
                  </a:ext>
                </a:extLst>
              </p:cNvPr>
              <p:cNvGrpSpPr/>
              <p:nvPr/>
            </p:nvGrpSpPr>
            <p:grpSpPr>
              <a:xfrm>
                <a:off x="0" y="0"/>
                <a:ext cx="5529801" cy="7632893"/>
                <a:chOff x="0" y="0"/>
                <a:chExt cx="5529801" cy="7632893"/>
              </a:xfrm>
            </p:grpSpPr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C8894AF6-0178-47E1-890A-E9F7CC43E9FE}"/>
                    </a:ext>
                  </a:extLst>
                </p:cNvPr>
                <p:cNvCxnSpPr/>
                <p:nvPr/>
              </p:nvCxnSpPr>
              <p:spPr>
                <a:xfrm>
                  <a:off x="1040524" y="6747642"/>
                  <a:ext cx="0" cy="3101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5960B433-643A-4B05-87A8-320AE243B76A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5529801" cy="7632893"/>
                  <a:chOff x="0" y="0"/>
                  <a:chExt cx="5529801" cy="7632893"/>
                </a:xfrm>
              </p:grpSpPr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46FD9DEB-1A37-459A-883C-1EBCD3D54C98}"/>
                      </a:ext>
                    </a:extLst>
                  </p:cNvPr>
                  <p:cNvGrpSpPr/>
                  <p:nvPr/>
                </p:nvGrpSpPr>
                <p:grpSpPr>
                  <a:xfrm>
                    <a:off x="834887" y="0"/>
                    <a:ext cx="3442916" cy="1047998"/>
                    <a:chOff x="0" y="0"/>
                    <a:chExt cx="3442916" cy="1047998"/>
                  </a:xfrm>
                </p:grpSpPr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3101D2F1-ADE2-47EE-9EC3-1A34BC109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0303" y="0"/>
                      <a:ext cx="1562100" cy="42862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Extracted data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p:txBody>
                </p:sp>
                <p:cxnSp>
                  <p:nvCxnSpPr>
                    <p:cNvPr id="130" name="Straight Connector 129">
                      <a:extLst>
                        <a:ext uri="{FF2B5EF4-FFF2-40B4-BE49-F238E27FC236}">
                          <a16:creationId xmlns:a16="http://schemas.microsoft.com/office/drawing/2014/main" id="{49377C71-A824-44C7-B459-7DE23620E6C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17482" y="437321"/>
                      <a:ext cx="0" cy="1905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FC5C7828-8689-45D2-844B-852E99F2E51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0" y="636104"/>
                      <a:ext cx="1724025" cy="952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Straight Connector 131">
                      <a:extLst>
                        <a:ext uri="{FF2B5EF4-FFF2-40B4-BE49-F238E27FC236}">
                          <a16:creationId xmlns:a16="http://schemas.microsoft.com/office/drawing/2014/main" id="{2A936671-850A-479C-94C4-28CC2E01133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717482" y="628153"/>
                      <a:ext cx="1724025" cy="952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Arrow Connector 132">
                      <a:extLst>
                        <a:ext uri="{FF2B5EF4-FFF2-40B4-BE49-F238E27FC236}">
                          <a16:creationId xmlns:a16="http://schemas.microsoft.com/office/drawing/2014/main" id="{B0F33525-C402-49BF-9AC8-F1DA8891A6D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644055"/>
                      <a:ext cx="7952" cy="40394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Arrow Connector 133">
                      <a:extLst>
                        <a:ext uri="{FF2B5EF4-FFF2-40B4-BE49-F238E27FC236}">
                          <a16:creationId xmlns:a16="http://schemas.microsoft.com/office/drawing/2014/main" id="{1091F7A9-A19D-45D0-8944-0E885A628A3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434964" y="636104"/>
                      <a:ext cx="7952" cy="40394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C0502BE5-B7FA-459A-B536-8D2B8FA00489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1065474"/>
                    <a:ext cx="2130949" cy="4523740"/>
                    <a:chOff x="0" y="0"/>
                    <a:chExt cx="2130949" cy="4523740"/>
                  </a:xfrm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B0BD59AB-AE32-4BFE-8719-4351396D44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2130949" cy="45237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p:txBody>
                </p:sp>
                <p:sp>
                  <p:nvSpPr>
                    <p:cNvPr id="123" name="Rectangle 122">
                      <a:extLst>
                        <a:ext uri="{FF2B5EF4-FFF2-40B4-BE49-F238E27FC236}">
                          <a16:creationId xmlns:a16="http://schemas.microsoft.com/office/drawing/2014/main" id="{261DA3D2-6A80-495A-8481-6605A92EE3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6491" y="469127"/>
                      <a:ext cx="1562100" cy="42862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222222"/>
                          </a:solidFill>
                          <a:effectLst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Strong Entities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AE51BFE3-FB17-4780-84A9-7CCE0BD33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376" y="1259729"/>
                      <a:ext cx="1562100" cy="51683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r>
                        <a:rPr lang="en-US" sz="1400" b="1" dirty="0">
                          <a:solidFill>
                            <a:srgbClr val="222222"/>
                          </a:solidFill>
                          <a:effectLst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 1:1 Relationships</a:t>
                      </a:r>
                      <a:endParaRPr lang="en-US" sz="1100" dirty="0">
                        <a:effectLst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2923E33B-F85D-4988-9691-7796DA989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376" y="2080367"/>
                      <a:ext cx="1562100" cy="51683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222222"/>
                          </a:solidFill>
                          <a:effectLst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 1: N Relationships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DDA3DAD1-E0F2-4B21-864A-79ED670C9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378" y="2880911"/>
                      <a:ext cx="1562100" cy="5486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222222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Binary M: N Relationships.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76DD7202-1F7F-43DC-8780-C06E86468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6491" y="3713260"/>
                      <a:ext cx="1601857" cy="57213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r>
                        <a:rPr lang="en-US" sz="1400" b="1">
                          <a:solidFill>
                            <a:srgbClr val="222222"/>
                          </a:solidFill>
                          <a:effectLst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Multivalued Attributes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384E3BB0-9E1F-46F4-9929-EA61329F6316}"/>
                      </a:ext>
                    </a:extLst>
                  </p:cNvPr>
                  <p:cNvGrpSpPr/>
                  <p:nvPr/>
                </p:nvGrpSpPr>
                <p:grpSpPr>
                  <a:xfrm>
                    <a:off x="206734" y="6178163"/>
                    <a:ext cx="1633662" cy="1454730"/>
                    <a:chOff x="0" y="0"/>
                    <a:chExt cx="1633662" cy="1454730"/>
                  </a:xfrm>
                </p:grpSpPr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66D79024-9F4D-4D9C-8223-C9C4CC18CE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1601857" cy="57213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rgbClr val="222222"/>
                          </a:solidFill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TXT</a:t>
                      </a:r>
                      <a:r>
                        <a:rPr lang="en-US" sz="1400" b="1" dirty="0">
                          <a:solidFill>
                            <a:srgbClr val="222222"/>
                          </a:solidFill>
                          <a:effectLst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output</a:t>
                      </a:r>
                      <a:endParaRPr lang="en-US" sz="1100" dirty="0">
                        <a:effectLst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33E865F7-9A40-44E8-9995-DF3D869E9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05" y="882595"/>
                      <a:ext cx="1601857" cy="57213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222222"/>
                          </a:solidFill>
                          <a:effectLst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Create SQL Query’s 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p:txBody>
                </p:sp>
              </p:grpSp>
              <p:cxnSp>
                <p:nvCxnSpPr>
                  <p:cNvPr id="109" name="Straight Arrow Connector 108">
                    <a:extLst>
                      <a:ext uri="{FF2B5EF4-FFF2-40B4-BE49-F238E27FC236}">
                        <a16:creationId xmlns:a16="http://schemas.microsoft.com/office/drawing/2014/main" id="{179D46F6-3D77-416A-A76F-B3BFF551E7D6}"/>
                      </a:ext>
                    </a:extLst>
                  </p:cNvPr>
                  <p:cNvCxnSpPr/>
                  <p:nvPr/>
                </p:nvCxnSpPr>
                <p:spPr>
                  <a:xfrm>
                    <a:off x="1065475" y="5597718"/>
                    <a:ext cx="7951" cy="5724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55F5FAE8-BBA7-4537-89A8-D398E5373754}"/>
                      </a:ext>
                    </a:extLst>
                  </p:cNvPr>
                  <p:cNvGrpSpPr/>
                  <p:nvPr/>
                </p:nvGrpSpPr>
                <p:grpSpPr>
                  <a:xfrm>
                    <a:off x="3275938" y="1073426"/>
                    <a:ext cx="2253863" cy="6527662"/>
                    <a:chOff x="0" y="0"/>
                    <a:chExt cx="2253863" cy="6527662"/>
                  </a:xfrm>
                </p:grpSpPr>
                <p:grpSp>
                  <p:nvGrpSpPr>
                    <p:cNvPr id="111" name="Group 110">
                      <a:extLst>
                        <a:ext uri="{FF2B5EF4-FFF2-40B4-BE49-F238E27FC236}">
                          <a16:creationId xmlns:a16="http://schemas.microsoft.com/office/drawing/2014/main" id="{A1CECEEE-C5F7-46AA-92E8-7C18F79545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2051050" cy="2592125"/>
                      <a:chOff x="0" y="0"/>
                      <a:chExt cx="2051050" cy="2592125"/>
                    </a:xfrm>
                  </p:grpSpPr>
                  <p:sp>
                    <p:nvSpPr>
                      <p:cNvPr id="116" name="Rectangle 115">
                        <a:extLst>
                          <a:ext uri="{FF2B5EF4-FFF2-40B4-BE49-F238E27FC236}">
                            <a16:creationId xmlns:a16="http://schemas.microsoft.com/office/drawing/2014/main" id="{56B9362E-B035-4B77-96F4-D45250F040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2051050" cy="259212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400" b="1">
                            <a:effectLst/>
                            <a:ea typeface="Calibri" panose="020F0502020204030204" pitchFamily="34" charset="0"/>
                            <a:cs typeface="Iskoola Pota" panose="020B0502040204020203" pitchFamily="34" charset="0"/>
                          </a:rPr>
                          <a:t> </a:t>
                        </a:r>
                        <a:endParaRPr lang="en-US" sz="1100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endParaRPr>
                      </a:p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400" b="1">
                            <a:effectLst/>
                            <a:ea typeface="Calibri" panose="020F0502020204030204" pitchFamily="34" charset="0"/>
                            <a:cs typeface="Iskoola Pota" panose="020B0502040204020203" pitchFamily="34" charset="0"/>
                          </a:rPr>
                          <a:t> </a:t>
                        </a:r>
                        <a:endParaRPr lang="en-US" sz="1100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endParaRPr>
                      </a:p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400" b="1">
                            <a:effectLst/>
                            <a:ea typeface="Calibri" panose="020F0502020204030204" pitchFamily="34" charset="0"/>
                            <a:cs typeface="Iskoola Pota" panose="020B0502040204020203" pitchFamily="34" charset="0"/>
                          </a:rPr>
                          <a:t> </a:t>
                        </a:r>
                        <a:endParaRPr lang="en-US" sz="1100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endParaRPr>
                      </a:p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400" b="1">
                            <a:effectLst/>
                            <a:ea typeface="Calibri" panose="020F0502020204030204" pitchFamily="34" charset="0"/>
                            <a:cs typeface="Iskoola Pota" panose="020B0502040204020203" pitchFamily="34" charset="0"/>
                          </a:rPr>
                          <a:t> </a:t>
                        </a:r>
                        <a:endParaRPr lang="en-US" sz="1100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endParaRPr>
                      </a:p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400" b="1">
                            <a:effectLst/>
                            <a:ea typeface="Calibri" panose="020F0502020204030204" pitchFamily="34" charset="0"/>
                            <a:cs typeface="Iskoola Pota" panose="020B0502040204020203" pitchFamily="34" charset="0"/>
                          </a:rPr>
                          <a:t> </a:t>
                        </a:r>
                        <a:endParaRPr lang="en-US" sz="1100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endParaRPr>
                      </a:p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400" b="1">
                            <a:effectLst/>
                            <a:ea typeface="Calibri" panose="020F0502020204030204" pitchFamily="34" charset="0"/>
                            <a:cs typeface="Iskoola Pota" panose="020B0502040204020203" pitchFamily="34" charset="0"/>
                          </a:rPr>
                          <a:t> </a:t>
                        </a:r>
                        <a:endParaRPr lang="en-US" sz="1100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endParaRPr>
                      </a:p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400" b="1">
                            <a:effectLst/>
                            <a:ea typeface="Calibri" panose="020F0502020204030204" pitchFamily="34" charset="0"/>
                            <a:cs typeface="Iskoola Pota" panose="020B0502040204020203" pitchFamily="34" charset="0"/>
                          </a:rPr>
                          <a:t> </a:t>
                        </a:r>
                        <a:endParaRPr lang="en-US" sz="1100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endParaRPr>
                      </a:p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400" b="1">
                            <a:effectLst/>
                            <a:ea typeface="Calibri" panose="020F0502020204030204" pitchFamily="34" charset="0"/>
                            <a:cs typeface="Iskoola Pota" panose="020B0502040204020203" pitchFamily="34" charset="0"/>
                          </a:rPr>
                          <a:t> </a:t>
                        </a:r>
                        <a:endParaRPr lang="en-US" sz="1100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endParaRPr>
                      </a:p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400" b="1">
                            <a:effectLst/>
                            <a:ea typeface="Calibri" panose="020F0502020204030204" pitchFamily="34" charset="0"/>
                            <a:cs typeface="Iskoola Pota" panose="020B0502040204020203" pitchFamily="34" charset="0"/>
                          </a:rPr>
                          <a:t> </a:t>
                        </a:r>
                        <a:endParaRPr lang="en-US" sz="1100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endParaRPr>
                      </a:p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400" b="1">
                            <a:effectLst/>
                            <a:ea typeface="Calibri" panose="020F0502020204030204" pitchFamily="34" charset="0"/>
                            <a:cs typeface="Iskoola Pota" panose="020B0502040204020203" pitchFamily="34" charset="0"/>
                          </a:rPr>
                          <a:t> </a:t>
                        </a:r>
                        <a:endParaRPr lang="en-US" sz="1100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endParaRPr>
                      </a:p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400" b="1">
                            <a:effectLst/>
                            <a:ea typeface="Calibri" panose="020F0502020204030204" pitchFamily="34" charset="0"/>
                            <a:cs typeface="Iskoola Pota" panose="020B0502040204020203" pitchFamily="34" charset="0"/>
                          </a:rPr>
                          <a:t> </a:t>
                        </a:r>
                        <a:endParaRPr lang="en-US" sz="1100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endParaRPr>
                      </a:p>
                      <a:p>
                        <a:pPr marL="0" marR="0" algn="ctr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>
                            <a:effectLst/>
                            <a:ea typeface="Calibri" panose="020F0502020204030204" pitchFamily="34" charset="0"/>
                            <a:cs typeface="Iskoola Pota" panose="020B0502040204020203" pitchFamily="34" charset="0"/>
                          </a:rPr>
                          <a:t> </a:t>
                        </a:r>
                      </a:p>
                    </p:txBody>
                  </p:sp>
                  <p:sp>
                    <p:nvSpPr>
                      <p:cNvPr id="117" name="Rectangle 116">
                        <a:extLst>
                          <a:ext uri="{FF2B5EF4-FFF2-40B4-BE49-F238E27FC236}">
                            <a16:creationId xmlns:a16="http://schemas.microsoft.com/office/drawing/2014/main" id="{8DF44085-E264-40BD-AD08-7E053FFC9E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6734" y="532737"/>
                        <a:ext cx="1749287" cy="42862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ts val="225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400" b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a:t>First Normal Form</a:t>
                        </a:r>
                        <a:endParaRPr lang="en-US" sz="1100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endParaRPr>
                      </a:p>
                      <a:p>
                        <a:pPr marL="0" marR="0" algn="ctr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400" b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 </a:t>
                        </a:r>
                        <a:endParaRPr lang="en-US" sz="1100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18" name="Rectangle 117">
                        <a:extLst>
                          <a:ext uri="{FF2B5EF4-FFF2-40B4-BE49-F238E27FC236}">
                            <a16:creationId xmlns:a16="http://schemas.microsoft.com/office/drawing/2014/main" id="{AD08337E-ABF5-4475-AF3B-D47FB57012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8782" y="1184744"/>
                        <a:ext cx="1773141" cy="42862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ts val="225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400" b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a:t>Second Normal Form</a:t>
                        </a:r>
                        <a:endParaRPr lang="en-US" sz="1100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endParaRPr>
                      </a:p>
                      <a:p>
                        <a:pPr marL="0" marR="0" algn="ctr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400" b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 </a:t>
                        </a:r>
                        <a:endParaRPr lang="en-US" sz="1100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19" name="Rectangle 118">
                        <a:extLst>
                          <a:ext uri="{FF2B5EF4-FFF2-40B4-BE49-F238E27FC236}">
                            <a16:creationId xmlns:a16="http://schemas.microsoft.com/office/drawing/2014/main" id="{83074F33-E69E-484C-B668-2D8076C342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588" y="1900361"/>
                        <a:ext cx="1693627" cy="42862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ts val="225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400" b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a:t>Third Normal Form</a:t>
                        </a:r>
                        <a:endParaRPr lang="en-US" sz="1100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endParaRPr>
                      </a:p>
                      <a:p>
                        <a:pPr marL="0" marR="0" algn="ctr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400" b="1"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 </a:t>
                        </a:r>
                        <a:endParaRPr lang="en-US" sz="1100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112" name="Group 111">
                      <a:extLst>
                        <a:ext uri="{FF2B5EF4-FFF2-40B4-BE49-F238E27FC236}">
                          <a16:creationId xmlns:a16="http://schemas.microsoft.com/office/drawing/2014/main" id="{F71ABBF6-08DE-414C-B5DC-66707C15F0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0201" y="5072932"/>
                      <a:ext cx="1633662" cy="1454730"/>
                      <a:chOff x="0" y="0"/>
                      <a:chExt cx="1633662" cy="1454730"/>
                    </a:xfrm>
                  </p:grpSpPr>
                  <p:sp>
                    <p:nvSpPr>
                      <p:cNvPr id="114" name="Rectangle 113">
                        <a:extLst>
                          <a:ext uri="{FF2B5EF4-FFF2-40B4-BE49-F238E27FC236}">
                            <a16:creationId xmlns:a16="http://schemas.microsoft.com/office/drawing/2014/main" id="{78BDBA49-ED9C-431E-A63E-8C01019EC7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1601857" cy="57213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400" b="1" dirty="0">
                            <a:solidFill>
                              <a:srgbClr val="222222"/>
                            </a:solidFill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TXT</a:t>
                        </a:r>
                        <a:r>
                          <a:rPr lang="en-US" sz="1400" b="1" dirty="0">
                            <a:solidFill>
                              <a:srgbClr val="222222"/>
                            </a:solidFill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 output</a:t>
                        </a:r>
                        <a:endParaRPr lang="en-US" sz="1100" dirty="0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15" name="Rectangle 114">
                        <a:extLst>
                          <a:ext uri="{FF2B5EF4-FFF2-40B4-BE49-F238E27FC236}">
                            <a16:creationId xmlns:a16="http://schemas.microsoft.com/office/drawing/2014/main" id="{0C284027-EE22-4768-AC04-2166FC133A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805" y="882595"/>
                        <a:ext cx="1601857" cy="57213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400" b="1">
                            <a:solidFill>
                              <a:srgbClr val="222222"/>
                            </a:solidFill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Create SQL Query’s </a:t>
                        </a:r>
                        <a:endParaRPr lang="en-US" sz="1100">
                          <a:effectLst/>
                          <a:ea typeface="Calibri" panose="020F0502020204030204" pitchFamily="34" charset="0"/>
                          <a:cs typeface="Iskoola Pota" panose="020B0502040204020203" pitchFamily="34" charset="0"/>
                        </a:endParaRPr>
                      </a:p>
                    </p:txBody>
                  </p:sp>
                </p:grpSp>
                <p:cxnSp>
                  <p:nvCxnSpPr>
                    <p:cNvPr id="113" name="Straight Arrow Connector 112">
                      <a:extLst>
                        <a:ext uri="{FF2B5EF4-FFF2-40B4-BE49-F238E27FC236}">
                          <a16:creationId xmlns:a16="http://schemas.microsoft.com/office/drawing/2014/main" id="{D9E606B3-E22D-4367-B866-470849785C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00647" y="2600076"/>
                      <a:ext cx="71561" cy="24728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930667E5-5554-462F-B716-B8B3DD7D328B}"/>
                    </a:ext>
                  </a:extLst>
                </p:cNvPr>
                <p:cNvCxnSpPr/>
                <p:nvPr/>
              </p:nvCxnSpPr>
              <p:spPr>
                <a:xfrm>
                  <a:off x="4603531" y="6716111"/>
                  <a:ext cx="7951" cy="3101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6036CE4-11CA-44E3-8C4A-4B99DA02F379}"/>
                  </a:ext>
                </a:extLst>
              </p:cNvPr>
              <p:cNvSpPr/>
              <p:nvPr/>
            </p:nvSpPr>
            <p:spPr>
              <a:xfrm>
                <a:off x="28575" y="1181100"/>
                <a:ext cx="2085975" cy="2857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>
                    <a:solidFill>
                      <a:srgbClr val="222222"/>
                    </a:solidFill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ER to Relational Mapping</a:t>
                </a:r>
                <a:endParaRPr lang="en-US" sz="1100">
                  <a:effectLst/>
                  <a:ea typeface="Calibri" panose="020F0502020204030204" pitchFamily="34" charset="0"/>
                  <a:cs typeface="Iskoola Pota" panose="020B0502040204020203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Iskoola Pota" panose="020B0502040204020203" pitchFamily="34" charset="0"/>
                  </a:rPr>
                  <a:t> </a:t>
                </a:r>
              </a:p>
            </p:txBody>
          </p:sp>
        </p:grp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627004C-140A-469A-A3EF-5541F06D3AEF}"/>
                </a:ext>
              </a:extLst>
            </p:cNvPr>
            <p:cNvSpPr/>
            <p:nvPr/>
          </p:nvSpPr>
          <p:spPr>
            <a:xfrm>
              <a:off x="3295650" y="1200150"/>
              <a:ext cx="2019300" cy="2857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222222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Database normalization</a:t>
              </a:r>
              <a:r>
                <a:rPr lang="en-US" sz="1400">
                  <a:solidFill>
                    <a:srgbClr val="222222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Iskoola Pota" panose="020B0502040204020203" pitchFamily="34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Iskoola Pota" panose="020B0502040204020203" pitchFamily="34" charset="0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51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7CAB423-E2E1-4E55-B02B-ACF01AF59351}"/>
              </a:ext>
            </a:extLst>
          </p:cNvPr>
          <p:cNvGrpSpPr/>
          <p:nvPr/>
        </p:nvGrpSpPr>
        <p:grpSpPr>
          <a:xfrm rot="16200000">
            <a:off x="2832652" y="-2011018"/>
            <a:ext cx="6632713" cy="11105322"/>
            <a:chOff x="0" y="0"/>
            <a:chExt cx="4162425" cy="82867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5F91E0F-53EC-41C5-B4A9-CED0D586FD03}"/>
                </a:ext>
              </a:extLst>
            </p:cNvPr>
            <p:cNvSpPr/>
            <p:nvPr/>
          </p:nvSpPr>
          <p:spPr>
            <a:xfrm>
              <a:off x="0" y="1209675"/>
              <a:ext cx="4162425" cy="57816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AA00E0-07C1-4124-AC55-4D32F60CA0B5}"/>
                </a:ext>
              </a:extLst>
            </p:cNvPr>
            <p:cNvSpPr/>
            <p:nvPr/>
          </p:nvSpPr>
          <p:spPr>
            <a:xfrm>
              <a:off x="419100" y="2476500"/>
              <a:ext cx="3467100" cy="7143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ea typeface="Calibri" panose="020F0502020204030204" pitchFamily="34" charset="0"/>
                  <a:cs typeface="Iskoola Pota" panose="020B0502040204020203" pitchFamily="34" charset="0"/>
                </a:rPr>
                <a:t>Detect correct Relationship Identify Entities, Attributes &amp; Relationship</a:t>
              </a:r>
              <a:endParaRPr lang="en-US" sz="1100">
                <a:effectLst/>
                <a:ea typeface="Calibri" panose="020F0502020204030204" pitchFamily="34" charset="0"/>
                <a:cs typeface="Iskoola Pota" panose="020B0502040204020203" pitchFamily="34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ea typeface="Calibri" panose="020F0502020204030204" pitchFamily="34" charset="0"/>
                  <a:cs typeface="Iskoola Pota" panose="020B0502040204020203" pitchFamily="34" charset="0"/>
                </a:rPr>
                <a:t>p among Entities</a:t>
              </a:r>
              <a:endParaRPr lang="en-US" sz="1100">
                <a:effectLst/>
                <a:ea typeface="Calibri" panose="020F0502020204030204" pitchFamily="34" charset="0"/>
                <a:cs typeface="Iskoola Pota" panose="020B0502040204020203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1BA5A4-0B0E-4A65-9DE7-0E557A00C9E0}"/>
                </a:ext>
              </a:extLst>
            </p:cNvPr>
            <p:cNvSpPr/>
            <p:nvPr/>
          </p:nvSpPr>
          <p:spPr>
            <a:xfrm>
              <a:off x="409575" y="3638550"/>
              <a:ext cx="3457575" cy="7143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ea typeface="Calibri" panose="020F0502020204030204" pitchFamily="34" charset="0"/>
                  <a:cs typeface="Iskoola Pota" panose="020B0502040204020203" pitchFamily="34" charset="0"/>
                </a:rPr>
                <a:t>Detect correct Relationship among Entities</a:t>
              </a:r>
              <a:endParaRPr lang="en-US" sz="1100">
                <a:effectLst/>
                <a:ea typeface="Calibri" panose="020F0502020204030204" pitchFamily="34" charset="0"/>
                <a:cs typeface="Iskoola Pota" panose="020B0502040204020203" pitchFamily="34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ea typeface="Calibri" panose="020F0502020204030204" pitchFamily="34" charset="0"/>
                  <a:cs typeface="Iskoola Pota" panose="020B0502040204020203" pitchFamily="34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Iskoola Pota" panose="020B0502040204020203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15AD2B-6D49-4A59-A5D4-647E3DE10CE9}"/>
                </a:ext>
              </a:extLst>
            </p:cNvPr>
            <p:cNvSpPr/>
            <p:nvPr/>
          </p:nvSpPr>
          <p:spPr>
            <a:xfrm>
              <a:off x="400050" y="4829175"/>
              <a:ext cx="3467100" cy="7143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ea typeface="Calibri" panose="020F0502020204030204" pitchFamily="34" charset="0"/>
                  <a:cs typeface="Iskoola Pota" panose="020B0502040204020203" pitchFamily="34" charset="0"/>
                </a:rPr>
                <a:t>Check Cardinality between Relationship &amp; Entities</a:t>
              </a:r>
              <a:endParaRPr lang="en-US" sz="1100">
                <a:effectLst/>
                <a:ea typeface="Calibri" panose="020F0502020204030204" pitchFamily="34" charset="0"/>
                <a:cs typeface="Iskoola Pota" panose="020B0502040204020203" pitchFamily="34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ea typeface="Calibri" panose="020F0502020204030204" pitchFamily="34" charset="0"/>
                  <a:cs typeface="Iskoola Pota" panose="020B0502040204020203" pitchFamily="34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Iskoola Pota" panose="020B0502040204020203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50F301-20BF-47D8-BE43-2ED3450712E7}"/>
                </a:ext>
              </a:extLst>
            </p:cNvPr>
            <p:cNvSpPr/>
            <p:nvPr/>
          </p:nvSpPr>
          <p:spPr>
            <a:xfrm>
              <a:off x="409575" y="6019800"/>
              <a:ext cx="3400425" cy="5905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ea typeface="Calibri" panose="020F0502020204030204" pitchFamily="34" charset="0"/>
                  <a:cs typeface="Iskoola Pota" panose="020B0502040204020203" pitchFamily="34" charset="0"/>
                </a:rPr>
                <a:t>Check ER Rule</a:t>
              </a:r>
              <a:endParaRPr lang="en-US" sz="1100">
                <a:effectLst/>
                <a:ea typeface="Calibri" panose="020F0502020204030204" pitchFamily="34" charset="0"/>
                <a:cs typeface="Iskoola Pota" panose="020B0502040204020203" pitchFamily="34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Iskoola Pota" panose="020B0502040204020203" pitchFamily="34" charset="0"/>
                </a:rPr>
                <a:t> 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BBD079-78E5-4264-BB76-BAD019D82D27}"/>
                </a:ext>
              </a:extLst>
            </p:cNvPr>
            <p:cNvSpPr/>
            <p:nvPr/>
          </p:nvSpPr>
          <p:spPr>
            <a:xfrm>
              <a:off x="381000" y="1447800"/>
              <a:ext cx="3495675" cy="4381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ea typeface="Calibri" panose="020F0502020204030204" pitchFamily="34" charset="0"/>
                  <a:cs typeface="Iskoola Pota" panose="020B0502040204020203" pitchFamily="34" charset="0"/>
                </a:rPr>
                <a:t>Generate ER Diagram</a:t>
              </a:r>
              <a:endParaRPr lang="en-US" sz="1100">
                <a:effectLst/>
                <a:ea typeface="Calibri" panose="020F0502020204030204" pitchFamily="34" charset="0"/>
                <a:cs typeface="Iskoola Pota" panose="020B050204020402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C358B4-0C36-4964-A8E7-DF0D20B81B08}"/>
                </a:ext>
              </a:extLst>
            </p:cNvPr>
            <p:cNvSpPr/>
            <p:nvPr/>
          </p:nvSpPr>
          <p:spPr>
            <a:xfrm>
              <a:off x="981075" y="0"/>
              <a:ext cx="2114550" cy="7143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effectLst/>
                  <a:ea typeface="Calibri" panose="020F0502020204030204" pitchFamily="34" charset="0"/>
                  <a:cs typeface="Iskoola Pota" panose="020B0502040204020203" pitchFamily="34" charset="0"/>
                </a:rPr>
                <a:t>XML FILE</a:t>
              </a:r>
              <a:endParaRPr lang="en-US" sz="1100">
                <a:effectLst/>
                <a:ea typeface="Calibri" panose="020F0502020204030204" pitchFamily="34" charset="0"/>
                <a:cs typeface="Iskoola Pota" panose="020B0502040204020203" pitchFamily="34" charset="0"/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0EE71D8-E65E-48D1-9314-49B5C437D6BF}"/>
                </a:ext>
              </a:extLst>
            </p:cNvPr>
            <p:cNvSpPr/>
            <p:nvPr/>
          </p:nvSpPr>
          <p:spPr>
            <a:xfrm rot="5400000">
              <a:off x="1838325" y="828675"/>
              <a:ext cx="409575" cy="2857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983802B-5840-40C6-9619-414C5FBBC213}"/>
                </a:ext>
              </a:extLst>
            </p:cNvPr>
            <p:cNvSpPr/>
            <p:nvPr/>
          </p:nvSpPr>
          <p:spPr>
            <a:xfrm rot="5400000">
              <a:off x="1838325" y="2038350"/>
              <a:ext cx="409575" cy="2857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B74C2695-EB86-4B79-B0CE-CA1E56AD2957}"/>
                </a:ext>
              </a:extLst>
            </p:cNvPr>
            <p:cNvSpPr/>
            <p:nvPr/>
          </p:nvSpPr>
          <p:spPr>
            <a:xfrm rot="5400000">
              <a:off x="1866900" y="3286125"/>
              <a:ext cx="357187" cy="2857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2D4764AB-CC65-42B2-BBEC-6E7F19DD011B}"/>
                </a:ext>
              </a:extLst>
            </p:cNvPr>
            <p:cNvSpPr/>
            <p:nvPr/>
          </p:nvSpPr>
          <p:spPr>
            <a:xfrm rot="5400000">
              <a:off x="1857375" y="4476750"/>
              <a:ext cx="357187" cy="2857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8ABD97A-9575-48C1-B3FA-4BDBE3B6D9A9}"/>
                </a:ext>
              </a:extLst>
            </p:cNvPr>
            <p:cNvSpPr/>
            <p:nvPr/>
          </p:nvSpPr>
          <p:spPr>
            <a:xfrm rot="5400000">
              <a:off x="1857375" y="5591175"/>
              <a:ext cx="357187" cy="2857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DB5B73-9949-4E2A-9457-CA72434789A6}"/>
                </a:ext>
              </a:extLst>
            </p:cNvPr>
            <p:cNvSpPr/>
            <p:nvPr/>
          </p:nvSpPr>
          <p:spPr>
            <a:xfrm>
              <a:off x="981075" y="7572375"/>
              <a:ext cx="2114550" cy="7143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a typeface="Calibri" panose="020F0502020204030204" pitchFamily="34" charset="0"/>
                  <a:cs typeface="Iskoola Pota" panose="020B0502040204020203" pitchFamily="34" charset="0"/>
                </a:rPr>
                <a:t>ER-DIAGRAM</a:t>
              </a:r>
              <a:endParaRPr lang="en-US" sz="1100" dirty="0">
                <a:effectLst/>
                <a:ea typeface="Calibri" panose="020F0502020204030204" pitchFamily="34" charset="0"/>
                <a:cs typeface="Iskoola Pota" panose="020B0502040204020203" pitchFamily="34" charset="0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D4B5B7A6-C24B-44BD-B578-2F2A35A2A39F}"/>
                </a:ext>
              </a:extLst>
            </p:cNvPr>
            <p:cNvSpPr/>
            <p:nvPr/>
          </p:nvSpPr>
          <p:spPr>
            <a:xfrm rot="5400000">
              <a:off x="1857375" y="7172325"/>
              <a:ext cx="357187" cy="2857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744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D09B2B2-6CA7-4CD6-914B-963F96B29FD3}"/>
              </a:ext>
            </a:extLst>
          </p:cNvPr>
          <p:cNvGrpSpPr/>
          <p:nvPr/>
        </p:nvGrpSpPr>
        <p:grpSpPr>
          <a:xfrm rot="16200000">
            <a:off x="2196306" y="-1424201"/>
            <a:ext cx="6453482" cy="9706400"/>
            <a:chOff x="38100" y="0"/>
            <a:chExt cx="6134100" cy="58007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38BC290-E2CC-4484-8BF8-966BFECA86DC}"/>
                </a:ext>
              </a:extLst>
            </p:cNvPr>
            <p:cNvGrpSpPr/>
            <p:nvPr/>
          </p:nvGrpSpPr>
          <p:grpSpPr>
            <a:xfrm>
              <a:off x="38100" y="38100"/>
              <a:ext cx="2533650" cy="5762626"/>
              <a:chOff x="38100" y="0"/>
              <a:chExt cx="2533650" cy="5762626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3C250A5-216E-4FAE-9DFD-EE3409751CA5}"/>
                  </a:ext>
                </a:extLst>
              </p:cNvPr>
              <p:cNvSpPr/>
              <p:nvPr/>
            </p:nvSpPr>
            <p:spPr>
              <a:xfrm>
                <a:off x="57150" y="0"/>
                <a:ext cx="2457450" cy="5238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>
                    <a:effectLst/>
                    <a:ea typeface="Calibri" panose="020F0502020204030204" pitchFamily="34" charset="0"/>
                    <a:cs typeface="Iskoola Pota" panose="020B0502040204020203" pitchFamily="34" charset="0"/>
                  </a:rPr>
                  <a:t>ER Image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5CFBC28-B5BF-4E8E-9343-BF35324822A3}"/>
                  </a:ext>
                </a:extLst>
              </p:cNvPr>
              <p:cNvSpPr/>
              <p:nvPr/>
            </p:nvSpPr>
            <p:spPr>
              <a:xfrm>
                <a:off x="38100" y="638175"/>
                <a:ext cx="2533650" cy="42862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>
                    <a:effectLst/>
                    <a:ea typeface="Calibri" panose="020F0502020204030204" pitchFamily="34" charset="0"/>
                    <a:cs typeface="Iskoola Pota" panose="020B0502040204020203" pitchFamily="34" charset="0"/>
                  </a:rPr>
                  <a:t> 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>
                    <a:effectLst/>
                    <a:ea typeface="Calibri" panose="020F0502020204030204" pitchFamily="34" charset="0"/>
                    <a:cs typeface="Iskoola Pota" panose="020B0502040204020203" pitchFamily="34" charset="0"/>
                  </a:rPr>
                  <a:t> 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>
                    <a:effectLst/>
                    <a:ea typeface="Calibri" panose="020F0502020204030204" pitchFamily="34" charset="0"/>
                    <a:cs typeface="Iskoola Pota" panose="020B0502040204020203" pitchFamily="34" charset="0"/>
                  </a:rPr>
                  <a:t> 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9B97211-4259-437A-8DCD-F5D264CC33C3}"/>
                  </a:ext>
                </a:extLst>
              </p:cNvPr>
              <p:cNvSpPr/>
              <p:nvPr/>
            </p:nvSpPr>
            <p:spPr>
              <a:xfrm>
                <a:off x="276225" y="1057275"/>
                <a:ext cx="2019300" cy="5238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>
                    <a:effectLst/>
                    <a:ea typeface="Calibri" panose="020F0502020204030204" pitchFamily="34" charset="0"/>
                    <a:cs typeface="Iskoola Pota" panose="020B0502040204020203" pitchFamily="34" charset="0"/>
                  </a:rPr>
                  <a:t>Convert to Gray scaling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3A5764C-A475-4146-9553-05FDBA7DE379}"/>
                  </a:ext>
                </a:extLst>
              </p:cNvPr>
              <p:cNvSpPr/>
              <p:nvPr/>
            </p:nvSpPr>
            <p:spPr>
              <a:xfrm>
                <a:off x="314327" y="1890712"/>
                <a:ext cx="1943100" cy="5238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Calibri" panose="020F0502020204030204" pitchFamily="34" charset="0"/>
                    <a:cs typeface="Iskoola Pota" panose="020B0502040204020203" pitchFamily="34" charset="0"/>
                  </a:rPr>
                  <a:t>Segmentation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18B1ABC-0775-47AB-AAB7-B725E25A8DA6}"/>
                  </a:ext>
                </a:extLst>
              </p:cNvPr>
              <p:cNvSpPr/>
              <p:nvPr/>
            </p:nvSpPr>
            <p:spPr>
              <a:xfrm>
                <a:off x="282371" y="2724150"/>
                <a:ext cx="2019300" cy="5238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Calibri" panose="020F0502020204030204" pitchFamily="34" charset="0"/>
                    <a:cs typeface="Iskoola Pota" panose="020B0502040204020203" pitchFamily="34" charset="0"/>
                  </a:rPr>
                  <a:t>Contours &amp; Shapes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A0EFD52-56DF-49E3-91BD-1D09BBCA89E5}"/>
                  </a:ext>
                </a:extLst>
              </p:cNvPr>
              <p:cNvSpPr/>
              <p:nvPr/>
            </p:nvSpPr>
            <p:spPr>
              <a:xfrm>
                <a:off x="247649" y="3528388"/>
                <a:ext cx="2019300" cy="5238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Calibri" panose="020F0502020204030204" pitchFamily="34" charset="0"/>
                    <a:cs typeface="Iskoola Pota" panose="020B0502040204020203" pitchFamily="34" charset="0"/>
                  </a:rPr>
                  <a:t>Identify Words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DEAFFB4-E65F-4435-B894-8E3471E52495}"/>
                  </a:ext>
                </a:extLst>
              </p:cNvPr>
              <p:cNvSpPr/>
              <p:nvPr/>
            </p:nvSpPr>
            <p:spPr>
              <a:xfrm>
                <a:off x="238128" y="4315567"/>
                <a:ext cx="2019300" cy="5238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Calibri" panose="020F0502020204030204" pitchFamily="34" charset="0"/>
                    <a:cs typeface="Iskoola Pota" panose="020B0502040204020203" pitchFamily="34" charset="0"/>
                  </a:rPr>
                  <a:t>Feature Extraction</a:t>
                </a:r>
              </a:p>
            </p:txBody>
          </p:sp>
          <p:sp>
            <p:nvSpPr>
              <p:cNvPr id="62" name="Arrow: Down 61">
                <a:extLst>
                  <a:ext uri="{FF2B5EF4-FFF2-40B4-BE49-F238E27FC236}">
                    <a16:creationId xmlns:a16="http://schemas.microsoft.com/office/drawing/2014/main" id="{697DE92C-8D45-44FD-94C5-B03A9CFE33A5}"/>
                  </a:ext>
                </a:extLst>
              </p:cNvPr>
              <p:cNvSpPr/>
              <p:nvPr/>
            </p:nvSpPr>
            <p:spPr>
              <a:xfrm>
                <a:off x="1104900" y="590550"/>
                <a:ext cx="419100" cy="2667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3" name="Arrow: Down 62">
                <a:extLst>
                  <a:ext uri="{FF2B5EF4-FFF2-40B4-BE49-F238E27FC236}">
                    <a16:creationId xmlns:a16="http://schemas.microsoft.com/office/drawing/2014/main" id="{1C89B4A1-F07A-49D6-BF75-B3ED16097FBF}"/>
                  </a:ext>
                </a:extLst>
              </p:cNvPr>
              <p:cNvSpPr/>
              <p:nvPr/>
            </p:nvSpPr>
            <p:spPr>
              <a:xfrm>
                <a:off x="1257300" y="163830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5" name="Arrow: Down 64">
                <a:extLst>
                  <a:ext uri="{FF2B5EF4-FFF2-40B4-BE49-F238E27FC236}">
                    <a16:creationId xmlns:a16="http://schemas.microsoft.com/office/drawing/2014/main" id="{ECE7DE84-3C23-4EFD-8117-D6E60A375526}"/>
                  </a:ext>
                </a:extLst>
              </p:cNvPr>
              <p:cNvSpPr/>
              <p:nvPr/>
            </p:nvSpPr>
            <p:spPr>
              <a:xfrm>
                <a:off x="1206295" y="2481262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Arrow: Down 66">
                <a:extLst>
                  <a:ext uri="{FF2B5EF4-FFF2-40B4-BE49-F238E27FC236}">
                    <a16:creationId xmlns:a16="http://schemas.microsoft.com/office/drawing/2014/main" id="{F8278426-36DA-475E-A5C2-04F074DCF487}"/>
                  </a:ext>
                </a:extLst>
              </p:cNvPr>
              <p:cNvSpPr/>
              <p:nvPr/>
            </p:nvSpPr>
            <p:spPr>
              <a:xfrm>
                <a:off x="1143000" y="3276599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Arrow: Down 67">
                <a:extLst>
                  <a:ext uri="{FF2B5EF4-FFF2-40B4-BE49-F238E27FC236}">
                    <a16:creationId xmlns:a16="http://schemas.microsoft.com/office/drawing/2014/main" id="{5F1E754D-5B58-4117-91F8-51D4F24BB30F}"/>
                  </a:ext>
                </a:extLst>
              </p:cNvPr>
              <p:cNvSpPr/>
              <p:nvPr/>
            </p:nvSpPr>
            <p:spPr>
              <a:xfrm>
                <a:off x="1133476" y="4106016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" name="Arrow: Down 68">
                <a:extLst>
                  <a:ext uri="{FF2B5EF4-FFF2-40B4-BE49-F238E27FC236}">
                    <a16:creationId xmlns:a16="http://schemas.microsoft.com/office/drawing/2014/main" id="{35540E1E-9428-4DC7-ABEB-6E99156DF4F5}"/>
                  </a:ext>
                </a:extLst>
              </p:cNvPr>
              <p:cNvSpPr/>
              <p:nvPr/>
            </p:nvSpPr>
            <p:spPr>
              <a:xfrm>
                <a:off x="1114427" y="499110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C28135-C49E-4C10-9229-D73AD5D2FA36}"/>
                  </a:ext>
                </a:extLst>
              </p:cNvPr>
              <p:cNvSpPr/>
              <p:nvPr/>
            </p:nvSpPr>
            <p:spPr>
              <a:xfrm>
                <a:off x="219075" y="5238751"/>
                <a:ext cx="2019300" cy="5238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Calibri" panose="020F0502020204030204" pitchFamily="34" charset="0"/>
                    <a:cs typeface="Iskoola Pota" panose="020B0502040204020203" pitchFamily="34" charset="0"/>
                  </a:rPr>
                  <a:t>TXT File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C2294CD-0AF1-44F0-B10A-9C4FA55FA1BB}"/>
                </a:ext>
              </a:extLst>
            </p:cNvPr>
            <p:cNvGrpSpPr/>
            <p:nvPr/>
          </p:nvGrpSpPr>
          <p:grpSpPr>
            <a:xfrm>
              <a:off x="3743325" y="0"/>
              <a:ext cx="2428875" cy="5695950"/>
              <a:chOff x="0" y="0"/>
              <a:chExt cx="2428875" cy="569595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38B8F23-9DC7-48F1-BEFB-C8498BF0EB15}"/>
                  </a:ext>
                </a:extLst>
              </p:cNvPr>
              <p:cNvSpPr/>
              <p:nvPr/>
            </p:nvSpPr>
            <p:spPr>
              <a:xfrm>
                <a:off x="0" y="923925"/>
                <a:ext cx="2428875" cy="36861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>
                    <a:effectLst/>
                    <a:ea typeface="Calibri" panose="020F0502020204030204" pitchFamily="34" charset="0"/>
                    <a:cs typeface="Iskoola Pota" panose="020B0502040204020203" pitchFamily="34" charset="0"/>
                  </a:rPr>
                  <a:t> 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>
                    <a:effectLst/>
                    <a:ea typeface="Calibri" panose="020F0502020204030204" pitchFamily="34" charset="0"/>
                    <a:cs typeface="Iskoola Pota" panose="020B0502040204020203" pitchFamily="34" charset="0"/>
                  </a:rPr>
                  <a:t> 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>
                    <a:effectLst/>
                    <a:ea typeface="Calibri" panose="020F0502020204030204" pitchFamily="34" charset="0"/>
                    <a:cs typeface="Iskoola Pota" panose="020B0502040204020203" pitchFamily="34" charset="0"/>
                  </a:rPr>
                  <a:t> 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6E85862-764E-4FFF-86B2-00BF2AF349F8}"/>
                  </a:ext>
                </a:extLst>
              </p:cNvPr>
              <p:cNvGrpSpPr/>
              <p:nvPr/>
            </p:nvGrpSpPr>
            <p:grpSpPr>
              <a:xfrm>
                <a:off x="228600" y="0"/>
                <a:ext cx="2047875" cy="5695950"/>
                <a:chOff x="0" y="0"/>
                <a:chExt cx="2047875" cy="5695950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B0B2C9F5-7F14-42EF-B91E-EF6E1542F308}"/>
                    </a:ext>
                  </a:extLst>
                </p:cNvPr>
                <p:cNvSpPr/>
                <p:nvPr/>
              </p:nvSpPr>
              <p:spPr>
                <a:xfrm>
                  <a:off x="76200" y="0"/>
                  <a:ext cx="1857375" cy="52387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ea typeface="Calibri" panose="020F0502020204030204" pitchFamily="34" charset="0"/>
                      <a:cs typeface="Iskoola Pota" panose="020B0502040204020203" pitchFamily="34" charset="0"/>
                    </a:rPr>
                    <a:t>Picture of Text</a:t>
                  </a:r>
                </a:p>
              </p:txBody>
            </p:sp>
            <p:sp>
              <p:nvSpPr>
                <p:cNvPr id="42" name="Arrow: Down 41">
                  <a:extLst>
                    <a:ext uri="{FF2B5EF4-FFF2-40B4-BE49-F238E27FC236}">
                      <a16:creationId xmlns:a16="http://schemas.microsoft.com/office/drawing/2014/main" id="{E1052A10-1D1E-477C-9755-F132A5F7DFC7}"/>
                    </a:ext>
                  </a:extLst>
                </p:cNvPr>
                <p:cNvSpPr/>
                <p:nvPr/>
              </p:nvSpPr>
              <p:spPr>
                <a:xfrm>
                  <a:off x="733425" y="590550"/>
                  <a:ext cx="419100" cy="26670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55E12A2-8BCF-40F7-B7D5-55B05279C6A0}"/>
                    </a:ext>
                  </a:extLst>
                </p:cNvPr>
                <p:cNvSpPr/>
                <p:nvPr/>
              </p:nvSpPr>
              <p:spPr>
                <a:xfrm>
                  <a:off x="0" y="1038225"/>
                  <a:ext cx="2019300" cy="52387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ea typeface="Calibri" panose="020F0502020204030204" pitchFamily="34" charset="0"/>
                      <a:cs typeface="Iskoola Pota" panose="020B0502040204020203" pitchFamily="34" charset="0"/>
                    </a:rPr>
                    <a:t>Identify Entity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2E69908-43A6-4DCC-998A-5B573EC3DCE9}"/>
                    </a:ext>
                  </a:extLst>
                </p:cNvPr>
                <p:cNvSpPr/>
                <p:nvPr/>
              </p:nvSpPr>
              <p:spPr>
                <a:xfrm>
                  <a:off x="9525" y="1857375"/>
                  <a:ext cx="2019300" cy="52387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ea typeface="Calibri" panose="020F0502020204030204" pitchFamily="34" charset="0"/>
                      <a:cs typeface="Iskoola Pota" panose="020B0502040204020203" pitchFamily="34" charset="0"/>
                    </a:rPr>
                    <a:t>Identify Attribute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D2825D7-CC68-4669-A072-811F4BF65A2B}"/>
                    </a:ext>
                  </a:extLst>
                </p:cNvPr>
                <p:cNvSpPr/>
                <p:nvPr/>
              </p:nvSpPr>
              <p:spPr>
                <a:xfrm>
                  <a:off x="66675" y="2762250"/>
                  <a:ext cx="1943100" cy="52387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ea typeface="Calibri" panose="020F0502020204030204" pitchFamily="34" charset="0"/>
                      <a:cs typeface="Iskoola Pota" panose="020B0502040204020203" pitchFamily="34" charset="0"/>
                    </a:rPr>
                    <a:t>Identify Relationships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9F7410F-1049-4562-867C-0E1175F53D7C}"/>
                    </a:ext>
                  </a:extLst>
                </p:cNvPr>
                <p:cNvSpPr/>
                <p:nvPr/>
              </p:nvSpPr>
              <p:spPr>
                <a:xfrm>
                  <a:off x="76200" y="3638550"/>
                  <a:ext cx="1943100" cy="52387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ea typeface="Calibri" panose="020F0502020204030204" pitchFamily="34" charset="0"/>
                      <a:cs typeface="Iskoola Pota" panose="020B0502040204020203" pitchFamily="34" charset="0"/>
                    </a:rPr>
                    <a:t>Identify cardinalities </a:t>
                  </a:r>
                </a:p>
              </p:txBody>
            </p:sp>
            <p:sp>
              <p:nvSpPr>
                <p:cNvPr id="47" name="Arrow: Down 46">
                  <a:extLst>
                    <a:ext uri="{FF2B5EF4-FFF2-40B4-BE49-F238E27FC236}">
                      <a16:creationId xmlns:a16="http://schemas.microsoft.com/office/drawing/2014/main" id="{8CE83537-E566-4E7C-A81B-729234C8CF29}"/>
                    </a:ext>
                  </a:extLst>
                </p:cNvPr>
                <p:cNvSpPr/>
                <p:nvPr/>
              </p:nvSpPr>
              <p:spPr>
                <a:xfrm>
                  <a:off x="933450" y="1562100"/>
                  <a:ext cx="142875" cy="26670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Arrow: Down 47">
                  <a:extLst>
                    <a:ext uri="{FF2B5EF4-FFF2-40B4-BE49-F238E27FC236}">
                      <a16:creationId xmlns:a16="http://schemas.microsoft.com/office/drawing/2014/main" id="{3931B40B-AA57-4142-8BCE-C211F0C3E198}"/>
                    </a:ext>
                  </a:extLst>
                </p:cNvPr>
                <p:cNvSpPr/>
                <p:nvPr/>
              </p:nvSpPr>
              <p:spPr>
                <a:xfrm>
                  <a:off x="971550" y="2428875"/>
                  <a:ext cx="152400" cy="26670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Arrow: Down 48">
                  <a:extLst>
                    <a:ext uri="{FF2B5EF4-FFF2-40B4-BE49-F238E27FC236}">
                      <a16:creationId xmlns:a16="http://schemas.microsoft.com/office/drawing/2014/main" id="{A69DA2A0-C5AF-4739-9294-649DE2857B84}"/>
                    </a:ext>
                  </a:extLst>
                </p:cNvPr>
                <p:cNvSpPr/>
                <p:nvPr/>
              </p:nvSpPr>
              <p:spPr>
                <a:xfrm>
                  <a:off x="971550" y="3333750"/>
                  <a:ext cx="152400" cy="26670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BBDEF0EF-3C9F-4B04-AA94-B3296982BE16}"/>
                    </a:ext>
                  </a:extLst>
                </p:cNvPr>
                <p:cNvSpPr/>
                <p:nvPr/>
              </p:nvSpPr>
              <p:spPr>
                <a:xfrm>
                  <a:off x="28575" y="5172075"/>
                  <a:ext cx="2019300" cy="52387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ea typeface="Calibri" panose="020F0502020204030204" pitchFamily="34" charset="0"/>
                      <a:cs typeface="Iskoola Pota" panose="020B0502040204020203" pitchFamily="34" charset="0"/>
                    </a:rPr>
                    <a:t>TXT File</a:t>
                  </a:r>
                </a:p>
              </p:txBody>
            </p:sp>
            <p:sp>
              <p:nvSpPr>
                <p:cNvPr id="51" name="Arrow: Down 50">
                  <a:extLst>
                    <a:ext uri="{FF2B5EF4-FFF2-40B4-BE49-F238E27FC236}">
                      <a16:creationId xmlns:a16="http://schemas.microsoft.com/office/drawing/2014/main" id="{E6C3F7B2-F404-4836-A116-743C29C6AA2F}"/>
                    </a:ext>
                  </a:extLst>
                </p:cNvPr>
                <p:cNvSpPr/>
                <p:nvPr/>
              </p:nvSpPr>
              <p:spPr>
                <a:xfrm>
                  <a:off x="962025" y="4752975"/>
                  <a:ext cx="171450" cy="20955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827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115</Words>
  <Application>Microsoft Office PowerPoint</Application>
  <PresentationFormat>Widescreen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Iskoola Pota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DANESHA RAMANAYAKA</dc:creator>
  <cp:lastModifiedBy>DANESHA RAMANAYAKA</cp:lastModifiedBy>
  <cp:revision>12</cp:revision>
  <dcterms:created xsi:type="dcterms:W3CDTF">2018-09-29T03:49:02Z</dcterms:created>
  <dcterms:modified xsi:type="dcterms:W3CDTF">2018-09-29T10:40:00Z</dcterms:modified>
</cp:coreProperties>
</file>