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Proxima Nova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3" roundtripDataSignature="AMtx7mjjAzNXmSD/Gy0HI4OZSg1BsU9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ProximaNova-regular.fntdata"/><Relationship Id="rId41" Type="http://schemas.openxmlformats.org/officeDocument/2006/relationships/slide" Target="slides/slide36.xml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Lato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3" Type="http://customschemas.google.com/relationships/presentationmetadata" Target="meta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1414155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6514141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51414155c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65141415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51414155c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65141415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o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235500" y="269475"/>
            <a:ext cx="7392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1900">
                <a:solidFill>
                  <a:srgbClr val="666666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https://app-sorteos.com/es/apps/la-ruleta-decide?hash=GM9LPJ" TargetMode="External"/><Relationship Id="rId5" Type="http://schemas.openxmlformats.org/officeDocument/2006/relationships/hyperlink" Target="https://app-sorteos.com/es/apps/la-ruleta-decide?hash=GM9LPJ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Relationship Id="rId4" Type="http://schemas.openxmlformats.org/officeDocument/2006/relationships/image" Target="../media/image27.jp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E6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659525" y="572200"/>
            <a:ext cx="26250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MX" sz="1200" u="none" cap="none" strike="noStrike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2025-2</a:t>
            </a:r>
            <a:endParaRPr b="0" i="0" sz="1200" u="none" cap="none" strike="noStrike">
              <a:solidFill>
                <a:srgbClr val="33333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05324" y="1057300"/>
            <a:ext cx="8557289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MX" sz="3600" u="none" cap="none" strike="noStrike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Modelos y Servicios de Datos (MYSD)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MX" sz="3600" u="none" cap="none" strike="noStrike">
                <a:solidFill>
                  <a:srgbClr val="333333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Clase #4: Diseño conceptual</a:t>
            </a:r>
            <a:endParaRPr/>
          </a:p>
        </p:txBody>
      </p:sp>
      <p:cxnSp>
        <p:nvCxnSpPr>
          <p:cNvPr id="58" name="Google Shape;58;p1"/>
          <p:cNvCxnSpPr/>
          <p:nvPr/>
        </p:nvCxnSpPr>
        <p:spPr>
          <a:xfrm>
            <a:off x="600125" y="3067650"/>
            <a:ext cx="24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Escuela Colombiana de Ingeniería - Wikipedia, la enciclopedia libre" id="59" name="Google Shape;59;p1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010" y="2975238"/>
            <a:ext cx="3360779" cy="189001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>
            <a:hlinkClick r:id="rId4"/>
          </p:cNvPr>
          <p:cNvSpPr txBox="1"/>
          <p:nvPr/>
        </p:nvSpPr>
        <p:spPr>
          <a:xfrm>
            <a:off x="6700014" y="387979"/>
            <a:ext cx="130936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MX" sz="14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ruleta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MX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Todo-Parte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62" y="650201"/>
            <a:ext cx="6478058" cy="4078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6774220" y="1294477"/>
            <a:ext cx="2263059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Composición</a:t>
            </a: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(rombo negro): relación fuerte; las partes </a:t>
            </a:r>
            <a:r>
              <a:rPr b="1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existen sin el todo</a:t>
            </a: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rgbClr val="0C5ADB"/>
                </a:solidFill>
                <a:latin typeface="Proxima Nova"/>
                <a:ea typeface="Proxima Nova"/>
                <a:cs typeface="Proxima Nova"/>
                <a:sym typeface="Proxima Nova"/>
              </a:rPr>
              <a:t>Agregación</a:t>
            </a: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(rombo blanco): relación débil; las partes </a:t>
            </a:r>
            <a:r>
              <a:rPr b="1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pueden existir sin el todo</a:t>
            </a: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Todo-Parte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0" r="0" t="14724"/>
          <a:stretch/>
        </p:blipFill>
        <p:spPr>
          <a:xfrm>
            <a:off x="1013777" y="1070330"/>
            <a:ext cx="6670056" cy="3757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Herencia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250731" y="1968704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97" y="663648"/>
            <a:ext cx="6149395" cy="433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herencia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7250731" y="1968704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9479"/>
          <a:stretch/>
        </p:blipFill>
        <p:spPr>
          <a:xfrm>
            <a:off x="480949" y="688500"/>
            <a:ext cx="6272748" cy="410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herencia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757311"/>
            <a:ext cx="6930535" cy="412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869690"/>
            <a:ext cx="7451830" cy="393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26" y="757311"/>
            <a:ext cx="6388703" cy="416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21" y="916250"/>
            <a:ext cx="6634092" cy="385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964" y="757311"/>
            <a:ext cx="7374767" cy="428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403" y="757311"/>
            <a:ext cx="6129890" cy="416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51414155c_0_0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651414155c_0_0"/>
          <p:cNvSpPr txBox="1"/>
          <p:nvPr/>
        </p:nvSpPr>
        <p:spPr>
          <a:xfrm>
            <a:off x="480950" y="141800"/>
            <a:ext cx="764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MX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Quiz #1 - Repaso clase anterior (Kahoot)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g3651414155c_0_0"/>
          <p:cNvSpPr txBox="1"/>
          <p:nvPr/>
        </p:nvSpPr>
        <p:spPr>
          <a:xfrm>
            <a:off x="748150" y="1657849"/>
            <a:ext cx="6116100" cy="2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Char char="•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 parejas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Char char="•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Unirse con sus apellidos. Ej: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Char char="○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Cardenas-Carmona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g3651414155c_0_0"/>
          <p:cNvSpPr txBox="1"/>
          <p:nvPr/>
        </p:nvSpPr>
        <p:spPr>
          <a:xfrm>
            <a:off x="933500" y="4003388"/>
            <a:ext cx="47565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Mejor 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quiz </a:t>
            </a: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+0,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en el p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arcial 1T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Sanchez-Pinzón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692" y="688500"/>
            <a:ext cx="6255713" cy="43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5" name="Google Shape;2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757311"/>
            <a:ext cx="7542020" cy="43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672" y="708522"/>
            <a:ext cx="6791640" cy="443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72" y="757311"/>
            <a:ext cx="6389343" cy="4341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599" y="826344"/>
            <a:ext cx="6666727" cy="431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73336"/>
            <a:ext cx="9144000" cy="319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759699"/>
            <a:ext cx="7039936" cy="4242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49" y="823052"/>
            <a:ext cx="6813014" cy="432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688500"/>
            <a:ext cx="7242175" cy="4382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Diagrama de conceptos extendido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1" name="Google Shape;2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903" y="866202"/>
            <a:ext cx="6651481" cy="427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51414155c_0_7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651414155c_0_7"/>
          <p:cNvSpPr txBox="1"/>
          <p:nvPr/>
        </p:nvSpPr>
        <p:spPr>
          <a:xfrm>
            <a:off x="480949" y="141788"/>
            <a:ext cx="55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MX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Quiz #2 - Control de lectura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g3651414155c_0_7"/>
          <p:cNvSpPr txBox="1"/>
          <p:nvPr/>
        </p:nvSpPr>
        <p:spPr>
          <a:xfrm>
            <a:off x="573325" y="1014925"/>
            <a:ext cx="80955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AutoNum type="arabicPeriod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En un modelo de dominio, ¿qué es un atributo? mencione al menos 3 características.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AutoNum type="arabicPeriod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Nombre 3 ejemplos de tipos de atributos simples válidos mencionados en la lectura.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Proxima Nova"/>
              <a:buAutoNum type="arabicPeriod"/>
            </a:pP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¿Es correcto</a:t>
            </a:r>
            <a:r>
              <a:rPr lang="es-MX" sz="24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usar claves foráneas en el modelo de dominio? Sí/No ¿Por qué?</a:t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g3651414155c_0_7"/>
          <p:cNvSpPr txBox="1"/>
          <p:nvPr/>
        </p:nvSpPr>
        <p:spPr>
          <a:xfrm>
            <a:off x="865100" y="4206416"/>
            <a:ext cx="47565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Mejor 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quiz </a:t>
            </a: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+0,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b="0" i="0" lang="es-MX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en el p</a:t>
            </a:r>
            <a:r>
              <a:rPr lang="es-MX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arcial 1T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asociación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39" y="960903"/>
            <a:ext cx="6250184" cy="253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6781639" y="1687082"/>
            <a:ext cx="164424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Clase asociación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491187" y="991896"/>
            <a:ext cx="3652812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 una clase especial que se usa cuando una relación entre dos conceptos </a:t>
            </a:r>
            <a:r>
              <a:rPr b="1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tiene atributos propios</a:t>
            </a: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Normalmente aparece en relaciones muchos a muchos (* ... *).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Representa información adicional que no pertenece exclusivamente a ninguno de los dos conceptos, sino a su vínculo.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190175"/>
            <a:ext cx="5572574" cy="3076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casos de uso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949" y="688500"/>
            <a:ext cx="6192630" cy="4386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0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casos de uso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000" y="1051915"/>
            <a:ext cx="8670817" cy="3731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/>
        </p:nvSpPr>
        <p:spPr>
          <a:xfrm>
            <a:off x="648935" y="757311"/>
            <a:ext cx="4507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#1 parcial final semestre pasado: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casos de uso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48935" y="757311"/>
            <a:ext cx="4507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Ejemplo #2 parcial final semestre pasado: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7341"/>
            <a:ext cx="9144000" cy="355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480949" y="141788"/>
            <a:ext cx="7451830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Ejercicio final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2"/>
          <p:cNvSpPr txBox="1"/>
          <p:nvPr/>
        </p:nvSpPr>
        <p:spPr>
          <a:xfrm>
            <a:off x="4327460" y="29161"/>
            <a:ext cx="4507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Mejor grupo +1 en el parcial. Tiempo 30 min</a:t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6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Roa, Mora, Rojas, Rico</a:t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300316" y="1201058"/>
            <a:ext cx="8589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 clínica Mascotas Felices atiende Animales que son traídos por sus Propietarios.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Cada animal puede ser un Perro o un Gato, pero no ambos.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Los animales tienen nombre, edad y especie.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Los propietarios tienen nombre, dirección y teléfono.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Cada animal tiene una Historia Clínica que no puede existir sin él.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 historia clínica contiene varias Consultas (fecha, diagnóstico, tratamiento).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Las consultas son realizadas por Veterinarios, que pueden ser Generalistas o Especialistas.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 txBox="1"/>
          <p:nvPr/>
        </p:nvSpPr>
        <p:spPr>
          <a:xfrm>
            <a:off x="341892" y="3590616"/>
            <a:ext cx="425339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Modelar conceptos, cardinalidades, relaciones, decoraciones, tipos de datos.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Entregar un diagrama de casos de uso con la HU más relevante que consideren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4830522" y="3573840"/>
            <a:ext cx="42533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Definir (no implementar) la consulta gerencial más importante que consideren.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escogerá un miembro del equipo al azar para que sustente su solución.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33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3457150" y="2256900"/>
            <a:ext cx="54300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33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Thanks </a:t>
            </a:r>
            <a:r>
              <a:rPr b="0" i="0" lang="es-MX" sz="3300" u="none" cap="none" strike="noStrike">
                <a:solidFill>
                  <a:srgbClr val="FFDB15"/>
                </a:solidFill>
                <a:latin typeface="Proxima Nova"/>
                <a:ea typeface="Proxima Nova"/>
                <a:cs typeface="Proxima Nova"/>
                <a:sym typeface="Proxima Nova"/>
              </a:rPr>
              <a:t>;)</a:t>
            </a:r>
            <a:endParaRPr b="0" i="0" sz="3300" u="none" cap="none" strike="noStrike">
              <a:solidFill>
                <a:srgbClr val="FFDB1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1414155c_0_61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651414155c_0_61"/>
          <p:cNvSpPr txBox="1"/>
          <p:nvPr/>
        </p:nvSpPr>
        <p:spPr>
          <a:xfrm>
            <a:off x="480949" y="141788"/>
            <a:ext cx="552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MX"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Tutorial GitHub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XOR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489059" y="2017343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¿Problema?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11" y="757311"/>
            <a:ext cx="6916115" cy="418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XOR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7255595" y="2156251"/>
            <a:ext cx="14409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 ahora?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40" y="902508"/>
            <a:ext cx="5672944" cy="3992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XOR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572692" y="1183486"/>
            <a:ext cx="432778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XOR significa relación exclusiva.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Permite indicar detalles entre relaciones: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 la RelacionA o la RelacionB pero no las dos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6822714" y="1552818"/>
            <a:ext cx="14409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¿Tabla de verdad del XOR?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uml - How do you create XOR relationship in GenMyModel? - Stack Overflow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186" y="2484121"/>
            <a:ext cx="386715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XOR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6822714" y="1552818"/>
            <a:ext cx="144093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¿Tabla de verdad del XOR?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descr="Demystifying the XOR problem - DEV Community" id="116" name="Google Shape;116;p5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15656"/>
          <a:stretch/>
        </p:blipFill>
        <p:spPr>
          <a:xfrm>
            <a:off x="4266933" y="1003205"/>
            <a:ext cx="5111562" cy="2425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minar la tabla de verdad XOR: álgebra booleana y conceptos básicos d –  COMPRACO Soluções e Tecnologias"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016944" y="884918"/>
            <a:ext cx="5283877" cy="2939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9840" y="4258582"/>
            <a:ext cx="4257105" cy="36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689442" y="4140295"/>
            <a:ext cx="30605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Modelar tipos de pago: efectivo y tarjeta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/>
          <p:nvPr/>
        </p:nvSpPr>
        <p:spPr>
          <a:xfrm>
            <a:off x="0" y="210600"/>
            <a:ext cx="81000" cy="47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480949" y="141788"/>
            <a:ext cx="4842678" cy="6155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MX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Todo-Parte</a:t>
            </a:r>
            <a:endParaRPr b="0" i="0" sz="2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7250731" y="1968704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leemos?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6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¿Diferencias?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8457" l="0" r="0" t="0"/>
          <a:stretch/>
        </p:blipFill>
        <p:spPr>
          <a:xfrm>
            <a:off x="547872" y="907372"/>
            <a:ext cx="6125302" cy="3645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