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1055" r:id="rId17"/>
    <p:sldId id="1058" r:id="rId18"/>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3F8"/>
    <a:srgbClr val="37BFD9"/>
    <a:srgbClr val="001735"/>
    <a:srgbClr val="011936"/>
    <a:srgbClr val="001838"/>
    <a:srgbClr val="001631"/>
    <a:srgbClr val="003A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3" autoAdjust="0"/>
  </p:normalViewPr>
  <p:slideViewPr>
    <p:cSldViewPr snapToGrid="0">
      <p:cViewPr varScale="1">
        <p:scale>
          <a:sx n="82" d="100"/>
          <a:sy n="82" d="100"/>
        </p:scale>
        <p:origin x="240" y="6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221E-F969-92EF-29A5-EA53C35DD5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88619-CA43-8E1A-238C-3A51D495AC1E}"/>
              </a:ext>
            </a:extLst>
          </p:cNvPr>
          <p:cNvSpPr>
            <a:spLocks noGrp="1"/>
          </p:cNvSpPr>
          <p:nvPr>
            <p:ph type="dt" sz="half" idx="10"/>
          </p:nvPr>
        </p:nvSpPr>
        <p:spPr/>
        <p:txBody>
          <a:bodyPr/>
          <a:lstStyle/>
          <a:p>
            <a:fld id="{87058BC8-746E-4F0A-BC8A-5E2BBCAC1A51}" type="datetimeFigureOut">
              <a:rPr lang="en-US" smtClean="0"/>
              <a:t>10-Feb-25</a:t>
            </a:fld>
            <a:endParaRPr lang="en-US"/>
          </a:p>
        </p:txBody>
      </p:sp>
      <p:sp>
        <p:nvSpPr>
          <p:cNvPr id="4" name="Footer Placeholder 3">
            <a:extLst>
              <a:ext uri="{FF2B5EF4-FFF2-40B4-BE49-F238E27FC236}">
                <a16:creationId xmlns:a16="http://schemas.microsoft.com/office/drawing/2014/main" id="{9F4A36FC-7F14-BB78-E116-EBB49717E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01758F-37CF-09A8-4C69-B63BDD3125E0}"/>
              </a:ext>
            </a:extLst>
          </p:cNvPr>
          <p:cNvSpPr>
            <a:spLocks noGrp="1"/>
          </p:cNvSpPr>
          <p:nvPr>
            <p:ph type="sldNum" sz="quarter" idx="12"/>
          </p:nvPr>
        </p:nvSpPr>
        <p:spPr/>
        <p:txBody>
          <a:bodyPr/>
          <a:lstStyle/>
          <a:p>
            <a:fld id="{67E8920B-46D7-4861-A9BC-1C3AC270CC98}" type="slidenum">
              <a:rPr lang="en-US" smtClean="0"/>
              <a:t>‹#›</a:t>
            </a:fld>
            <a:endParaRPr lang="en-US"/>
          </a:p>
        </p:txBody>
      </p:sp>
    </p:spTree>
    <p:extLst>
      <p:ext uri="{BB962C8B-B14F-4D97-AF65-F5344CB8AC3E}">
        <p14:creationId xmlns:p14="http://schemas.microsoft.com/office/powerpoint/2010/main" val="8570033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666F7-6278-6A87-6B8B-FFC1578CF7EC}"/>
              </a:ext>
            </a:extLst>
          </p:cNvPr>
          <p:cNvSpPr>
            <a:spLocks noGrp="1"/>
          </p:cNvSpPr>
          <p:nvPr>
            <p:ph type="dt" sz="half" idx="10"/>
          </p:nvPr>
        </p:nvSpPr>
        <p:spPr/>
        <p:txBody>
          <a:bodyPr/>
          <a:lstStyle/>
          <a:p>
            <a:fld id="{87058BC8-746E-4F0A-BC8A-5E2BBCAC1A51}" type="datetimeFigureOut">
              <a:rPr lang="en-US" smtClean="0"/>
              <a:t>10-Feb-25</a:t>
            </a:fld>
            <a:endParaRPr lang="en-US"/>
          </a:p>
        </p:txBody>
      </p:sp>
      <p:sp>
        <p:nvSpPr>
          <p:cNvPr id="3" name="Footer Placeholder 2">
            <a:extLst>
              <a:ext uri="{FF2B5EF4-FFF2-40B4-BE49-F238E27FC236}">
                <a16:creationId xmlns:a16="http://schemas.microsoft.com/office/drawing/2014/main" id="{6733C9A6-4E51-4C2F-7A36-7CFB42851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430DFF-4B0A-0339-5AC9-145A57E02562}"/>
              </a:ext>
            </a:extLst>
          </p:cNvPr>
          <p:cNvSpPr>
            <a:spLocks noGrp="1"/>
          </p:cNvSpPr>
          <p:nvPr>
            <p:ph type="sldNum" sz="quarter" idx="12"/>
          </p:nvPr>
        </p:nvSpPr>
        <p:spPr/>
        <p:txBody>
          <a:bodyPr/>
          <a:lstStyle/>
          <a:p>
            <a:fld id="{67E8920B-46D7-4861-A9BC-1C3AC270CC98}" type="slidenum">
              <a:rPr lang="en-US" smtClean="0"/>
              <a:t>‹#›</a:t>
            </a:fld>
            <a:endParaRPr lang="en-US"/>
          </a:p>
        </p:txBody>
      </p:sp>
    </p:spTree>
    <p:extLst>
      <p:ext uri="{BB962C8B-B14F-4D97-AF65-F5344CB8AC3E}">
        <p14:creationId xmlns:p14="http://schemas.microsoft.com/office/powerpoint/2010/main" val="253142135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46352-FD68-DA21-7EB8-AA057003C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DCBB66-51DF-DF8D-79EC-441E476A0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F9E6E-6709-3B01-9F1B-7ED560B94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58BC8-746E-4F0A-BC8A-5E2BBCAC1A51}" type="datetimeFigureOut">
              <a:rPr lang="en-US" smtClean="0"/>
              <a:t>10-Feb-25</a:t>
            </a:fld>
            <a:endParaRPr lang="en-US"/>
          </a:p>
        </p:txBody>
      </p:sp>
      <p:sp>
        <p:nvSpPr>
          <p:cNvPr id="5" name="Footer Placeholder 4">
            <a:extLst>
              <a:ext uri="{FF2B5EF4-FFF2-40B4-BE49-F238E27FC236}">
                <a16:creationId xmlns:a16="http://schemas.microsoft.com/office/drawing/2014/main" id="{ECE25E98-9A86-7726-6F09-12299C1A8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429B6A-469C-A008-2DC9-393571EB0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8920B-46D7-4861-A9BC-1C3AC270CC98}" type="slidenum">
              <a:rPr lang="en-US" smtClean="0"/>
              <a:t>‹#›</a:t>
            </a:fld>
            <a:endParaRPr lang="en-US"/>
          </a:p>
        </p:txBody>
      </p:sp>
    </p:spTree>
    <p:extLst>
      <p:ext uri="{BB962C8B-B14F-4D97-AF65-F5344CB8AC3E}">
        <p14:creationId xmlns:p14="http://schemas.microsoft.com/office/powerpoint/2010/main" val="3198894629"/>
      </p:ext>
    </p:extLst>
  </p:cSld>
  <p:clrMap bg1="lt1" tx1="dk1" bg2="lt2" tx2="dk2" accent1="accent1" accent2="accent2" accent3="accent3" accent4="accent4" accent5="accent5" accent6="accent6" hlink="hlink" folHlink="folHlink"/>
  <p:sldLayoutIdLst>
    <p:sldLayoutId id="2147483654" r:id="rId1"/>
    <p:sldLayoutId id="2147483655" r:id="rId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7000">
              <a:srgbClr val="001838"/>
            </a:gs>
            <a:gs pos="61000">
              <a:srgbClr val="001631"/>
            </a:gs>
            <a:gs pos="100000">
              <a:srgbClr val="003A48"/>
            </a:gs>
          </a:gsLst>
          <a:lin ang="189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22127A-BD3E-4BB4-554C-DE66D2EE7272}"/>
              </a:ext>
            </a:extLst>
          </p:cNvPr>
          <p:cNvPicPr>
            <a:picLocks noChangeAspect="1"/>
          </p:cNvPicPr>
          <p:nvPr/>
        </p:nvPicPr>
        <p:blipFill>
          <a:blip r:embed="rId2"/>
          <a:srcRect t="11244" b="6033"/>
          <a:stretch>
            <a:fillRect/>
          </a:stretch>
        </p:blipFill>
        <p:spPr>
          <a:xfrm>
            <a:off x="-236571" y="30864"/>
            <a:ext cx="12428571" cy="6858000"/>
          </a:xfrm>
          <a:custGeom>
            <a:avLst/>
            <a:gdLst>
              <a:gd name="connsiteX0" fmla="*/ 0 w 12428571"/>
              <a:gd name="connsiteY0" fmla="*/ 0 h 8290285"/>
              <a:gd name="connsiteX1" fmla="*/ 12428571 w 12428571"/>
              <a:gd name="connsiteY1" fmla="*/ 0 h 8290285"/>
              <a:gd name="connsiteX2" fmla="*/ 12428571 w 12428571"/>
              <a:gd name="connsiteY2" fmla="*/ 8290286 h 8290285"/>
              <a:gd name="connsiteX3" fmla="*/ 0 w 12428571"/>
              <a:gd name="connsiteY3" fmla="*/ 8290286 h 8290285"/>
            </a:gdLst>
            <a:ahLst/>
            <a:cxnLst>
              <a:cxn ang="0">
                <a:pos x="connsiteX0" y="connsiteY0"/>
              </a:cxn>
              <a:cxn ang="0">
                <a:pos x="connsiteX1" y="connsiteY1"/>
              </a:cxn>
              <a:cxn ang="0">
                <a:pos x="connsiteX2" y="connsiteY2"/>
              </a:cxn>
              <a:cxn ang="0">
                <a:pos x="connsiteX3" y="connsiteY3"/>
              </a:cxn>
            </a:cxnLst>
            <a:rect l="l" t="t" r="r" b="b"/>
            <a:pathLst>
              <a:path w="12428571" h="8290285">
                <a:moveTo>
                  <a:pt x="0" y="0"/>
                </a:moveTo>
                <a:lnTo>
                  <a:pt x="12428571" y="0"/>
                </a:lnTo>
                <a:lnTo>
                  <a:pt x="12428571" y="8290286"/>
                </a:lnTo>
                <a:lnTo>
                  <a:pt x="0" y="8290286"/>
                </a:lnTo>
                <a:close/>
              </a:path>
            </a:pathLst>
          </a:custGeom>
          <a:gradFill>
            <a:gsLst>
              <a:gs pos="0">
                <a:srgbClr val="062C4A"/>
              </a:gs>
              <a:gs pos="50000">
                <a:srgbClr val="8295A4"/>
              </a:gs>
              <a:gs pos="100000">
                <a:srgbClr val="FFFFFF"/>
              </a:gs>
            </a:gsLst>
            <a:lin ang="18900000" scaled="1"/>
          </a:gradFill>
        </p:spPr>
      </p:pic>
      <p:grpSp>
        <p:nvGrpSpPr>
          <p:cNvPr id="22" name="Group 21">
            <a:extLst>
              <a:ext uri="{FF2B5EF4-FFF2-40B4-BE49-F238E27FC236}">
                <a16:creationId xmlns:a16="http://schemas.microsoft.com/office/drawing/2014/main" id="{DE485BD8-3632-DCF0-EFE5-979439A86551}"/>
              </a:ext>
            </a:extLst>
          </p:cNvPr>
          <p:cNvGrpSpPr/>
          <p:nvPr/>
        </p:nvGrpSpPr>
        <p:grpSpPr>
          <a:xfrm>
            <a:off x="0" y="762710"/>
            <a:ext cx="14428497" cy="5394308"/>
            <a:chOff x="-50800" y="762710"/>
            <a:chExt cx="14428497" cy="5394308"/>
          </a:xfrm>
        </p:grpSpPr>
        <p:grpSp>
          <p:nvGrpSpPr>
            <p:cNvPr id="18" name="Group 17">
              <a:extLst>
                <a:ext uri="{FF2B5EF4-FFF2-40B4-BE49-F238E27FC236}">
                  <a16:creationId xmlns:a16="http://schemas.microsoft.com/office/drawing/2014/main" id="{D85B102C-B17D-AFA4-032F-4FE333D603AD}"/>
                </a:ext>
              </a:extLst>
            </p:cNvPr>
            <p:cNvGrpSpPr/>
            <p:nvPr/>
          </p:nvGrpSpPr>
          <p:grpSpPr>
            <a:xfrm>
              <a:off x="8149012" y="762710"/>
              <a:ext cx="6228685" cy="5394308"/>
              <a:chOff x="7792367" y="762710"/>
              <a:chExt cx="6228685" cy="5394308"/>
            </a:xfrm>
          </p:grpSpPr>
          <p:sp>
            <p:nvSpPr>
              <p:cNvPr id="9" name="Freeform: Shape 8">
                <a:extLst>
                  <a:ext uri="{FF2B5EF4-FFF2-40B4-BE49-F238E27FC236}">
                    <a16:creationId xmlns:a16="http://schemas.microsoft.com/office/drawing/2014/main" id="{B7EB3BAA-5113-85FD-B1F3-A4A1CAE7E8F3}"/>
                  </a:ext>
                </a:extLst>
              </p:cNvPr>
              <p:cNvSpPr/>
              <p:nvPr/>
            </p:nvSpPr>
            <p:spPr>
              <a:xfrm>
                <a:off x="7792367" y="967231"/>
                <a:ext cx="5921348" cy="5128059"/>
              </a:xfrm>
              <a:custGeom>
                <a:avLst/>
                <a:gdLst>
                  <a:gd name="connsiteX0" fmla="*/ 4440994 w 5921348"/>
                  <a:gd name="connsiteY0" fmla="*/ 0 h 5128059"/>
                  <a:gd name="connsiteX1" fmla="*/ 5921349 w 5921348"/>
                  <a:gd name="connsiteY1" fmla="*/ 2564037 h 5128059"/>
                  <a:gd name="connsiteX2" fmla="*/ 4440994 w 5921348"/>
                  <a:gd name="connsiteY2" fmla="*/ 5128060 h 5128059"/>
                  <a:gd name="connsiteX3" fmla="*/ 1480320 w 5921348"/>
                  <a:gd name="connsiteY3" fmla="*/ 5128060 h 5128059"/>
                  <a:gd name="connsiteX4" fmla="*/ 0 w 5921348"/>
                  <a:gd name="connsiteY4" fmla="*/ 2564037 h 5128059"/>
                  <a:gd name="connsiteX5" fmla="*/ 1480320 w 5921348"/>
                  <a:gd name="connsiteY5" fmla="*/ 0 h 5128059"/>
                  <a:gd name="connsiteX6" fmla="*/ 4440994 w 5921348"/>
                  <a:gd name="connsiteY6" fmla="*/ 0 h 512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1348" h="5128059">
                    <a:moveTo>
                      <a:pt x="4440994" y="0"/>
                    </a:moveTo>
                    <a:lnTo>
                      <a:pt x="5921349" y="2564037"/>
                    </a:lnTo>
                    <a:lnTo>
                      <a:pt x="4440994" y="5128060"/>
                    </a:lnTo>
                    <a:lnTo>
                      <a:pt x="1480320" y="5128060"/>
                    </a:lnTo>
                    <a:lnTo>
                      <a:pt x="0" y="2564037"/>
                    </a:lnTo>
                    <a:lnTo>
                      <a:pt x="1480320" y="0"/>
                    </a:lnTo>
                    <a:lnTo>
                      <a:pt x="4440994" y="0"/>
                    </a:lnTo>
                    <a:close/>
                  </a:path>
                </a:pathLst>
              </a:custGeom>
              <a:solidFill>
                <a:srgbClr val="062741"/>
              </a:solidFill>
              <a:ln w="3429" cap="flat">
                <a:noFill/>
                <a:prstDash val="solid"/>
                <a:miter/>
              </a:ln>
            </p:spPr>
            <p:txBody>
              <a:bodyPr rtlCol="0" anchor="ctr"/>
              <a:lstStyle/>
              <a:p>
                <a:endParaRPr lang="en-US" dirty="0"/>
              </a:p>
            </p:txBody>
          </p:sp>
          <p:grpSp>
            <p:nvGrpSpPr>
              <p:cNvPr id="15" name="Group 14">
                <a:extLst>
                  <a:ext uri="{FF2B5EF4-FFF2-40B4-BE49-F238E27FC236}">
                    <a16:creationId xmlns:a16="http://schemas.microsoft.com/office/drawing/2014/main" id="{89CBF51F-B7DF-3FEF-0501-8455213A919F}"/>
                  </a:ext>
                </a:extLst>
              </p:cNvPr>
              <p:cNvGrpSpPr/>
              <p:nvPr/>
            </p:nvGrpSpPr>
            <p:grpSpPr>
              <a:xfrm>
                <a:off x="7792367" y="762710"/>
                <a:ext cx="6228685" cy="5394308"/>
                <a:chOff x="7641990" y="730720"/>
                <a:chExt cx="6228685" cy="5394308"/>
              </a:xfrm>
            </p:grpSpPr>
            <p:sp>
              <p:nvSpPr>
                <p:cNvPr id="8" name="Freeform: Shape 7">
                  <a:extLst>
                    <a:ext uri="{FF2B5EF4-FFF2-40B4-BE49-F238E27FC236}">
                      <a16:creationId xmlns:a16="http://schemas.microsoft.com/office/drawing/2014/main" id="{55BB88C9-963A-4BBE-B45D-7E2D23B66006}"/>
                    </a:ext>
                  </a:extLst>
                </p:cNvPr>
                <p:cNvSpPr/>
                <p:nvPr/>
              </p:nvSpPr>
              <p:spPr>
                <a:xfrm>
                  <a:off x="7641990" y="730720"/>
                  <a:ext cx="6228685" cy="5394308"/>
                </a:xfrm>
                <a:custGeom>
                  <a:avLst/>
                  <a:gdLst>
                    <a:gd name="connsiteX0" fmla="*/ 4671497 w 6228685"/>
                    <a:gd name="connsiteY0" fmla="*/ 0 h 5394308"/>
                    <a:gd name="connsiteX1" fmla="*/ 6228686 w 6228685"/>
                    <a:gd name="connsiteY1" fmla="*/ 2697158 h 5394308"/>
                    <a:gd name="connsiteX2" fmla="*/ 4671497 w 6228685"/>
                    <a:gd name="connsiteY2" fmla="*/ 5394309 h 5394308"/>
                    <a:gd name="connsiteX3" fmla="*/ 1557154 w 6228685"/>
                    <a:gd name="connsiteY3" fmla="*/ 5394309 h 5394308"/>
                    <a:gd name="connsiteX4" fmla="*/ 0 w 6228685"/>
                    <a:gd name="connsiteY4" fmla="*/ 2697158 h 5394308"/>
                    <a:gd name="connsiteX5" fmla="*/ 1557154 w 6228685"/>
                    <a:gd name="connsiteY5" fmla="*/ 0 h 5394308"/>
                    <a:gd name="connsiteX6" fmla="*/ 4671497 w 6228685"/>
                    <a:gd name="connsiteY6" fmla="*/ 0 h 539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8685" h="5394308">
                      <a:moveTo>
                        <a:pt x="4671497" y="0"/>
                      </a:moveTo>
                      <a:lnTo>
                        <a:pt x="6228686" y="2697158"/>
                      </a:lnTo>
                      <a:lnTo>
                        <a:pt x="4671497" y="5394309"/>
                      </a:lnTo>
                      <a:lnTo>
                        <a:pt x="1557154" y="5394309"/>
                      </a:lnTo>
                      <a:lnTo>
                        <a:pt x="0" y="2697158"/>
                      </a:lnTo>
                      <a:lnTo>
                        <a:pt x="1557154" y="0"/>
                      </a:lnTo>
                      <a:lnTo>
                        <a:pt x="4671497" y="0"/>
                      </a:lnTo>
                      <a:close/>
                    </a:path>
                  </a:pathLst>
                </a:custGeom>
                <a:gradFill>
                  <a:gsLst>
                    <a:gs pos="0">
                      <a:srgbClr val="062C4A"/>
                    </a:gs>
                    <a:gs pos="50000">
                      <a:srgbClr val="8295A4"/>
                    </a:gs>
                    <a:gs pos="100000">
                      <a:srgbClr val="FFFFFF"/>
                    </a:gs>
                  </a:gsLst>
                  <a:lin ang="18900000" scaled="1"/>
                </a:gradFill>
                <a:ln w="3429" cap="flat">
                  <a:noFill/>
                  <a:prstDash val="solid"/>
                  <a:miter/>
                </a:ln>
              </p:spPr>
              <p:txBody>
                <a:bodyPr rtlCol="0" anchor="ctr"/>
                <a:lstStyle/>
                <a:p>
                  <a:endParaRPr lang="en-US"/>
                </a:p>
              </p:txBody>
            </p:sp>
            <p:pic>
              <p:nvPicPr>
                <p:cNvPr id="14" name="Picture 13">
                  <a:extLst>
                    <a:ext uri="{FF2B5EF4-FFF2-40B4-BE49-F238E27FC236}">
                      <a16:creationId xmlns:a16="http://schemas.microsoft.com/office/drawing/2014/main" id="{7F382AF4-C8C2-A274-3FF0-35FEEEE93209}"/>
                    </a:ext>
                  </a:extLst>
                </p:cNvPr>
                <p:cNvPicPr>
                  <a:picLocks noChangeAspect="1"/>
                </p:cNvPicPr>
                <p:nvPr/>
              </p:nvPicPr>
              <p:blipFill>
                <a:blip r:embed="rId3">
                  <a:extLst>
                    <a:ext uri="{28A0092B-C50C-407E-A947-70E740481C1C}">
                      <a14:useLocalDpi xmlns:a14="http://schemas.microsoft.com/office/drawing/2010/main" val="0"/>
                    </a:ext>
                  </a:extLst>
                </a:blip>
                <a:srcRect l="12716" t="257" r="10701" b="257"/>
                <a:stretch>
                  <a:fillRect/>
                </a:stretch>
              </p:blipFill>
              <p:spPr>
                <a:xfrm>
                  <a:off x="7671464" y="802116"/>
                  <a:ext cx="5922269" cy="5128059"/>
                </a:xfrm>
                <a:custGeom>
                  <a:avLst/>
                  <a:gdLst>
                    <a:gd name="connsiteX0" fmla="*/ 1969516 w 7878158"/>
                    <a:gd name="connsiteY0" fmla="*/ 0 h 6822713"/>
                    <a:gd name="connsiteX1" fmla="*/ 5908595 w 7878158"/>
                    <a:gd name="connsiteY1" fmla="*/ 0 h 6822713"/>
                    <a:gd name="connsiteX2" fmla="*/ 7878158 w 7878158"/>
                    <a:gd name="connsiteY2" fmla="*/ 3411366 h 6822713"/>
                    <a:gd name="connsiteX3" fmla="*/ 5908595 w 7878158"/>
                    <a:gd name="connsiteY3" fmla="*/ 6822713 h 6822713"/>
                    <a:gd name="connsiteX4" fmla="*/ 1969516 w 7878158"/>
                    <a:gd name="connsiteY4" fmla="*/ 6822713 h 6822713"/>
                    <a:gd name="connsiteX5" fmla="*/ 0 w 7878158"/>
                    <a:gd name="connsiteY5" fmla="*/ 3411366 h 6822713"/>
                    <a:gd name="connsiteX6" fmla="*/ 1969516 w 7878158"/>
                    <a:gd name="connsiteY6" fmla="*/ 0 h 6822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8158" h="6822713">
                      <a:moveTo>
                        <a:pt x="1969516" y="0"/>
                      </a:moveTo>
                      <a:lnTo>
                        <a:pt x="5908595" y="0"/>
                      </a:lnTo>
                      <a:lnTo>
                        <a:pt x="7878158" y="3411366"/>
                      </a:lnTo>
                      <a:lnTo>
                        <a:pt x="5908595" y="6822713"/>
                      </a:lnTo>
                      <a:lnTo>
                        <a:pt x="1969516" y="6822713"/>
                      </a:lnTo>
                      <a:lnTo>
                        <a:pt x="0" y="3411366"/>
                      </a:lnTo>
                      <a:lnTo>
                        <a:pt x="1969516" y="0"/>
                      </a:lnTo>
                      <a:close/>
                    </a:path>
                  </a:pathLst>
                </a:custGeom>
              </p:spPr>
            </p:pic>
          </p:grpSp>
        </p:grpSp>
        <p:sp>
          <p:nvSpPr>
            <p:cNvPr id="17" name="TextBox 16">
              <a:extLst>
                <a:ext uri="{FF2B5EF4-FFF2-40B4-BE49-F238E27FC236}">
                  <a16:creationId xmlns:a16="http://schemas.microsoft.com/office/drawing/2014/main" id="{02561800-366E-05F2-62BB-91624F08455F}"/>
                </a:ext>
              </a:extLst>
            </p:cNvPr>
            <p:cNvSpPr txBox="1"/>
            <p:nvPr/>
          </p:nvSpPr>
          <p:spPr>
            <a:xfrm>
              <a:off x="-50800" y="1576656"/>
              <a:ext cx="10244883" cy="1323439"/>
            </a:xfrm>
            <a:prstGeom prst="rect">
              <a:avLst/>
            </a:prstGeom>
            <a:noFill/>
          </p:spPr>
          <p:txBody>
            <a:bodyPr wrap="square">
              <a:spAutoFit/>
            </a:bodyPr>
            <a:lstStyle/>
            <a:p>
              <a:r>
                <a:rPr lang="en-US" sz="4000" b="1" dirty="0">
                  <a:solidFill>
                    <a:srgbClr val="BBF3F8"/>
                  </a:solidFill>
                  <a:latin typeface="ROG Fonts" panose="00000500000000000000" pitchFamily="50" charset="0"/>
                  <a:ea typeface="Cascadia Code" panose="020B0609020000020004" pitchFamily="49" charset="0"/>
                  <a:cs typeface="Cascadia Code" panose="020B0609020000020004" pitchFamily="49" charset="0"/>
                </a:rPr>
                <a:t>Phishing Awareness Training</a:t>
              </a:r>
              <a:r>
                <a:rPr lang="en-US" sz="4000" b="1" i="0" dirty="0">
                  <a:solidFill>
                    <a:srgbClr val="BBF3F8"/>
                  </a:solidFill>
                  <a:effectLst/>
                  <a:latin typeface="ROG Fonts" panose="00000500000000000000" pitchFamily="50" charset="0"/>
                  <a:ea typeface="Cascadia Code" panose="020B0609020000020004" pitchFamily="49" charset="0"/>
                  <a:cs typeface="Cascadia Code" panose="020B0609020000020004" pitchFamily="49" charset="0"/>
                </a:rPr>
                <a:t> </a:t>
              </a:r>
            </a:p>
          </p:txBody>
        </p:sp>
      </p:grpSp>
      <p:sp>
        <p:nvSpPr>
          <p:cNvPr id="2" name="TextBox 1">
            <a:extLst>
              <a:ext uri="{FF2B5EF4-FFF2-40B4-BE49-F238E27FC236}">
                <a16:creationId xmlns:a16="http://schemas.microsoft.com/office/drawing/2014/main" id="{BE52A767-2DE0-4888-B1E1-4704BACEDFDA}"/>
              </a:ext>
            </a:extLst>
          </p:cNvPr>
          <p:cNvSpPr txBox="1"/>
          <p:nvPr/>
        </p:nvSpPr>
        <p:spPr>
          <a:xfrm>
            <a:off x="0" y="2717355"/>
            <a:ext cx="7952344" cy="646331"/>
          </a:xfrm>
          <a:prstGeom prst="rect">
            <a:avLst/>
          </a:prstGeom>
          <a:noFill/>
        </p:spPr>
        <p:txBody>
          <a:bodyPr wrap="square" rtlCol="0">
            <a:spAutoFit/>
          </a:bodyPr>
          <a:lstStyle/>
          <a:p>
            <a:r>
              <a:rPr lang="en-US" dirty="0">
                <a:solidFill>
                  <a:srgbClr val="BBF3F8"/>
                </a:solidFill>
                <a:latin typeface="Berlin Sans FB" panose="020E0602020502020306" pitchFamily="34" charset="0"/>
                <a:ea typeface="Cascadia Code" panose="020B0609020000020004" pitchFamily="49" charset="0"/>
                <a:cs typeface="Cascadia Code" panose="020B0609020000020004" pitchFamily="49" charset="0"/>
              </a:rPr>
              <a:t>Recognizing and Preventing Phishing Attacks</a:t>
            </a:r>
          </a:p>
          <a:p>
            <a:endParaRPr lang="en-US" dirty="0"/>
          </a:p>
        </p:txBody>
      </p:sp>
      <p:sp>
        <p:nvSpPr>
          <p:cNvPr id="3" name="TextBox 2">
            <a:extLst>
              <a:ext uri="{FF2B5EF4-FFF2-40B4-BE49-F238E27FC236}">
                <a16:creationId xmlns:a16="http://schemas.microsoft.com/office/drawing/2014/main" id="{474D45E7-3929-B781-D236-6370E7A9A9A4}"/>
              </a:ext>
            </a:extLst>
          </p:cNvPr>
          <p:cNvSpPr txBox="1"/>
          <p:nvPr/>
        </p:nvSpPr>
        <p:spPr>
          <a:xfrm>
            <a:off x="3898797" y="6099489"/>
            <a:ext cx="4394405" cy="738664"/>
          </a:xfrm>
          <a:prstGeom prst="rect">
            <a:avLst/>
          </a:prstGeom>
          <a:noFill/>
        </p:spPr>
        <p:txBody>
          <a:bodyPr wrap="square" rtlCol="0">
            <a:spAutoFit/>
          </a:bodyPr>
          <a:lstStyle/>
          <a:p>
            <a:pPr algn="ctr"/>
            <a:r>
              <a:rPr lang="en-US" sz="1200" dirty="0">
                <a:solidFill>
                  <a:schemeClr val="bg1"/>
                </a:solidFill>
                <a:latin typeface="Century" panose="02040604050505020304" pitchFamily="18" charset="0"/>
              </a:rPr>
              <a:t>-</a:t>
            </a:r>
            <a:r>
              <a:rPr lang="en-US" sz="1200" dirty="0">
                <a:solidFill>
                  <a:srgbClr val="BBF3F8"/>
                </a:solidFill>
                <a:latin typeface="Century" panose="02040604050505020304" pitchFamily="18" charset="0"/>
              </a:rPr>
              <a:t>BY DANGE SUNNY SHIVAJI</a:t>
            </a:r>
          </a:p>
          <a:p>
            <a:pPr algn="ctr"/>
            <a:r>
              <a:rPr lang="en-US" sz="1200" dirty="0">
                <a:solidFill>
                  <a:srgbClr val="BBF3F8"/>
                </a:solidFill>
                <a:latin typeface="Century" panose="02040604050505020304" pitchFamily="18" charset="0"/>
              </a:rPr>
              <a:t> STUDENT ID :- CA/FE3/3156</a:t>
            </a:r>
          </a:p>
          <a:p>
            <a:endParaRPr lang="en-US" dirty="0"/>
          </a:p>
        </p:txBody>
      </p:sp>
    </p:spTree>
    <p:extLst>
      <p:ext uri="{BB962C8B-B14F-4D97-AF65-F5344CB8AC3E}">
        <p14:creationId xmlns:p14="http://schemas.microsoft.com/office/powerpoint/2010/main" val="39219470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CD354EE-1BCB-063D-EE3D-B6F9B96AFF77}"/>
              </a:ext>
            </a:extLst>
          </p:cNvPr>
          <p:cNvGrpSpPr/>
          <p:nvPr/>
        </p:nvGrpSpPr>
        <p:grpSpPr>
          <a:xfrm>
            <a:off x="463762" y="768950"/>
            <a:ext cx="11264476" cy="5320100"/>
            <a:chOff x="518980" y="768950"/>
            <a:chExt cx="11264476" cy="5320100"/>
          </a:xfrm>
        </p:grpSpPr>
        <p:pic>
          <p:nvPicPr>
            <p:cNvPr id="9218" name="Picture 2" descr="Dangerous hooded hacker breaks into government data servers and infects their system with a virus his hideout place has dark atmosphere multiple displays cables everywhere">
              <a:extLst>
                <a:ext uri="{FF2B5EF4-FFF2-40B4-BE49-F238E27FC236}">
                  <a16:creationId xmlns:a16="http://schemas.microsoft.com/office/drawing/2014/main" id="{12117FA9-D01F-B68F-5897-E6421F99CB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5820806" y="768950"/>
              <a:ext cx="5962650" cy="2981325"/>
            </a:xfrm>
            <a:prstGeom prst="snip2DiagRect">
              <a:avLst/>
            </a:prstGeom>
            <a:noFill/>
            <a:ln w="31750">
              <a:solidFill>
                <a:schemeClr val="accent4"/>
              </a:solidFill>
              <a:miter lim="800000"/>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FBC705-D512-1337-AF2B-FCB287980279}"/>
                </a:ext>
              </a:extLst>
            </p:cNvPr>
            <p:cNvSpPr txBox="1"/>
            <p:nvPr/>
          </p:nvSpPr>
          <p:spPr>
            <a:xfrm>
              <a:off x="518980" y="1035571"/>
              <a:ext cx="5815738" cy="1569660"/>
            </a:xfrm>
            <a:prstGeom prst="rect">
              <a:avLst/>
            </a:prstGeom>
            <a:noFill/>
          </p:spPr>
          <p:txBody>
            <a:bodyPr wrap="square">
              <a:spAutoFit/>
            </a:bodyPr>
            <a:lstStyle/>
            <a:p>
              <a:r>
                <a:rPr lang="en-US" sz="3200" dirty="0">
                  <a:solidFill>
                    <a:srgbClr val="37BFD9"/>
                  </a:solidFill>
                  <a:latin typeface="ROG Fonts" panose="00000500000000000000" pitchFamily="50" charset="0"/>
                </a:rPr>
                <a:t>Phishing Prevention Strategies</a:t>
              </a:r>
              <a:endParaRPr lang="en-US" sz="3200" b="1" dirty="0">
                <a:solidFill>
                  <a:srgbClr val="37BFD9"/>
                </a:solidFill>
                <a:latin typeface="ROG Fonts" panose="00000500000000000000" pitchFamily="50" charset="0"/>
              </a:endParaRPr>
            </a:p>
          </p:txBody>
        </p:sp>
        <p:sp>
          <p:nvSpPr>
            <p:cNvPr id="10" name="TextBox 9">
              <a:extLst>
                <a:ext uri="{FF2B5EF4-FFF2-40B4-BE49-F238E27FC236}">
                  <a16:creationId xmlns:a16="http://schemas.microsoft.com/office/drawing/2014/main" id="{81C5274F-6927-426A-990A-4B0F6020291F}"/>
                </a:ext>
              </a:extLst>
            </p:cNvPr>
            <p:cNvSpPr txBox="1"/>
            <p:nvPr/>
          </p:nvSpPr>
          <p:spPr>
            <a:xfrm>
              <a:off x="7234367" y="4330032"/>
              <a:ext cx="4438652" cy="876522"/>
            </a:xfrm>
            <a:prstGeom prst="rect">
              <a:avLst/>
            </a:prstGeom>
            <a:noFill/>
          </p:spPr>
          <p:txBody>
            <a:bodyPr wrap="square">
              <a:spAutoFit/>
            </a:bodyPr>
            <a:lstStyle/>
            <a:p>
              <a:pPr>
                <a:lnSpc>
                  <a:spcPct val="150000"/>
                </a:lnSpc>
              </a:pPr>
              <a:r>
                <a:rPr lang="en-US" b="0" i="0" dirty="0">
                  <a:solidFill>
                    <a:schemeClr val="bg1"/>
                  </a:solidFill>
                  <a:effectLst/>
                  <a:latin typeface="Montserrat" panose="00000500000000000000" pitchFamily="2" charset="0"/>
                </a:rPr>
                <a:t>Understand the risks associated with </a:t>
              </a:r>
              <a:r>
                <a:rPr lang="en-US" dirty="0">
                  <a:solidFill>
                    <a:schemeClr val="bg1"/>
                  </a:solidFill>
                  <a:latin typeface="Montserrat" panose="00000500000000000000" pitchFamily="2" charset="0"/>
                </a:rPr>
                <a:t>Phishing</a:t>
              </a:r>
            </a:p>
          </p:txBody>
        </p:sp>
        <p:grpSp>
          <p:nvGrpSpPr>
            <p:cNvPr id="21" name="Group 20">
              <a:extLst>
                <a:ext uri="{FF2B5EF4-FFF2-40B4-BE49-F238E27FC236}">
                  <a16:creationId xmlns:a16="http://schemas.microsoft.com/office/drawing/2014/main" id="{96972D0F-FB36-35DD-B985-3CB84A2B622E}"/>
                </a:ext>
              </a:extLst>
            </p:cNvPr>
            <p:cNvGrpSpPr/>
            <p:nvPr/>
          </p:nvGrpSpPr>
          <p:grpSpPr>
            <a:xfrm>
              <a:off x="518981" y="2755557"/>
              <a:ext cx="6363730" cy="3333493"/>
              <a:chOff x="518981" y="2755557"/>
              <a:chExt cx="6363730" cy="3333493"/>
            </a:xfrm>
          </p:grpSpPr>
          <p:sp>
            <p:nvSpPr>
              <p:cNvPr id="2" name="Rectangle: Diagonal Corners Snipped 1">
                <a:extLst>
                  <a:ext uri="{FF2B5EF4-FFF2-40B4-BE49-F238E27FC236}">
                    <a16:creationId xmlns:a16="http://schemas.microsoft.com/office/drawing/2014/main" id="{B90FFCD8-94C7-6BCD-EF0E-301546F2FDB9}"/>
                  </a:ext>
                </a:extLst>
              </p:cNvPr>
              <p:cNvSpPr/>
              <p:nvPr/>
            </p:nvSpPr>
            <p:spPr>
              <a:xfrm>
                <a:off x="518981" y="2755557"/>
                <a:ext cx="6363730" cy="3333493"/>
              </a:xfrm>
              <a:prstGeom prst="snip2DiagRect">
                <a:avLst/>
              </a:prstGeom>
              <a:ln>
                <a:noFill/>
              </a:ln>
              <a:effectLst>
                <a:outerShdw blurRad="190500" sx="102000" sy="102000" algn="ctr" rotWithShape="0">
                  <a:prstClr val="black">
                    <a:alpha val="29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5EA4984-521D-59E2-F86C-E03D13A96F38}"/>
                  </a:ext>
                </a:extLst>
              </p:cNvPr>
              <p:cNvGrpSpPr/>
              <p:nvPr/>
            </p:nvGrpSpPr>
            <p:grpSpPr>
              <a:xfrm>
                <a:off x="1216625" y="3083010"/>
                <a:ext cx="5369525" cy="2678586"/>
                <a:chOff x="1216625" y="3083010"/>
                <a:chExt cx="5369525" cy="2678586"/>
              </a:xfrm>
            </p:grpSpPr>
            <p:grpSp>
              <p:nvGrpSpPr>
                <p:cNvPr id="19" name="Group 18">
                  <a:extLst>
                    <a:ext uri="{FF2B5EF4-FFF2-40B4-BE49-F238E27FC236}">
                      <a16:creationId xmlns:a16="http://schemas.microsoft.com/office/drawing/2014/main" id="{C9B42DBC-373E-57A1-4B16-E6C2E21A599C}"/>
                    </a:ext>
                  </a:extLst>
                </p:cNvPr>
                <p:cNvGrpSpPr/>
                <p:nvPr/>
              </p:nvGrpSpPr>
              <p:grpSpPr>
                <a:xfrm>
                  <a:off x="1216625" y="3083010"/>
                  <a:ext cx="4879375" cy="807654"/>
                  <a:chOff x="1216625" y="3083010"/>
                  <a:chExt cx="4879375" cy="807654"/>
                </a:xfrm>
              </p:grpSpPr>
              <p:sp>
                <p:nvSpPr>
                  <p:cNvPr id="3" name="Oval 2">
                    <a:extLst>
                      <a:ext uri="{FF2B5EF4-FFF2-40B4-BE49-F238E27FC236}">
                        <a16:creationId xmlns:a16="http://schemas.microsoft.com/office/drawing/2014/main" id="{E2547796-5F2D-745D-372F-CD1A270F229C}"/>
                      </a:ext>
                    </a:extLst>
                  </p:cNvPr>
                  <p:cNvSpPr/>
                  <p:nvPr/>
                </p:nvSpPr>
                <p:spPr>
                  <a:xfrm>
                    <a:off x="1216625" y="3083010"/>
                    <a:ext cx="691979" cy="6919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01</a:t>
                    </a:r>
                  </a:p>
                </p:txBody>
              </p:sp>
              <p:sp>
                <p:nvSpPr>
                  <p:cNvPr id="14" name="TextBox 13">
                    <a:extLst>
                      <a:ext uri="{FF2B5EF4-FFF2-40B4-BE49-F238E27FC236}">
                        <a16:creationId xmlns:a16="http://schemas.microsoft.com/office/drawing/2014/main" id="{88ADECA9-E29B-A292-B275-7202BD297F4A}"/>
                      </a:ext>
                    </a:extLst>
                  </p:cNvPr>
                  <p:cNvSpPr txBox="1"/>
                  <p:nvPr/>
                </p:nvSpPr>
                <p:spPr>
                  <a:xfrm>
                    <a:off x="2021362" y="3244333"/>
                    <a:ext cx="4074638" cy="646331"/>
                  </a:xfrm>
                  <a:prstGeom prst="rect">
                    <a:avLst/>
                  </a:prstGeom>
                  <a:noFill/>
                </p:spPr>
                <p:txBody>
                  <a:bodyPr wrap="square">
                    <a:spAutoFit/>
                  </a:bodyPr>
                  <a:lstStyle/>
                  <a:p>
                    <a:pPr algn="l"/>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Use Multi-Factor Authentication</a:t>
                    </a:r>
                    <a:endParaRPr lang="en-US" b="0"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nvGrpSpPr>
                <p:cNvPr id="18" name="Group 17">
                  <a:extLst>
                    <a:ext uri="{FF2B5EF4-FFF2-40B4-BE49-F238E27FC236}">
                      <a16:creationId xmlns:a16="http://schemas.microsoft.com/office/drawing/2014/main" id="{DCA6DE95-B7F9-AC8B-A6A7-FA33074186A5}"/>
                    </a:ext>
                  </a:extLst>
                </p:cNvPr>
                <p:cNvGrpSpPr/>
                <p:nvPr/>
              </p:nvGrpSpPr>
              <p:grpSpPr>
                <a:xfrm>
                  <a:off x="1216625" y="4076314"/>
                  <a:ext cx="4879375" cy="691979"/>
                  <a:chOff x="1216625" y="4076314"/>
                  <a:chExt cx="4879375" cy="691979"/>
                </a:xfrm>
              </p:grpSpPr>
              <p:sp>
                <p:nvSpPr>
                  <p:cNvPr id="4" name="Oval 3">
                    <a:extLst>
                      <a:ext uri="{FF2B5EF4-FFF2-40B4-BE49-F238E27FC236}">
                        <a16:creationId xmlns:a16="http://schemas.microsoft.com/office/drawing/2014/main" id="{7745F1F0-8545-7A55-7BE1-68DD695ABE6F}"/>
                      </a:ext>
                    </a:extLst>
                  </p:cNvPr>
                  <p:cNvSpPr/>
                  <p:nvPr/>
                </p:nvSpPr>
                <p:spPr>
                  <a:xfrm>
                    <a:off x="1216625" y="4076314"/>
                    <a:ext cx="691979" cy="6919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02</a:t>
                    </a:r>
                  </a:p>
                </p:txBody>
              </p:sp>
              <p:sp>
                <p:nvSpPr>
                  <p:cNvPr id="15" name="TextBox 14">
                    <a:extLst>
                      <a:ext uri="{FF2B5EF4-FFF2-40B4-BE49-F238E27FC236}">
                        <a16:creationId xmlns:a16="http://schemas.microsoft.com/office/drawing/2014/main" id="{156DE224-3C39-7D5F-1400-058566B575C1}"/>
                      </a:ext>
                    </a:extLst>
                  </p:cNvPr>
                  <p:cNvSpPr txBox="1"/>
                  <p:nvPr/>
                </p:nvSpPr>
                <p:spPr>
                  <a:xfrm>
                    <a:off x="2021362" y="4237637"/>
                    <a:ext cx="4074638" cy="369332"/>
                  </a:xfrm>
                  <a:prstGeom prst="rect">
                    <a:avLst/>
                  </a:prstGeom>
                  <a:noFill/>
                </p:spPr>
                <p:txBody>
                  <a:bodyPr wrap="square">
                    <a:spAutoFit/>
                  </a:bodyPr>
                  <a:lstStyle/>
                  <a:p>
                    <a:pPr algn="l"/>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verify email links</a:t>
                    </a:r>
                    <a:endParaRPr lang="en-US" b="0"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nvGrpSpPr>
                <p:cNvPr id="17" name="Group 16">
                  <a:extLst>
                    <a:ext uri="{FF2B5EF4-FFF2-40B4-BE49-F238E27FC236}">
                      <a16:creationId xmlns:a16="http://schemas.microsoft.com/office/drawing/2014/main" id="{FDF01332-146C-7DF4-2578-5226E9A26226}"/>
                    </a:ext>
                  </a:extLst>
                </p:cNvPr>
                <p:cNvGrpSpPr/>
                <p:nvPr/>
              </p:nvGrpSpPr>
              <p:grpSpPr>
                <a:xfrm>
                  <a:off x="1216625" y="5069617"/>
                  <a:ext cx="5369525" cy="691979"/>
                  <a:chOff x="1216625" y="5069617"/>
                  <a:chExt cx="5369525" cy="691979"/>
                </a:xfrm>
              </p:grpSpPr>
              <p:sp>
                <p:nvSpPr>
                  <p:cNvPr id="5" name="Oval 4">
                    <a:extLst>
                      <a:ext uri="{FF2B5EF4-FFF2-40B4-BE49-F238E27FC236}">
                        <a16:creationId xmlns:a16="http://schemas.microsoft.com/office/drawing/2014/main" id="{41425818-619C-BF40-FE70-FDB30734A92B}"/>
                      </a:ext>
                    </a:extLst>
                  </p:cNvPr>
                  <p:cNvSpPr/>
                  <p:nvPr/>
                </p:nvSpPr>
                <p:spPr>
                  <a:xfrm>
                    <a:off x="1216625" y="5069617"/>
                    <a:ext cx="691979" cy="6919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03</a:t>
                    </a:r>
                  </a:p>
                </p:txBody>
              </p:sp>
              <p:sp>
                <p:nvSpPr>
                  <p:cNvPr id="16" name="TextBox 15">
                    <a:extLst>
                      <a:ext uri="{FF2B5EF4-FFF2-40B4-BE49-F238E27FC236}">
                        <a16:creationId xmlns:a16="http://schemas.microsoft.com/office/drawing/2014/main" id="{A891F8A4-330C-5A5B-CF6B-4DDCFD26CEA4}"/>
                      </a:ext>
                    </a:extLst>
                  </p:cNvPr>
                  <p:cNvSpPr txBox="1"/>
                  <p:nvPr/>
                </p:nvSpPr>
                <p:spPr>
                  <a:xfrm>
                    <a:off x="2021361" y="5230940"/>
                    <a:ext cx="4564789" cy="369332"/>
                  </a:xfrm>
                  <a:prstGeom prst="rect">
                    <a:avLst/>
                  </a:prstGeom>
                  <a:noFill/>
                </p:spPr>
                <p:txBody>
                  <a:bodyPr wrap="square">
                    <a:spAutoFit/>
                  </a:bodyPr>
                  <a:lstStyle/>
                  <a:p>
                    <a:pPr algn="l"/>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train employees</a:t>
                    </a:r>
                    <a:endParaRPr lang="en-US" b="0"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grpSp>
      </p:grpSp>
    </p:spTree>
    <p:extLst>
      <p:ext uri="{BB962C8B-B14F-4D97-AF65-F5344CB8AC3E}">
        <p14:creationId xmlns:p14="http://schemas.microsoft.com/office/powerpoint/2010/main" val="27870823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pic>
        <p:nvPicPr>
          <p:cNvPr id="10242" name="Picture 2" descr="Portrait of hacker with mask">
            <a:extLst>
              <a:ext uri="{FF2B5EF4-FFF2-40B4-BE49-F238E27FC236}">
                <a16:creationId xmlns:a16="http://schemas.microsoft.com/office/drawing/2014/main" id="{430303E9-8320-63F4-3811-1AB50DBD3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876550"/>
            <a:ext cx="5962650" cy="3981450"/>
          </a:xfrm>
          <a:prstGeom prst="snip1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21000DB-8745-E6EB-E6C0-54B3CDA0928C}"/>
              </a:ext>
            </a:extLst>
          </p:cNvPr>
          <p:cNvGrpSpPr/>
          <p:nvPr/>
        </p:nvGrpSpPr>
        <p:grpSpPr>
          <a:xfrm>
            <a:off x="440466" y="642823"/>
            <a:ext cx="6494531" cy="1668706"/>
            <a:chOff x="465180" y="772982"/>
            <a:chExt cx="6494531" cy="1668706"/>
          </a:xfrm>
        </p:grpSpPr>
        <p:sp>
          <p:nvSpPr>
            <p:cNvPr id="7" name="TextBox 6">
              <a:extLst>
                <a:ext uri="{FF2B5EF4-FFF2-40B4-BE49-F238E27FC236}">
                  <a16:creationId xmlns:a16="http://schemas.microsoft.com/office/drawing/2014/main" id="{A014932A-6FEE-270D-E62D-AFCD426AF5DC}"/>
                </a:ext>
              </a:extLst>
            </p:cNvPr>
            <p:cNvSpPr txBox="1"/>
            <p:nvPr/>
          </p:nvSpPr>
          <p:spPr>
            <a:xfrm>
              <a:off x="465180" y="772982"/>
              <a:ext cx="6494531" cy="1200329"/>
            </a:xfrm>
            <a:prstGeom prst="rect">
              <a:avLst/>
            </a:prstGeom>
            <a:noFill/>
          </p:spPr>
          <p:txBody>
            <a:bodyPr wrap="square">
              <a:spAutoFit/>
            </a:bodyPr>
            <a:lstStyle/>
            <a:p>
              <a:r>
                <a:rPr lang="en-US" sz="3600" dirty="0">
                  <a:solidFill>
                    <a:srgbClr val="37BFD9"/>
                  </a:solidFill>
                  <a:latin typeface="ROG Fonts" panose="00000500000000000000" pitchFamily="50" charset="0"/>
                </a:rPr>
                <a:t>Understanding Phishing Tactics</a:t>
              </a:r>
              <a:endParaRPr lang="en-US" sz="3600" b="1" dirty="0">
                <a:solidFill>
                  <a:srgbClr val="37BFD9"/>
                </a:solidFill>
                <a:latin typeface="ROG Fonts" panose="00000500000000000000" pitchFamily="50" charset="0"/>
              </a:endParaRPr>
            </a:p>
          </p:txBody>
        </p:sp>
        <p:sp>
          <p:nvSpPr>
            <p:cNvPr id="9" name="TextBox 8">
              <a:extLst>
                <a:ext uri="{FF2B5EF4-FFF2-40B4-BE49-F238E27FC236}">
                  <a16:creationId xmlns:a16="http://schemas.microsoft.com/office/drawing/2014/main" id="{2DF5FFB5-07D6-3CE0-211A-1E324E71BF3B}"/>
                </a:ext>
              </a:extLst>
            </p:cNvPr>
            <p:cNvSpPr txBox="1"/>
            <p:nvPr/>
          </p:nvSpPr>
          <p:spPr>
            <a:xfrm>
              <a:off x="465180" y="2021701"/>
              <a:ext cx="5249305" cy="419987"/>
            </a:xfrm>
            <a:prstGeom prst="rect">
              <a:avLst/>
            </a:prstGeom>
            <a:noFill/>
          </p:spPr>
          <p:txBody>
            <a:bodyPr wrap="square">
              <a:spAutoFit/>
            </a:bodyPr>
            <a:lstStyle/>
            <a:p>
              <a:pPr>
                <a:lnSpc>
                  <a:spcPct val="150000"/>
                </a:lnSpc>
              </a:pPr>
              <a:endParaRPr lang="en-US" sz="1600" dirty="0">
                <a:solidFill>
                  <a:schemeClr val="bg1"/>
                </a:solidFill>
                <a:latin typeface="Montserrat" panose="00000500000000000000" pitchFamily="2" charset="0"/>
              </a:endParaRPr>
            </a:p>
          </p:txBody>
        </p:sp>
      </p:grpSp>
      <p:grpSp>
        <p:nvGrpSpPr>
          <p:cNvPr id="26" name="Group 25">
            <a:extLst>
              <a:ext uri="{FF2B5EF4-FFF2-40B4-BE49-F238E27FC236}">
                <a16:creationId xmlns:a16="http://schemas.microsoft.com/office/drawing/2014/main" id="{4D9CB59D-252A-BE3E-1BB7-FFDF8B5F4BB5}"/>
              </a:ext>
            </a:extLst>
          </p:cNvPr>
          <p:cNvGrpSpPr/>
          <p:nvPr/>
        </p:nvGrpSpPr>
        <p:grpSpPr>
          <a:xfrm>
            <a:off x="7089457" y="758716"/>
            <a:ext cx="4250725" cy="5509764"/>
            <a:chOff x="7089457" y="758716"/>
            <a:chExt cx="4250725" cy="5509764"/>
          </a:xfrm>
        </p:grpSpPr>
        <p:grpSp>
          <p:nvGrpSpPr>
            <p:cNvPr id="22" name="Group 21">
              <a:extLst>
                <a:ext uri="{FF2B5EF4-FFF2-40B4-BE49-F238E27FC236}">
                  <a16:creationId xmlns:a16="http://schemas.microsoft.com/office/drawing/2014/main" id="{D4EC5E9C-C050-8B7F-B0B1-033F216AA7D6}"/>
                </a:ext>
              </a:extLst>
            </p:cNvPr>
            <p:cNvGrpSpPr/>
            <p:nvPr/>
          </p:nvGrpSpPr>
          <p:grpSpPr>
            <a:xfrm>
              <a:off x="7089457" y="758716"/>
              <a:ext cx="4250725" cy="1149178"/>
              <a:chOff x="7068065" y="957649"/>
              <a:chExt cx="4250725" cy="1149178"/>
            </a:xfrm>
          </p:grpSpPr>
          <p:sp>
            <p:nvSpPr>
              <p:cNvPr id="2" name="Rectangle: Diagonal Corners Snipped 1">
                <a:extLst>
                  <a:ext uri="{FF2B5EF4-FFF2-40B4-BE49-F238E27FC236}">
                    <a16:creationId xmlns:a16="http://schemas.microsoft.com/office/drawing/2014/main" id="{E25635E8-39EA-C53E-3ECE-ACCDF399AD68}"/>
                  </a:ext>
                </a:extLst>
              </p:cNvPr>
              <p:cNvSpPr/>
              <p:nvPr/>
            </p:nvSpPr>
            <p:spPr>
              <a:xfrm>
                <a:off x="7068065" y="957649"/>
                <a:ext cx="4250725" cy="1149178"/>
              </a:xfrm>
              <a:prstGeom prst="snip2DiagRect">
                <a:avLst/>
              </a:prstGeom>
              <a:ln>
                <a:gradFill>
                  <a:gsLst>
                    <a:gs pos="0">
                      <a:schemeClr val="accent3"/>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6916C0-A886-0EDC-D0D6-5B29BD5C6DF2}"/>
                  </a:ext>
                </a:extLst>
              </p:cNvPr>
              <p:cNvSpPr/>
              <p:nvPr/>
            </p:nvSpPr>
            <p:spPr>
              <a:xfrm>
                <a:off x="7068065" y="1214285"/>
                <a:ext cx="635906" cy="635906"/>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latin typeface="Montserrat" panose="00000500000000000000" pitchFamily="2" charset="0"/>
                  </a:rPr>
                  <a:t>01</a:t>
                </a:r>
              </a:p>
            </p:txBody>
          </p:sp>
          <p:sp>
            <p:nvSpPr>
              <p:cNvPr id="18" name="TextBox 17">
                <a:extLst>
                  <a:ext uri="{FF2B5EF4-FFF2-40B4-BE49-F238E27FC236}">
                    <a16:creationId xmlns:a16="http://schemas.microsoft.com/office/drawing/2014/main" id="{FF745351-18AA-E76B-48CB-326B27030D12}"/>
                  </a:ext>
                </a:extLst>
              </p:cNvPr>
              <p:cNvSpPr txBox="1"/>
              <p:nvPr/>
            </p:nvSpPr>
            <p:spPr>
              <a:xfrm>
                <a:off x="7858431" y="1209073"/>
                <a:ext cx="3305899" cy="646331"/>
              </a:xfrm>
              <a:prstGeom prst="rect">
                <a:avLst/>
              </a:prstGeom>
              <a:noFill/>
            </p:spPr>
            <p:txBody>
              <a:bodyPr wrap="square">
                <a:spAutoFit/>
              </a:bodyPr>
              <a:lstStyle/>
              <a:p>
                <a:pPr algn="l"/>
                <a:r>
                  <a:rPr lang="en-US"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Cybercriminals use trust manipulation</a:t>
                </a:r>
                <a:endParaRPr lang="en-US" b="0" i="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23" name="Group 22">
              <a:extLst>
                <a:ext uri="{FF2B5EF4-FFF2-40B4-BE49-F238E27FC236}">
                  <a16:creationId xmlns:a16="http://schemas.microsoft.com/office/drawing/2014/main" id="{87774EAC-74A5-3E11-7764-E45FAEE1C0FD}"/>
                </a:ext>
              </a:extLst>
            </p:cNvPr>
            <p:cNvGrpSpPr/>
            <p:nvPr/>
          </p:nvGrpSpPr>
          <p:grpSpPr>
            <a:xfrm>
              <a:off x="7089457" y="2212245"/>
              <a:ext cx="4250725" cy="1149178"/>
              <a:chOff x="7117492" y="2344867"/>
              <a:chExt cx="4250725" cy="1149178"/>
            </a:xfrm>
          </p:grpSpPr>
          <p:sp>
            <p:nvSpPr>
              <p:cNvPr id="3" name="Rectangle: Diagonal Corners Snipped 2">
                <a:extLst>
                  <a:ext uri="{FF2B5EF4-FFF2-40B4-BE49-F238E27FC236}">
                    <a16:creationId xmlns:a16="http://schemas.microsoft.com/office/drawing/2014/main" id="{018954CF-D768-3974-334A-F0B36AB8EEDB}"/>
                  </a:ext>
                </a:extLst>
              </p:cNvPr>
              <p:cNvSpPr/>
              <p:nvPr/>
            </p:nvSpPr>
            <p:spPr>
              <a:xfrm>
                <a:off x="7117492" y="2344867"/>
                <a:ext cx="4250725" cy="1149178"/>
              </a:xfrm>
              <a:prstGeom prst="snip2DiagRect">
                <a:avLst/>
              </a:prstGeom>
              <a:ln>
                <a:gradFill>
                  <a:gsLst>
                    <a:gs pos="0">
                      <a:schemeClr val="accent3"/>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78B79A-DCB6-CDD8-E707-25D8306A8DCB}"/>
                  </a:ext>
                </a:extLst>
              </p:cNvPr>
              <p:cNvSpPr/>
              <p:nvPr/>
            </p:nvSpPr>
            <p:spPr>
              <a:xfrm>
                <a:off x="7117492" y="2601503"/>
                <a:ext cx="635906" cy="635906"/>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latin typeface="Montserrat" panose="00000500000000000000" pitchFamily="2" charset="0"/>
                  </a:rPr>
                  <a:t>02</a:t>
                </a:r>
              </a:p>
            </p:txBody>
          </p:sp>
          <p:sp>
            <p:nvSpPr>
              <p:cNvPr id="19" name="TextBox 18">
                <a:extLst>
                  <a:ext uri="{FF2B5EF4-FFF2-40B4-BE49-F238E27FC236}">
                    <a16:creationId xmlns:a16="http://schemas.microsoft.com/office/drawing/2014/main" id="{472788A2-F993-2E40-450A-8B457EAF8954}"/>
                  </a:ext>
                </a:extLst>
              </p:cNvPr>
              <p:cNvSpPr txBox="1"/>
              <p:nvPr/>
            </p:nvSpPr>
            <p:spPr>
              <a:xfrm>
                <a:off x="7907858" y="2601503"/>
                <a:ext cx="3305899" cy="369332"/>
              </a:xfrm>
              <a:prstGeom prst="rect">
                <a:avLst/>
              </a:prstGeom>
              <a:noFill/>
            </p:spPr>
            <p:txBody>
              <a:bodyPr wrap="square">
                <a:spAutoFit/>
              </a:bodyPr>
              <a:lstStyle/>
              <a:p>
                <a:pPr algn="l"/>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fake urgency</a:t>
                </a:r>
                <a:endParaRPr lang="en-US" b="0"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nvGrpSpPr>
            <p:cNvPr id="24" name="Group 23">
              <a:extLst>
                <a:ext uri="{FF2B5EF4-FFF2-40B4-BE49-F238E27FC236}">
                  <a16:creationId xmlns:a16="http://schemas.microsoft.com/office/drawing/2014/main" id="{9999328E-C529-8A83-A7B8-C0DD216183B4}"/>
                </a:ext>
              </a:extLst>
            </p:cNvPr>
            <p:cNvGrpSpPr/>
            <p:nvPr/>
          </p:nvGrpSpPr>
          <p:grpSpPr>
            <a:xfrm>
              <a:off x="7089457" y="3665774"/>
              <a:ext cx="4250725" cy="1149178"/>
              <a:chOff x="7154563" y="3732085"/>
              <a:chExt cx="4250725" cy="1149178"/>
            </a:xfrm>
          </p:grpSpPr>
          <p:sp>
            <p:nvSpPr>
              <p:cNvPr id="4" name="Rectangle: Diagonal Corners Snipped 3">
                <a:extLst>
                  <a:ext uri="{FF2B5EF4-FFF2-40B4-BE49-F238E27FC236}">
                    <a16:creationId xmlns:a16="http://schemas.microsoft.com/office/drawing/2014/main" id="{BCA1DDED-C582-94F2-110B-F15E92A906F0}"/>
                  </a:ext>
                </a:extLst>
              </p:cNvPr>
              <p:cNvSpPr/>
              <p:nvPr/>
            </p:nvSpPr>
            <p:spPr>
              <a:xfrm>
                <a:off x="7154563" y="3732085"/>
                <a:ext cx="4250725" cy="1149178"/>
              </a:xfrm>
              <a:prstGeom prst="snip2DiagRect">
                <a:avLst/>
              </a:prstGeom>
              <a:ln>
                <a:gradFill>
                  <a:gsLst>
                    <a:gs pos="0">
                      <a:schemeClr val="accent3"/>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83650D5-4C7B-4D0E-8227-F34AC0000395}"/>
                  </a:ext>
                </a:extLst>
              </p:cNvPr>
              <p:cNvSpPr/>
              <p:nvPr/>
            </p:nvSpPr>
            <p:spPr>
              <a:xfrm>
                <a:off x="7154563" y="3988721"/>
                <a:ext cx="635906" cy="635906"/>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latin typeface="Montserrat" panose="00000500000000000000" pitchFamily="2" charset="0"/>
                  </a:rPr>
                  <a:t>03</a:t>
                </a:r>
              </a:p>
            </p:txBody>
          </p:sp>
          <p:sp>
            <p:nvSpPr>
              <p:cNvPr id="20" name="TextBox 19">
                <a:extLst>
                  <a:ext uri="{FF2B5EF4-FFF2-40B4-BE49-F238E27FC236}">
                    <a16:creationId xmlns:a16="http://schemas.microsoft.com/office/drawing/2014/main" id="{77B375E6-A429-8447-71E2-51CE2EB577B0}"/>
                  </a:ext>
                </a:extLst>
              </p:cNvPr>
              <p:cNvSpPr txBox="1"/>
              <p:nvPr/>
            </p:nvSpPr>
            <p:spPr>
              <a:xfrm>
                <a:off x="7858431" y="3845009"/>
                <a:ext cx="3546857" cy="923330"/>
              </a:xfrm>
              <a:prstGeom prst="rect">
                <a:avLst/>
              </a:prstGeom>
              <a:noFill/>
            </p:spPr>
            <p:txBody>
              <a:bodyPr wrap="square">
                <a:spAutoFit/>
              </a:bodyPr>
              <a:lstStyle/>
              <a:p>
                <a:pPr algn="l"/>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impersonates CEOs, CFOs, or other decision-makers to manipulate employees</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a:t>
                </a:r>
                <a:endParaRPr lang="en-US" b="0" i="0" dirty="0">
                  <a:solidFill>
                    <a:srgbClr val="D1D5DB"/>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grpSp>
          <p:nvGrpSpPr>
            <p:cNvPr id="25" name="Group 24">
              <a:extLst>
                <a:ext uri="{FF2B5EF4-FFF2-40B4-BE49-F238E27FC236}">
                  <a16:creationId xmlns:a16="http://schemas.microsoft.com/office/drawing/2014/main" id="{22A6F39C-A090-941F-DDBB-9E04BFC01071}"/>
                </a:ext>
              </a:extLst>
            </p:cNvPr>
            <p:cNvGrpSpPr/>
            <p:nvPr/>
          </p:nvGrpSpPr>
          <p:grpSpPr>
            <a:xfrm>
              <a:off x="7089457" y="5119302"/>
              <a:ext cx="4250725" cy="1149178"/>
              <a:chOff x="7203990" y="5119302"/>
              <a:chExt cx="4250725" cy="1149178"/>
            </a:xfrm>
          </p:grpSpPr>
          <p:sp>
            <p:nvSpPr>
              <p:cNvPr id="5" name="Rectangle: Diagonal Corners Snipped 4">
                <a:extLst>
                  <a:ext uri="{FF2B5EF4-FFF2-40B4-BE49-F238E27FC236}">
                    <a16:creationId xmlns:a16="http://schemas.microsoft.com/office/drawing/2014/main" id="{E52C55DA-CE7D-F297-CBF1-518BEE68BFBD}"/>
                  </a:ext>
                </a:extLst>
              </p:cNvPr>
              <p:cNvSpPr/>
              <p:nvPr/>
            </p:nvSpPr>
            <p:spPr>
              <a:xfrm>
                <a:off x="7203990" y="5119302"/>
                <a:ext cx="4250725" cy="1149178"/>
              </a:xfrm>
              <a:prstGeom prst="snip2DiagRect">
                <a:avLst/>
              </a:prstGeom>
              <a:ln>
                <a:gradFill>
                  <a:gsLst>
                    <a:gs pos="0">
                      <a:schemeClr val="accent3"/>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47E11F-8E14-65E6-DE23-CC0EFA195D7F}"/>
                  </a:ext>
                </a:extLst>
              </p:cNvPr>
              <p:cNvSpPr/>
              <p:nvPr/>
            </p:nvSpPr>
            <p:spPr>
              <a:xfrm>
                <a:off x="7203990" y="5375938"/>
                <a:ext cx="635906" cy="635906"/>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latin typeface="Montserrat" panose="00000500000000000000" pitchFamily="2" charset="0"/>
                  </a:rPr>
                  <a:t>04</a:t>
                </a:r>
              </a:p>
            </p:txBody>
          </p:sp>
          <p:sp>
            <p:nvSpPr>
              <p:cNvPr id="21" name="TextBox 20">
                <a:extLst>
                  <a:ext uri="{FF2B5EF4-FFF2-40B4-BE49-F238E27FC236}">
                    <a16:creationId xmlns:a16="http://schemas.microsoft.com/office/drawing/2014/main" id="{470EE02B-596B-1119-F862-FF9A5043B1CD}"/>
                  </a:ext>
                </a:extLst>
              </p:cNvPr>
              <p:cNvSpPr txBox="1"/>
              <p:nvPr/>
            </p:nvSpPr>
            <p:spPr>
              <a:xfrm>
                <a:off x="7907858" y="5232226"/>
                <a:ext cx="3305899" cy="923330"/>
              </a:xfrm>
              <a:prstGeom prst="rect">
                <a:avLst/>
              </a:prstGeom>
              <a:noFill/>
            </p:spPr>
            <p:txBody>
              <a:bodyPr wrap="square">
                <a:spAutoFit/>
              </a:bodyPr>
              <a:lstStyle/>
              <a:p>
                <a:pPr algn="l"/>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impersonate banks, government agencies, or IT support</a:t>
                </a:r>
                <a:endParaRPr lang="en-US" b="0"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grpSp>
    </p:spTree>
    <p:extLst>
      <p:ext uri="{BB962C8B-B14F-4D97-AF65-F5344CB8AC3E}">
        <p14:creationId xmlns:p14="http://schemas.microsoft.com/office/powerpoint/2010/main" val="644585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0EBEBCA6-304A-CC9F-12C6-AFEC510F027A}"/>
              </a:ext>
            </a:extLst>
          </p:cNvPr>
          <p:cNvGrpSpPr/>
          <p:nvPr/>
        </p:nvGrpSpPr>
        <p:grpSpPr>
          <a:xfrm>
            <a:off x="6472115" y="539965"/>
            <a:ext cx="5149674" cy="5778070"/>
            <a:chOff x="6830461" y="502895"/>
            <a:chExt cx="5149674" cy="5778070"/>
          </a:xfrm>
        </p:grpSpPr>
        <p:sp>
          <p:nvSpPr>
            <p:cNvPr id="26" name="Freeform: Shape 25">
              <a:extLst>
                <a:ext uri="{FF2B5EF4-FFF2-40B4-BE49-F238E27FC236}">
                  <a16:creationId xmlns:a16="http://schemas.microsoft.com/office/drawing/2014/main" id="{DC960DC8-F5B3-5436-52C7-D4E4E840CC85}"/>
                </a:ext>
              </a:extLst>
            </p:cNvPr>
            <p:cNvSpPr/>
            <p:nvPr/>
          </p:nvSpPr>
          <p:spPr>
            <a:xfrm>
              <a:off x="6830461" y="3610234"/>
              <a:ext cx="2207298" cy="1728272"/>
            </a:xfrm>
            <a:custGeom>
              <a:avLst/>
              <a:gdLst>
                <a:gd name="connsiteX0" fmla="*/ 251841 w 2207298"/>
                <a:gd name="connsiteY0" fmla="*/ 0 h 1728272"/>
                <a:gd name="connsiteX1" fmla="*/ 2207298 w 2207298"/>
                <a:gd name="connsiteY1" fmla="*/ 0 h 1728272"/>
                <a:gd name="connsiteX2" fmla="*/ 1955457 w 2207298"/>
                <a:gd name="connsiteY2" fmla="*/ 1728272 h 1728272"/>
                <a:gd name="connsiteX3" fmla="*/ 0 w 2207298"/>
                <a:gd name="connsiteY3" fmla="*/ 1728272 h 1728272"/>
                <a:gd name="connsiteX4" fmla="*/ 251841 w 2207298"/>
                <a:gd name="connsiteY4" fmla="*/ 0 h 1728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7298" h="1728272">
                  <a:moveTo>
                    <a:pt x="251841" y="0"/>
                  </a:moveTo>
                  <a:lnTo>
                    <a:pt x="2207298" y="0"/>
                  </a:lnTo>
                  <a:lnTo>
                    <a:pt x="1955457" y="1728272"/>
                  </a:lnTo>
                  <a:lnTo>
                    <a:pt x="0" y="1728272"/>
                  </a:lnTo>
                  <a:lnTo>
                    <a:pt x="251841" y="0"/>
                  </a:lnTo>
                  <a:close/>
                </a:path>
              </a:pathLst>
            </a:custGeom>
            <a:gradFill flip="none" rotWithShape="1">
              <a:gsLst>
                <a:gs pos="24000">
                  <a:schemeClr val="accent4"/>
                </a:gs>
                <a:gs pos="98000">
                  <a:schemeClr val="accent3"/>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1E341ED-2D40-27F6-CDC9-688ED362140C}"/>
                </a:ext>
              </a:extLst>
            </p:cNvPr>
            <p:cNvSpPr/>
            <p:nvPr/>
          </p:nvSpPr>
          <p:spPr>
            <a:xfrm>
              <a:off x="9829913" y="1445355"/>
              <a:ext cx="2150222" cy="1767402"/>
            </a:xfrm>
            <a:custGeom>
              <a:avLst/>
              <a:gdLst>
                <a:gd name="connsiteX0" fmla="*/ 194765 w 2150222"/>
                <a:gd name="connsiteY0" fmla="*/ 0 h 1336589"/>
                <a:gd name="connsiteX1" fmla="*/ 2150222 w 2150222"/>
                <a:gd name="connsiteY1" fmla="*/ 0 h 1336589"/>
                <a:gd name="connsiteX2" fmla="*/ 1955457 w 2150222"/>
                <a:gd name="connsiteY2" fmla="*/ 1336589 h 1336589"/>
                <a:gd name="connsiteX3" fmla="*/ 0 w 2150222"/>
                <a:gd name="connsiteY3" fmla="*/ 1336589 h 1336589"/>
                <a:gd name="connsiteX4" fmla="*/ 194765 w 2150222"/>
                <a:gd name="connsiteY4" fmla="*/ 0 h 133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0222" h="1336589">
                  <a:moveTo>
                    <a:pt x="194765" y="0"/>
                  </a:moveTo>
                  <a:lnTo>
                    <a:pt x="2150222" y="0"/>
                  </a:lnTo>
                  <a:lnTo>
                    <a:pt x="1955457" y="1336589"/>
                  </a:lnTo>
                  <a:lnTo>
                    <a:pt x="0" y="1336589"/>
                  </a:lnTo>
                  <a:lnTo>
                    <a:pt x="194765" y="0"/>
                  </a:lnTo>
                  <a:close/>
                </a:path>
              </a:pathLst>
            </a:custGeom>
            <a:gradFill>
              <a:gsLst>
                <a:gs pos="24000">
                  <a:schemeClr val="accent4"/>
                </a:gs>
                <a:gs pos="98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Free photo rear view of programmer working all night long">
              <a:extLst>
                <a:ext uri="{FF2B5EF4-FFF2-40B4-BE49-F238E27FC236}">
                  <a16:creationId xmlns:a16="http://schemas.microsoft.com/office/drawing/2014/main" id="{EEEB7DBB-38F3-E112-2F0F-024E0368F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327" t="1241" r="50539" b="23904"/>
            <a:stretch>
              <a:fillRect/>
            </a:stretch>
          </p:blipFill>
          <p:spPr bwMode="auto">
            <a:xfrm>
              <a:off x="7215064" y="502895"/>
              <a:ext cx="2607276" cy="4473146"/>
            </a:xfrm>
            <a:custGeom>
              <a:avLst/>
              <a:gdLst>
                <a:gd name="connsiteX0" fmla="*/ 651819 w 2607276"/>
                <a:gd name="connsiteY0" fmla="*/ 0 h 4473146"/>
                <a:gd name="connsiteX1" fmla="*/ 2607276 w 2607276"/>
                <a:gd name="connsiteY1" fmla="*/ 0 h 4473146"/>
                <a:gd name="connsiteX2" fmla="*/ 1955457 w 2607276"/>
                <a:gd name="connsiteY2" fmla="*/ 4473146 h 4473146"/>
                <a:gd name="connsiteX3" fmla="*/ 0 w 2607276"/>
                <a:gd name="connsiteY3" fmla="*/ 4473146 h 4473146"/>
                <a:gd name="connsiteX4" fmla="*/ 651819 w 2607276"/>
                <a:gd name="connsiteY4" fmla="*/ 0 h 4473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276" h="4473146">
                  <a:moveTo>
                    <a:pt x="651819" y="0"/>
                  </a:moveTo>
                  <a:lnTo>
                    <a:pt x="2607276" y="0"/>
                  </a:lnTo>
                  <a:lnTo>
                    <a:pt x="1955457" y="4473146"/>
                  </a:lnTo>
                  <a:lnTo>
                    <a:pt x="0" y="4473146"/>
                  </a:lnTo>
                  <a:lnTo>
                    <a:pt x="651819" y="0"/>
                  </a:lnTo>
                  <a:close/>
                </a:path>
              </a:pathLst>
            </a:custGeom>
            <a:noFill/>
            <a:extLst>
              <a:ext uri="{909E8E84-426E-40DD-AFC4-6F175D3DCCD1}">
                <a14:hiddenFill xmlns:a14="http://schemas.microsoft.com/office/drawing/2010/main">
                  <a:solidFill>
                    <a:srgbClr val="FFFFFF"/>
                  </a:solidFill>
                </a14:hiddenFill>
              </a:ext>
            </a:extLst>
          </p:spPr>
        </p:pic>
        <p:pic>
          <p:nvPicPr>
            <p:cNvPr id="10" name="Picture 9" descr="Free photo rear view of programmer working all night long">
              <a:extLst>
                <a:ext uri="{FF2B5EF4-FFF2-40B4-BE49-F238E27FC236}">
                  <a16:creationId xmlns:a16="http://schemas.microsoft.com/office/drawing/2014/main" id="{A15F95C7-93EA-D8E4-152B-072DF3059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902" t="23078" r="27964" b="2068"/>
            <a:stretch>
              <a:fillRect/>
            </a:stretch>
          </p:blipFill>
          <p:spPr bwMode="auto">
            <a:xfrm>
              <a:off x="8988256" y="1807819"/>
              <a:ext cx="2607276" cy="4473146"/>
            </a:xfrm>
            <a:custGeom>
              <a:avLst/>
              <a:gdLst>
                <a:gd name="connsiteX0" fmla="*/ 651819 w 2607276"/>
                <a:gd name="connsiteY0" fmla="*/ 0 h 4473146"/>
                <a:gd name="connsiteX1" fmla="*/ 2607276 w 2607276"/>
                <a:gd name="connsiteY1" fmla="*/ 0 h 4473146"/>
                <a:gd name="connsiteX2" fmla="*/ 1955457 w 2607276"/>
                <a:gd name="connsiteY2" fmla="*/ 4473146 h 4473146"/>
                <a:gd name="connsiteX3" fmla="*/ 0 w 2607276"/>
                <a:gd name="connsiteY3" fmla="*/ 4473146 h 4473146"/>
                <a:gd name="connsiteX4" fmla="*/ 651819 w 2607276"/>
                <a:gd name="connsiteY4" fmla="*/ 0 h 4473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276" h="4473146">
                  <a:moveTo>
                    <a:pt x="651819" y="0"/>
                  </a:moveTo>
                  <a:lnTo>
                    <a:pt x="2607276" y="0"/>
                  </a:lnTo>
                  <a:lnTo>
                    <a:pt x="1955457" y="4473146"/>
                  </a:lnTo>
                  <a:lnTo>
                    <a:pt x="0" y="4473146"/>
                  </a:lnTo>
                  <a:lnTo>
                    <a:pt x="651819" y="0"/>
                  </a:lnTo>
                  <a:close/>
                </a:path>
              </a:pathLst>
            </a:custGeom>
            <a:noFill/>
            <a:extLst>
              <a:ext uri="{909E8E84-426E-40DD-AFC4-6F175D3DCCD1}">
                <a14:hiddenFill xmlns:a14="http://schemas.microsoft.com/office/drawing/2010/main">
                  <a:solidFill>
                    <a:srgbClr val="FFFFFF"/>
                  </a:solidFill>
                </a14:hiddenFill>
              </a:ext>
            </a:extLst>
          </p:spPr>
        </p:pic>
      </p:grpSp>
      <p:sp>
        <p:nvSpPr>
          <p:cNvPr id="11265" name="Rectangle: Single Corner Snipped 11264">
            <a:extLst>
              <a:ext uri="{FF2B5EF4-FFF2-40B4-BE49-F238E27FC236}">
                <a16:creationId xmlns:a16="http://schemas.microsoft.com/office/drawing/2014/main" id="{1E1FD568-4131-66AE-BD8C-A581FAA57E41}"/>
              </a:ext>
            </a:extLst>
          </p:cNvPr>
          <p:cNvSpPr/>
          <p:nvPr/>
        </p:nvSpPr>
        <p:spPr>
          <a:xfrm>
            <a:off x="0" y="6384525"/>
            <a:ext cx="3566984" cy="473475"/>
          </a:xfrm>
          <a:prstGeom prst="snip1Rect">
            <a:avLst>
              <a:gd name="adj" fmla="val 38701"/>
            </a:avLst>
          </a:prstGeom>
          <a:gradFill flip="none" rotWithShape="1">
            <a:gsLst>
              <a:gs pos="100000">
                <a:schemeClr val="accent4"/>
              </a:gs>
              <a:gs pos="0">
                <a:schemeClr val="accent3"/>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spc="600" dirty="0">
                <a:solidFill>
                  <a:schemeClr val="bg1"/>
                </a:solidFill>
                <a:latin typeface="Montserrat" panose="00000500000000000000" pitchFamily="2" charset="0"/>
              </a:rPr>
              <a:t>PHISHING</a:t>
            </a:r>
            <a:endParaRPr lang="en-US" sz="2400" spc="600" dirty="0"/>
          </a:p>
        </p:txBody>
      </p:sp>
      <p:grpSp>
        <p:nvGrpSpPr>
          <p:cNvPr id="11271" name="Group 11270">
            <a:extLst>
              <a:ext uri="{FF2B5EF4-FFF2-40B4-BE49-F238E27FC236}">
                <a16:creationId xmlns:a16="http://schemas.microsoft.com/office/drawing/2014/main" id="{3783E7B7-48F1-3E64-319A-C48F56688070}"/>
              </a:ext>
            </a:extLst>
          </p:cNvPr>
          <p:cNvGrpSpPr/>
          <p:nvPr/>
        </p:nvGrpSpPr>
        <p:grpSpPr>
          <a:xfrm>
            <a:off x="245475" y="1036738"/>
            <a:ext cx="7144369" cy="2495542"/>
            <a:chOff x="245475" y="1185871"/>
            <a:chExt cx="7144369" cy="2495542"/>
          </a:xfrm>
        </p:grpSpPr>
        <p:sp>
          <p:nvSpPr>
            <p:cNvPr id="11268" name="TextBox 11267">
              <a:extLst>
                <a:ext uri="{FF2B5EF4-FFF2-40B4-BE49-F238E27FC236}">
                  <a16:creationId xmlns:a16="http://schemas.microsoft.com/office/drawing/2014/main" id="{C6511874-CC83-D150-54D4-081FB3DBE1B7}"/>
                </a:ext>
              </a:extLst>
            </p:cNvPr>
            <p:cNvSpPr txBox="1"/>
            <p:nvPr/>
          </p:nvSpPr>
          <p:spPr>
            <a:xfrm>
              <a:off x="245475" y="1185871"/>
              <a:ext cx="7144369" cy="1200329"/>
            </a:xfrm>
            <a:prstGeom prst="rect">
              <a:avLst/>
            </a:prstGeom>
            <a:noFill/>
          </p:spPr>
          <p:txBody>
            <a:bodyPr wrap="square">
              <a:spAutoFit/>
            </a:bodyPr>
            <a:lstStyle/>
            <a:p>
              <a:r>
                <a:rPr lang="en-US" sz="3600" dirty="0">
                  <a:solidFill>
                    <a:srgbClr val="37BFD9"/>
                  </a:solidFill>
                  <a:latin typeface="ROG Fonts" panose="00000500000000000000" pitchFamily="50" charset="0"/>
                </a:rPr>
                <a:t>Emotional Triggers in Phishing</a:t>
              </a:r>
              <a:endParaRPr lang="en-US" sz="3600" b="1" dirty="0">
                <a:solidFill>
                  <a:srgbClr val="37BFD9"/>
                </a:solidFill>
                <a:latin typeface="ROG Fonts" panose="00000500000000000000" pitchFamily="50" charset="0"/>
              </a:endParaRPr>
            </a:p>
          </p:txBody>
        </p:sp>
        <p:sp>
          <p:nvSpPr>
            <p:cNvPr id="11270" name="TextBox 11269">
              <a:extLst>
                <a:ext uri="{FF2B5EF4-FFF2-40B4-BE49-F238E27FC236}">
                  <a16:creationId xmlns:a16="http://schemas.microsoft.com/office/drawing/2014/main" id="{6C407E3F-74A8-CEDE-7EE2-C9762B2DE075}"/>
                </a:ext>
              </a:extLst>
            </p:cNvPr>
            <p:cNvSpPr txBox="1"/>
            <p:nvPr/>
          </p:nvSpPr>
          <p:spPr>
            <a:xfrm>
              <a:off x="257496" y="2523724"/>
              <a:ext cx="5196277" cy="1157689"/>
            </a:xfrm>
            <a:prstGeom prst="rect">
              <a:avLst/>
            </a:prstGeom>
            <a:noFill/>
          </p:spPr>
          <p:txBody>
            <a:bodyPr wrap="square">
              <a:spAutoFit/>
            </a:bodyPr>
            <a:lstStyle/>
            <a:p>
              <a:pPr>
                <a:lnSpc>
                  <a:spcPct val="150000"/>
                </a:lnSpc>
              </a:pPr>
              <a:r>
                <a:rPr lang="en-US" sz="1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Phishing attacks often exploit human emotions to manipulate victims into acting impulsively.</a:t>
              </a:r>
            </a:p>
          </p:txBody>
        </p:sp>
      </p:grpSp>
    </p:spTree>
    <p:extLst>
      <p:ext uri="{BB962C8B-B14F-4D97-AF65-F5344CB8AC3E}">
        <p14:creationId xmlns:p14="http://schemas.microsoft.com/office/powerpoint/2010/main" val="39019391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A2F3C45-356F-2C1B-99B3-BAEDC0D3C81C}"/>
              </a:ext>
            </a:extLst>
          </p:cNvPr>
          <p:cNvGrpSpPr/>
          <p:nvPr/>
        </p:nvGrpSpPr>
        <p:grpSpPr>
          <a:xfrm>
            <a:off x="246957" y="0"/>
            <a:ext cx="11604781" cy="6858000"/>
            <a:chOff x="410233" y="0"/>
            <a:chExt cx="11604781" cy="6858000"/>
          </a:xfrm>
        </p:grpSpPr>
        <p:pic>
          <p:nvPicPr>
            <p:cNvPr id="12290" name="Picture 2" descr="Photo african american spy looking at hacking alert on multiple screens, planning security breach to steal personal information or passwords. young adult using trojan virus and computer malware.">
              <a:extLst>
                <a:ext uri="{FF2B5EF4-FFF2-40B4-BE49-F238E27FC236}">
                  <a16:creationId xmlns:a16="http://schemas.microsoft.com/office/drawing/2014/main" id="{F1407F90-17C8-7399-EDEC-8607BB839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973" r="13973"/>
            <a:stretch>
              <a:fillRect/>
            </a:stretch>
          </p:blipFill>
          <p:spPr bwMode="auto">
            <a:xfrm>
              <a:off x="4263114" y="0"/>
              <a:ext cx="329165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3A126350-545D-F262-A53D-68DA3E8C95EB}"/>
                </a:ext>
              </a:extLst>
            </p:cNvPr>
            <p:cNvGrpSpPr/>
            <p:nvPr/>
          </p:nvGrpSpPr>
          <p:grpSpPr>
            <a:xfrm>
              <a:off x="410233" y="1628829"/>
              <a:ext cx="3692243" cy="3416320"/>
              <a:chOff x="410233" y="1533431"/>
              <a:chExt cx="3692243" cy="3416320"/>
            </a:xfrm>
          </p:grpSpPr>
          <p:sp>
            <p:nvSpPr>
              <p:cNvPr id="8" name="TextBox 7">
                <a:extLst>
                  <a:ext uri="{FF2B5EF4-FFF2-40B4-BE49-F238E27FC236}">
                    <a16:creationId xmlns:a16="http://schemas.microsoft.com/office/drawing/2014/main" id="{D723BBA6-5A28-0F62-4BEE-E6B440EFCA3F}"/>
                  </a:ext>
                </a:extLst>
              </p:cNvPr>
              <p:cNvSpPr txBox="1"/>
              <p:nvPr/>
            </p:nvSpPr>
            <p:spPr>
              <a:xfrm>
                <a:off x="410233" y="1533431"/>
                <a:ext cx="3692243" cy="3416320"/>
              </a:xfrm>
              <a:prstGeom prst="rect">
                <a:avLst/>
              </a:prstGeom>
              <a:noFill/>
            </p:spPr>
            <p:txBody>
              <a:bodyPr wrap="square">
                <a:spAutoFit/>
              </a:bodyPr>
              <a:lstStyle/>
              <a:p>
                <a:r>
                  <a:rPr lang="en-US" sz="3600" dirty="0">
                    <a:solidFill>
                      <a:srgbClr val="37BFD9"/>
                    </a:solidFill>
                    <a:latin typeface="ROG Fonts" panose="00000500000000000000" pitchFamily="50" charset="0"/>
                  </a:rPr>
                  <a:t>Step-by-Step Breakdown of a Phishing Attack</a:t>
                </a:r>
                <a:endParaRPr lang="en-US" sz="3600" b="1" dirty="0">
                  <a:solidFill>
                    <a:srgbClr val="37BFD9"/>
                  </a:solidFill>
                  <a:latin typeface="ROG Fonts" panose="00000500000000000000" pitchFamily="50" charset="0"/>
                </a:endParaRPr>
              </a:p>
            </p:txBody>
          </p:sp>
          <p:sp>
            <p:nvSpPr>
              <p:cNvPr id="10" name="TextBox 9">
                <a:extLst>
                  <a:ext uri="{FF2B5EF4-FFF2-40B4-BE49-F238E27FC236}">
                    <a16:creationId xmlns:a16="http://schemas.microsoft.com/office/drawing/2014/main" id="{FC911BEB-FB30-FA93-5E9E-1827BF276BEC}"/>
                  </a:ext>
                </a:extLst>
              </p:cNvPr>
              <p:cNvSpPr txBox="1"/>
              <p:nvPr/>
            </p:nvSpPr>
            <p:spPr>
              <a:xfrm>
                <a:off x="503539" y="3287757"/>
                <a:ext cx="3443609" cy="461024"/>
              </a:xfrm>
              <a:prstGeom prst="rect">
                <a:avLst/>
              </a:prstGeom>
              <a:noFill/>
            </p:spPr>
            <p:txBody>
              <a:bodyPr wrap="square">
                <a:spAutoFit/>
              </a:bodyPr>
              <a:lstStyle/>
              <a:p>
                <a:pPr>
                  <a:lnSpc>
                    <a:spcPct val="150000"/>
                  </a:lnSpc>
                </a:pPr>
                <a:endParaRPr lang="en-US" dirty="0">
                  <a:solidFill>
                    <a:schemeClr val="bg1"/>
                  </a:solidFill>
                  <a:latin typeface="Montserrat" panose="00000500000000000000" pitchFamily="2" charset="0"/>
                </a:endParaRPr>
              </a:p>
            </p:txBody>
          </p:sp>
        </p:grpSp>
        <p:grpSp>
          <p:nvGrpSpPr>
            <p:cNvPr id="23" name="Group 22">
              <a:extLst>
                <a:ext uri="{FF2B5EF4-FFF2-40B4-BE49-F238E27FC236}">
                  <a16:creationId xmlns:a16="http://schemas.microsoft.com/office/drawing/2014/main" id="{6E45DD56-6BEA-4C2A-A77B-46F3A293515B}"/>
                </a:ext>
              </a:extLst>
            </p:cNvPr>
            <p:cNvGrpSpPr/>
            <p:nvPr/>
          </p:nvGrpSpPr>
          <p:grpSpPr>
            <a:xfrm>
              <a:off x="7870738" y="932934"/>
              <a:ext cx="4144276" cy="4992132"/>
              <a:chOff x="7870738" y="908220"/>
              <a:chExt cx="4144276" cy="4992132"/>
            </a:xfrm>
          </p:grpSpPr>
          <p:grpSp>
            <p:nvGrpSpPr>
              <p:cNvPr id="19" name="Group 18">
                <a:extLst>
                  <a:ext uri="{FF2B5EF4-FFF2-40B4-BE49-F238E27FC236}">
                    <a16:creationId xmlns:a16="http://schemas.microsoft.com/office/drawing/2014/main" id="{4A2F82D8-F763-7537-A8F2-A6A8E5299161}"/>
                  </a:ext>
                </a:extLst>
              </p:cNvPr>
              <p:cNvGrpSpPr/>
              <p:nvPr/>
            </p:nvGrpSpPr>
            <p:grpSpPr>
              <a:xfrm>
                <a:off x="7870738" y="908220"/>
                <a:ext cx="4144276" cy="691979"/>
                <a:chOff x="7870738" y="908220"/>
                <a:chExt cx="4144276" cy="691979"/>
              </a:xfrm>
            </p:grpSpPr>
            <p:sp>
              <p:nvSpPr>
                <p:cNvPr id="3" name="Rectangle: Diagonal Corners Snipped 2">
                  <a:extLst>
                    <a:ext uri="{FF2B5EF4-FFF2-40B4-BE49-F238E27FC236}">
                      <a16:creationId xmlns:a16="http://schemas.microsoft.com/office/drawing/2014/main" id="{CF5D4BF5-10B9-73AC-DA75-A7590B3B43F1}"/>
                    </a:ext>
                  </a:extLst>
                </p:cNvPr>
                <p:cNvSpPr/>
                <p:nvPr/>
              </p:nvSpPr>
              <p:spPr>
                <a:xfrm>
                  <a:off x="7870738" y="908220"/>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01</a:t>
                  </a:r>
                </a:p>
              </p:txBody>
            </p:sp>
            <p:sp>
              <p:nvSpPr>
                <p:cNvPr id="15" name="TextBox 14">
                  <a:extLst>
                    <a:ext uri="{FF2B5EF4-FFF2-40B4-BE49-F238E27FC236}">
                      <a16:creationId xmlns:a16="http://schemas.microsoft.com/office/drawing/2014/main" id="{34B066FC-D853-32D0-3119-DDD0D6F180C4}"/>
                    </a:ext>
                  </a:extLst>
                </p:cNvPr>
                <p:cNvSpPr txBox="1"/>
                <p:nvPr/>
              </p:nvSpPr>
              <p:spPr>
                <a:xfrm>
                  <a:off x="8723355" y="961822"/>
                  <a:ext cx="3291659" cy="523220"/>
                </a:xfrm>
                <a:prstGeom prst="rect">
                  <a:avLst/>
                </a:prstGeom>
                <a:noFill/>
              </p:spPr>
              <p:txBody>
                <a:bodyPr wrap="square">
                  <a:spAutoFit/>
                </a:bodyPr>
                <a:lstStyle/>
                <a:p>
                  <a:pPr algn="l"/>
                  <a:r>
                    <a:rPr lang="en-US" sz="28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Reconnaissance</a:t>
                  </a:r>
                  <a:endParaRPr lang="en-US" sz="1600" b="0"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nvGrpSpPr>
              <p:cNvPr id="20" name="Group 19">
                <a:extLst>
                  <a:ext uri="{FF2B5EF4-FFF2-40B4-BE49-F238E27FC236}">
                    <a16:creationId xmlns:a16="http://schemas.microsoft.com/office/drawing/2014/main" id="{325B0A72-739F-A5AA-85B8-2C65C0DAE50E}"/>
                  </a:ext>
                </a:extLst>
              </p:cNvPr>
              <p:cNvGrpSpPr/>
              <p:nvPr/>
            </p:nvGrpSpPr>
            <p:grpSpPr>
              <a:xfrm>
                <a:off x="7870738" y="2341604"/>
                <a:ext cx="4144276" cy="691979"/>
                <a:chOff x="7870738" y="2341604"/>
                <a:chExt cx="4144276" cy="691979"/>
              </a:xfrm>
            </p:grpSpPr>
            <p:sp>
              <p:nvSpPr>
                <p:cNvPr id="4" name="Rectangle: Diagonal Corners Snipped 3">
                  <a:extLst>
                    <a:ext uri="{FF2B5EF4-FFF2-40B4-BE49-F238E27FC236}">
                      <a16:creationId xmlns:a16="http://schemas.microsoft.com/office/drawing/2014/main" id="{918CC9D5-3996-E2D4-DB26-94A0B68DD06F}"/>
                    </a:ext>
                  </a:extLst>
                </p:cNvPr>
                <p:cNvSpPr/>
                <p:nvPr/>
              </p:nvSpPr>
              <p:spPr>
                <a:xfrm>
                  <a:off x="7870738" y="2341604"/>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02</a:t>
                  </a:r>
                </a:p>
              </p:txBody>
            </p:sp>
            <p:sp>
              <p:nvSpPr>
                <p:cNvPr id="16" name="TextBox 15">
                  <a:extLst>
                    <a:ext uri="{FF2B5EF4-FFF2-40B4-BE49-F238E27FC236}">
                      <a16:creationId xmlns:a16="http://schemas.microsoft.com/office/drawing/2014/main" id="{046937E3-2CEF-B807-F081-1A5DC66C052A}"/>
                    </a:ext>
                  </a:extLst>
                </p:cNvPr>
                <p:cNvSpPr txBox="1"/>
                <p:nvPr/>
              </p:nvSpPr>
              <p:spPr>
                <a:xfrm>
                  <a:off x="8723355" y="2395206"/>
                  <a:ext cx="3291659" cy="523220"/>
                </a:xfrm>
                <a:prstGeom prst="rect">
                  <a:avLst/>
                </a:prstGeom>
                <a:noFill/>
              </p:spPr>
              <p:txBody>
                <a:bodyPr wrap="square">
                  <a:spAutoFit/>
                </a:bodyPr>
                <a:lstStyle/>
                <a:p>
                  <a:pPr algn="l"/>
                  <a:r>
                    <a:rPr lang="en-US" sz="28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Delivery</a:t>
                  </a:r>
                  <a:endParaRPr lang="en-US" sz="2800" b="0"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grpSp>
            <p:nvGrpSpPr>
              <p:cNvPr id="21" name="Group 20">
                <a:extLst>
                  <a:ext uri="{FF2B5EF4-FFF2-40B4-BE49-F238E27FC236}">
                    <a16:creationId xmlns:a16="http://schemas.microsoft.com/office/drawing/2014/main" id="{F39F69FA-F3DF-6070-B227-902F8C496148}"/>
                  </a:ext>
                </a:extLst>
              </p:cNvPr>
              <p:cNvGrpSpPr/>
              <p:nvPr/>
            </p:nvGrpSpPr>
            <p:grpSpPr>
              <a:xfrm>
                <a:off x="7870738" y="3774988"/>
                <a:ext cx="4144276" cy="691979"/>
                <a:chOff x="7870738" y="3774988"/>
                <a:chExt cx="4144276" cy="691979"/>
              </a:xfrm>
            </p:grpSpPr>
            <p:sp>
              <p:nvSpPr>
                <p:cNvPr id="5" name="Rectangle: Diagonal Corners Snipped 4">
                  <a:extLst>
                    <a:ext uri="{FF2B5EF4-FFF2-40B4-BE49-F238E27FC236}">
                      <a16:creationId xmlns:a16="http://schemas.microsoft.com/office/drawing/2014/main" id="{6E2E1092-4066-6F6A-DAA5-ED35C4C83E84}"/>
                    </a:ext>
                  </a:extLst>
                </p:cNvPr>
                <p:cNvSpPr/>
                <p:nvPr/>
              </p:nvSpPr>
              <p:spPr>
                <a:xfrm>
                  <a:off x="7870738" y="3774988"/>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03</a:t>
                  </a:r>
                </a:p>
              </p:txBody>
            </p:sp>
            <p:sp>
              <p:nvSpPr>
                <p:cNvPr id="17" name="TextBox 16">
                  <a:extLst>
                    <a:ext uri="{FF2B5EF4-FFF2-40B4-BE49-F238E27FC236}">
                      <a16:creationId xmlns:a16="http://schemas.microsoft.com/office/drawing/2014/main" id="{99F61F21-B371-0297-1BAA-C72E2312E9F5}"/>
                    </a:ext>
                  </a:extLst>
                </p:cNvPr>
                <p:cNvSpPr txBox="1"/>
                <p:nvPr/>
              </p:nvSpPr>
              <p:spPr>
                <a:xfrm>
                  <a:off x="8723355" y="3828590"/>
                  <a:ext cx="3291659" cy="523220"/>
                </a:xfrm>
                <a:prstGeom prst="rect">
                  <a:avLst/>
                </a:prstGeom>
                <a:noFill/>
              </p:spPr>
              <p:txBody>
                <a:bodyPr wrap="square">
                  <a:spAutoFit/>
                </a:bodyPr>
                <a:lstStyle/>
                <a:p>
                  <a:pPr algn="l"/>
                  <a:r>
                    <a:rPr lang="en-US" sz="28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Exploitation</a:t>
                  </a:r>
                  <a:endParaRPr lang="en-US" sz="1600" b="0"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grpSp>
            <p:nvGrpSpPr>
              <p:cNvPr id="22" name="Group 21">
                <a:extLst>
                  <a:ext uri="{FF2B5EF4-FFF2-40B4-BE49-F238E27FC236}">
                    <a16:creationId xmlns:a16="http://schemas.microsoft.com/office/drawing/2014/main" id="{A3A8C933-BD49-48A2-4B44-C602C06CCBE4}"/>
                  </a:ext>
                </a:extLst>
              </p:cNvPr>
              <p:cNvGrpSpPr/>
              <p:nvPr/>
            </p:nvGrpSpPr>
            <p:grpSpPr>
              <a:xfrm>
                <a:off x="7870738" y="5208373"/>
                <a:ext cx="4144276" cy="691979"/>
                <a:chOff x="7870738" y="5208373"/>
                <a:chExt cx="4144276" cy="691979"/>
              </a:xfrm>
            </p:grpSpPr>
            <p:sp>
              <p:nvSpPr>
                <p:cNvPr id="6" name="Rectangle: Diagonal Corners Snipped 5">
                  <a:extLst>
                    <a:ext uri="{FF2B5EF4-FFF2-40B4-BE49-F238E27FC236}">
                      <a16:creationId xmlns:a16="http://schemas.microsoft.com/office/drawing/2014/main" id="{E0F7DD07-6DB0-1D03-1146-65B1F19BD7B5}"/>
                    </a:ext>
                  </a:extLst>
                </p:cNvPr>
                <p:cNvSpPr/>
                <p:nvPr/>
              </p:nvSpPr>
              <p:spPr>
                <a:xfrm>
                  <a:off x="7870738" y="5208373"/>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03</a:t>
                  </a:r>
                </a:p>
              </p:txBody>
            </p:sp>
            <p:sp>
              <p:nvSpPr>
                <p:cNvPr id="18" name="TextBox 17">
                  <a:extLst>
                    <a:ext uri="{FF2B5EF4-FFF2-40B4-BE49-F238E27FC236}">
                      <a16:creationId xmlns:a16="http://schemas.microsoft.com/office/drawing/2014/main" id="{2B285AC5-A3C7-73B2-C4E6-7271A34F0809}"/>
                    </a:ext>
                  </a:extLst>
                </p:cNvPr>
                <p:cNvSpPr txBox="1"/>
                <p:nvPr/>
              </p:nvSpPr>
              <p:spPr>
                <a:xfrm>
                  <a:off x="8723355" y="5261975"/>
                  <a:ext cx="3291659" cy="523220"/>
                </a:xfrm>
                <a:prstGeom prst="rect">
                  <a:avLst/>
                </a:prstGeom>
                <a:noFill/>
              </p:spPr>
              <p:txBody>
                <a:bodyPr wrap="square">
                  <a:spAutoFit/>
                </a:bodyPr>
                <a:lstStyle/>
                <a:p>
                  <a:pPr algn="l"/>
                  <a:r>
                    <a:rPr lang="en-US" sz="28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Execution</a:t>
                  </a:r>
                  <a:endParaRPr lang="en-US" sz="1600" b="0"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grpSp>
      </p:grpSp>
    </p:spTree>
    <p:extLst>
      <p:ext uri="{BB962C8B-B14F-4D97-AF65-F5344CB8AC3E}">
        <p14:creationId xmlns:p14="http://schemas.microsoft.com/office/powerpoint/2010/main" val="7070525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pic>
        <p:nvPicPr>
          <p:cNvPr id="13314" name="Picture 2" descr="Free photo cyber attack with unrecognizable hooded hacker using virtual reality, digital glitch effect">
            <a:extLst>
              <a:ext uri="{FF2B5EF4-FFF2-40B4-BE49-F238E27FC236}">
                <a16:creationId xmlns:a16="http://schemas.microsoft.com/office/drawing/2014/main" id="{F4EE0284-529A-B4F9-57AB-168A24E77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550"/>
          <a:stretch>
            <a:fillRect/>
          </a:stretch>
        </p:blipFill>
        <p:spPr bwMode="auto">
          <a:xfrm>
            <a:off x="6252519" y="393743"/>
            <a:ext cx="5086092" cy="45866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Single Corner Snipped 1">
            <a:extLst>
              <a:ext uri="{FF2B5EF4-FFF2-40B4-BE49-F238E27FC236}">
                <a16:creationId xmlns:a16="http://schemas.microsoft.com/office/drawing/2014/main" id="{8623E7C1-BBAE-9DCB-B65A-CA4DD4A574F2}"/>
              </a:ext>
            </a:extLst>
          </p:cNvPr>
          <p:cNvSpPr/>
          <p:nvPr/>
        </p:nvSpPr>
        <p:spPr>
          <a:xfrm flipH="1" flipV="1">
            <a:off x="8353166" y="3212757"/>
            <a:ext cx="3583459" cy="3017297"/>
          </a:xfrm>
          <a:prstGeom prst="snip1Rect">
            <a:avLst/>
          </a:prstGeom>
          <a:gradFill>
            <a:gsLst>
              <a:gs pos="0">
                <a:schemeClr val="accent4"/>
              </a:gs>
              <a:gs pos="67000">
                <a:schemeClr val="accent4"/>
              </a:gs>
              <a:gs pos="100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Single Corner Snipped 2">
            <a:extLst>
              <a:ext uri="{FF2B5EF4-FFF2-40B4-BE49-F238E27FC236}">
                <a16:creationId xmlns:a16="http://schemas.microsoft.com/office/drawing/2014/main" id="{6797874C-685F-3F40-008F-4495359CA212}"/>
              </a:ext>
            </a:extLst>
          </p:cNvPr>
          <p:cNvSpPr/>
          <p:nvPr/>
        </p:nvSpPr>
        <p:spPr>
          <a:xfrm>
            <a:off x="0" y="6384525"/>
            <a:ext cx="3566984" cy="473475"/>
          </a:xfrm>
          <a:prstGeom prst="snip1Rect">
            <a:avLst>
              <a:gd name="adj" fmla="val 38701"/>
            </a:avLst>
          </a:prstGeom>
          <a:gradFill flip="none" rotWithShape="1">
            <a:gsLst>
              <a:gs pos="100000">
                <a:schemeClr val="accent4"/>
              </a:gs>
              <a:gs pos="0">
                <a:schemeClr val="accent3"/>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spc="600" dirty="0">
                <a:solidFill>
                  <a:schemeClr val="bg1"/>
                </a:solidFill>
                <a:latin typeface="Montserrat" panose="00000500000000000000" pitchFamily="2" charset="0"/>
              </a:rPr>
              <a:t>PHISHING</a:t>
            </a:r>
            <a:endParaRPr lang="en-US" sz="2400" spc="600" dirty="0"/>
          </a:p>
        </p:txBody>
      </p:sp>
      <p:pic>
        <p:nvPicPr>
          <p:cNvPr id="13318" name="Picture 6" descr="Malware Icon Png #70063 - Free Icons Library">
            <a:extLst>
              <a:ext uri="{FF2B5EF4-FFF2-40B4-BE49-F238E27FC236}">
                <a16:creationId xmlns:a16="http://schemas.microsoft.com/office/drawing/2014/main" id="{BA7F41DC-6561-CA5F-7AD5-DFBBDCFEE0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0568" y="3567078"/>
            <a:ext cx="2308654" cy="230865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FABE9BE6-FADC-A56D-A3A5-490A9C308475}"/>
              </a:ext>
            </a:extLst>
          </p:cNvPr>
          <p:cNvGrpSpPr/>
          <p:nvPr/>
        </p:nvGrpSpPr>
        <p:grpSpPr>
          <a:xfrm>
            <a:off x="656581" y="1311344"/>
            <a:ext cx="5343524" cy="2143846"/>
            <a:chOff x="656581" y="1317390"/>
            <a:chExt cx="5343524" cy="2143846"/>
          </a:xfrm>
        </p:grpSpPr>
        <p:sp>
          <p:nvSpPr>
            <p:cNvPr id="5" name="TextBox 4">
              <a:extLst>
                <a:ext uri="{FF2B5EF4-FFF2-40B4-BE49-F238E27FC236}">
                  <a16:creationId xmlns:a16="http://schemas.microsoft.com/office/drawing/2014/main" id="{4534367A-BA23-B6EB-93F4-91CCBBFE48F4}"/>
                </a:ext>
              </a:extLst>
            </p:cNvPr>
            <p:cNvSpPr txBox="1"/>
            <p:nvPr/>
          </p:nvSpPr>
          <p:spPr>
            <a:xfrm>
              <a:off x="656581" y="2581700"/>
              <a:ext cx="5343524" cy="879536"/>
            </a:xfrm>
            <a:prstGeom prst="rect">
              <a:avLst/>
            </a:prstGeom>
            <a:noFill/>
          </p:spPr>
          <p:txBody>
            <a:bodyPr wrap="square">
              <a:spAutoFit/>
            </a:bodyPr>
            <a:lstStyle/>
            <a:p>
              <a:pPr>
                <a:lnSpc>
                  <a:spcPct val="150000"/>
                </a:lnSpc>
              </a:pPr>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Check for HTTPS, misspelled URLs, and suspicious design inconsistencies</a:t>
              </a:r>
            </a:p>
          </p:txBody>
        </p:sp>
        <p:sp>
          <p:nvSpPr>
            <p:cNvPr id="7" name="TextBox 6">
              <a:extLst>
                <a:ext uri="{FF2B5EF4-FFF2-40B4-BE49-F238E27FC236}">
                  <a16:creationId xmlns:a16="http://schemas.microsoft.com/office/drawing/2014/main" id="{8D5659F9-AC0C-4E87-4301-B65B5743C836}"/>
                </a:ext>
              </a:extLst>
            </p:cNvPr>
            <p:cNvSpPr txBox="1"/>
            <p:nvPr/>
          </p:nvSpPr>
          <p:spPr>
            <a:xfrm>
              <a:off x="656581" y="1317390"/>
              <a:ext cx="5282901" cy="1200329"/>
            </a:xfrm>
            <a:prstGeom prst="rect">
              <a:avLst/>
            </a:prstGeom>
            <a:noFill/>
          </p:spPr>
          <p:txBody>
            <a:bodyPr wrap="square">
              <a:spAutoFit/>
            </a:bodyPr>
            <a:lstStyle/>
            <a:p>
              <a:r>
                <a:rPr lang="en-US" sz="3600" dirty="0">
                  <a:solidFill>
                    <a:srgbClr val="37BFD9"/>
                  </a:solidFill>
                  <a:latin typeface="ROG Fonts" panose="00000500000000000000" pitchFamily="50" charset="0"/>
                </a:rPr>
                <a:t>Spotting Fake Websites</a:t>
              </a:r>
              <a:endParaRPr lang="en-US" sz="3600" b="1" dirty="0">
                <a:solidFill>
                  <a:srgbClr val="37BFD9"/>
                </a:solidFill>
                <a:latin typeface="ROG Fonts" panose="00000500000000000000" pitchFamily="50" charset="0"/>
              </a:endParaRPr>
            </a:p>
          </p:txBody>
        </p:sp>
      </p:grpSp>
    </p:spTree>
    <p:extLst>
      <p:ext uri="{BB962C8B-B14F-4D97-AF65-F5344CB8AC3E}">
        <p14:creationId xmlns:p14="http://schemas.microsoft.com/office/powerpoint/2010/main" val="4728732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9BDEF-3B4B-1CD1-8B2F-0D6707A4A507}"/>
              </a:ext>
            </a:extLst>
          </p:cNvPr>
          <p:cNvSpPr/>
          <p:nvPr/>
        </p:nvSpPr>
        <p:spPr>
          <a:xfrm>
            <a:off x="3888260" y="-1"/>
            <a:ext cx="1000898"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Photo dangerous masked thief installing virus to hack system on computer, working late at night in office. cyber terrorist and criminal with mask hacking network server and doing scam or fraud.">
            <a:extLst>
              <a:ext uri="{FF2B5EF4-FFF2-40B4-BE49-F238E27FC236}">
                <a16:creationId xmlns:a16="http://schemas.microsoft.com/office/drawing/2014/main" id="{224DEFA0-24B0-FDB4-A02A-EBBC808A30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0" y="-1"/>
            <a:ext cx="4580238" cy="687584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E3DB7A4-F138-E37A-1BD3-9B3EFA33EC1B}"/>
              </a:ext>
            </a:extLst>
          </p:cNvPr>
          <p:cNvGrpSpPr/>
          <p:nvPr/>
        </p:nvGrpSpPr>
        <p:grpSpPr>
          <a:xfrm>
            <a:off x="4053018" y="1130642"/>
            <a:ext cx="7117492" cy="4596713"/>
            <a:chOff x="4053018" y="1130642"/>
            <a:chExt cx="7117492" cy="4596713"/>
          </a:xfrm>
        </p:grpSpPr>
        <p:sp>
          <p:nvSpPr>
            <p:cNvPr id="3" name="Rectangle: Diagonal Corners Snipped 2">
              <a:extLst>
                <a:ext uri="{FF2B5EF4-FFF2-40B4-BE49-F238E27FC236}">
                  <a16:creationId xmlns:a16="http://schemas.microsoft.com/office/drawing/2014/main" id="{8BF70902-BF93-3EBA-652A-CF4B8314973E}"/>
                </a:ext>
              </a:extLst>
            </p:cNvPr>
            <p:cNvSpPr/>
            <p:nvPr/>
          </p:nvSpPr>
          <p:spPr>
            <a:xfrm>
              <a:off x="4053018" y="1130642"/>
              <a:ext cx="7117492" cy="4596713"/>
            </a:xfrm>
            <a:prstGeom prst="snip2DiagRect">
              <a:avLst/>
            </a:prstGeom>
            <a:ln>
              <a:noFill/>
            </a:ln>
            <a:effectLst>
              <a:outerShdw blurRad="203200" sx="102000" sy="102000" algn="ctr"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FFDAB83-33F0-F027-AE7D-7AE9BCC522F3}"/>
                </a:ext>
              </a:extLst>
            </p:cNvPr>
            <p:cNvGrpSpPr/>
            <p:nvPr/>
          </p:nvGrpSpPr>
          <p:grpSpPr>
            <a:xfrm>
              <a:off x="4940002" y="1479923"/>
              <a:ext cx="5343524" cy="1549610"/>
              <a:chOff x="656581" y="1595289"/>
              <a:chExt cx="5343524" cy="1549610"/>
            </a:xfrm>
          </p:grpSpPr>
          <p:sp>
            <p:nvSpPr>
              <p:cNvPr id="5" name="TextBox 4">
                <a:extLst>
                  <a:ext uri="{FF2B5EF4-FFF2-40B4-BE49-F238E27FC236}">
                    <a16:creationId xmlns:a16="http://schemas.microsoft.com/office/drawing/2014/main" id="{FC4225FD-DD85-FDF5-48CC-B34CF9E2CAE4}"/>
                  </a:ext>
                </a:extLst>
              </p:cNvPr>
              <p:cNvSpPr txBox="1"/>
              <p:nvPr/>
            </p:nvSpPr>
            <p:spPr>
              <a:xfrm>
                <a:off x="656581" y="2683875"/>
                <a:ext cx="5343524" cy="461024"/>
              </a:xfrm>
              <a:prstGeom prst="rect">
                <a:avLst/>
              </a:prstGeom>
              <a:noFill/>
            </p:spPr>
            <p:txBody>
              <a:bodyPr wrap="square">
                <a:spAutoFit/>
              </a:bodyPr>
              <a:lstStyle/>
              <a:p>
                <a:pPr>
                  <a:lnSpc>
                    <a:spcPct val="150000"/>
                  </a:lnSpc>
                </a:pPr>
                <a:endParaRPr lang="en-US"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4E39E606-41AD-1822-26E7-FE9CC499BC8F}"/>
                  </a:ext>
                </a:extLst>
              </p:cNvPr>
              <p:cNvSpPr txBox="1"/>
              <p:nvPr/>
            </p:nvSpPr>
            <p:spPr>
              <a:xfrm>
                <a:off x="656581" y="1595289"/>
                <a:ext cx="5282901" cy="1200329"/>
              </a:xfrm>
              <a:prstGeom prst="rect">
                <a:avLst/>
              </a:prstGeom>
              <a:noFill/>
            </p:spPr>
            <p:txBody>
              <a:bodyPr wrap="square">
                <a:spAutoFit/>
              </a:bodyPr>
              <a:lstStyle/>
              <a:p>
                <a:r>
                  <a:rPr lang="en-US" sz="3600" dirty="0">
                    <a:solidFill>
                      <a:srgbClr val="37BFD9"/>
                    </a:solidFill>
                    <a:latin typeface="Cascadia Code SemiBold" panose="020B0609020000020004" pitchFamily="49" charset="0"/>
                    <a:ea typeface="Cascadia Code SemiBold" panose="020B0609020000020004" pitchFamily="49" charset="0"/>
                    <a:cs typeface="Cascadia Code SemiBold" panose="020B0609020000020004" pitchFamily="49" charset="0"/>
                  </a:rPr>
                  <a:t>Phishing via Social Media</a:t>
                </a:r>
                <a:endParaRPr lang="en-US" sz="3600" b="1" dirty="0">
                  <a:solidFill>
                    <a:srgbClr val="37BFD9"/>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grpSp>
      <p:sp>
        <p:nvSpPr>
          <p:cNvPr id="9" name="TextBox 8">
            <a:extLst>
              <a:ext uri="{FF2B5EF4-FFF2-40B4-BE49-F238E27FC236}">
                <a16:creationId xmlns:a16="http://schemas.microsoft.com/office/drawing/2014/main" id="{CF63FA0C-0B32-A76C-7335-376AE6FBF754}"/>
              </a:ext>
            </a:extLst>
          </p:cNvPr>
          <p:cNvSpPr txBox="1"/>
          <p:nvPr/>
        </p:nvSpPr>
        <p:spPr>
          <a:xfrm>
            <a:off x="4940002" y="2680252"/>
            <a:ext cx="6097554" cy="923330"/>
          </a:xfrm>
          <a:prstGeom prst="rect">
            <a:avLst/>
          </a:prstGeom>
          <a:noFill/>
        </p:spPr>
        <p:txBody>
          <a:bodyPr wrap="square">
            <a:spAutoFit/>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Attackers use fake profiles, friend requests, and direct messages to lure victims.</a:t>
            </a:r>
          </a:p>
        </p:txBody>
      </p:sp>
    </p:spTree>
    <p:extLst>
      <p:ext uri="{BB962C8B-B14F-4D97-AF65-F5344CB8AC3E}">
        <p14:creationId xmlns:p14="http://schemas.microsoft.com/office/powerpoint/2010/main" val="8175120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p:nvPr/>
        </p:nvSpPr>
        <p:spPr>
          <a:xfrm>
            <a:off x="838200" y="392825"/>
            <a:ext cx="10515600" cy="4985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000000"/>
              </a:buClr>
              <a:buSzPts val="1100"/>
            </a:pPr>
            <a:r>
              <a:rPr lang="en-US" sz="3600" dirty="0">
                <a:solidFill>
                  <a:srgbClr val="37BFD9"/>
                </a:solidFill>
                <a:latin typeface="ROG Fonts" panose="00000500000000000000" pitchFamily="50" charset="0"/>
              </a:rPr>
              <a:t>Final Quiz &amp; Recap</a:t>
            </a:r>
            <a:endParaRPr lang="en-US" sz="3600" b="1" dirty="0">
              <a:solidFill>
                <a:srgbClr val="37BFD9"/>
              </a:solidFill>
              <a:latin typeface="ROG Fonts" panose="00000500000000000000" pitchFamily="50" charset="0"/>
              <a:ea typeface="Cambria" panose="02040503050406030204" pitchFamily="18" charset="0"/>
              <a:sym typeface="Arial"/>
            </a:endParaRPr>
          </a:p>
        </p:txBody>
      </p:sp>
      <p:grpSp>
        <p:nvGrpSpPr>
          <p:cNvPr id="6" name="Group 5">
            <a:extLst>
              <a:ext uri="{FF2B5EF4-FFF2-40B4-BE49-F238E27FC236}">
                <a16:creationId xmlns:a16="http://schemas.microsoft.com/office/drawing/2014/main" id="{CAD4234C-A372-C4B9-0546-1D910B72B927}"/>
              </a:ext>
            </a:extLst>
          </p:cNvPr>
          <p:cNvGrpSpPr/>
          <p:nvPr/>
        </p:nvGrpSpPr>
        <p:grpSpPr>
          <a:xfrm>
            <a:off x="850641" y="891423"/>
            <a:ext cx="10326086" cy="4905190"/>
            <a:chOff x="932957" y="1290638"/>
            <a:chExt cx="10326086" cy="4905190"/>
          </a:xfrm>
        </p:grpSpPr>
        <p:sp>
          <p:nvSpPr>
            <p:cNvPr id="3" name="Google Shape;2858;p60">
              <a:extLst>
                <a:ext uri="{FF2B5EF4-FFF2-40B4-BE49-F238E27FC236}">
                  <a16:creationId xmlns:a16="http://schemas.microsoft.com/office/drawing/2014/main" id="{A39CEAFD-6FEB-7199-BEA1-7663C0209E88}"/>
                </a:ext>
              </a:extLst>
            </p:cNvPr>
            <p:cNvSpPr txBox="1"/>
            <p:nvPr/>
          </p:nvSpPr>
          <p:spPr>
            <a:xfrm>
              <a:off x="932957" y="1290638"/>
              <a:ext cx="10325100" cy="800100"/>
            </a:xfrm>
            <a:prstGeom prst="rect">
              <a:avLst/>
            </a:prstGeom>
            <a:noFill/>
          </p:spPr>
          <p:txBody>
            <a:bodyPr spcFirstLastPara="1" vert="horz" wrap="squar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endParaRPr lang="en-US" sz="1800" dirty="0">
                <a:solidFill>
                  <a:schemeClr val="bg1"/>
                </a:solidFill>
                <a:latin typeface="Montserrat" panose="00000500000000000000" pitchFamily="2" charset="0"/>
                <a:ea typeface="Arial"/>
                <a:cs typeface="Helvetica" panose="020B0604020202020204" pitchFamily="34" charset="0"/>
                <a:sym typeface="Arial"/>
              </a:endParaRPr>
            </a:p>
          </p:txBody>
        </p:sp>
        <p:sp>
          <p:nvSpPr>
            <p:cNvPr id="4" name="Google Shape;2859;p60">
              <a:extLst>
                <a:ext uri="{FF2B5EF4-FFF2-40B4-BE49-F238E27FC236}">
                  <a16:creationId xmlns:a16="http://schemas.microsoft.com/office/drawing/2014/main" id="{80214AB7-A773-2C78-4FBC-E7CC1F7F6F6D}"/>
                </a:ext>
              </a:extLst>
            </p:cNvPr>
            <p:cNvSpPr txBox="1"/>
            <p:nvPr/>
          </p:nvSpPr>
          <p:spPr>
            <a:xfrm>
              <a:off x="932957" y="2286628"/>
              <a:ext cx="10326086" cy="3909200"/>
            </a:xfrm>
            <a:prstGeom prst="rect">
              <a:avLst/>
            </a:prstGeom>
            <a:noFill/>
            <a:ln>
              <a:noFill/>
            </a:ln>
          </p:spPr>
          <p:txBody>
            <a:bodyPr spcFirstLastPara="1" wrap="square" lIns="0" tIns="0" rIns="0" bIns="0" anchor="ctr" anchorCtr="0">
              <a:noAutofit/>
            </a:bodyPr>
            <a:lstStyle/>
            <a:p>
              <a:pPr marL="211662" marR="0" lvl="0" defTabSz="1219170" rtl="0" eaLnBrk="1" fontAlgn="auto" latinLnBrk="0" hangingPunct="1">
                <a:lnSpc>
                  <a:spcPct val="115000"/>
                </a:lnSpc>
                <a:spcBef>
                  <a:spcPct val="0"/>
                </a:spcBef>
                <a:spcAft>
                  <a:spcPct val="0"/>
                </a:spcAft>
                <a:buClr>
                  <a:schemeClr val="bg1"/>
                </a:buClr>
                <a:buSzTx/>
                <a:defRPr/>
              </a:pPr>
              <a:endParaRPr kumimoji="0" sz="1800" b="0" i="0" u="none" strike="noStrike" kern="0" cap="none" spc="0" normalizeH="0" baseline="0" noProof="0" dirty="0">
                <a:ln>
                  <a:noFill/>
                </a:ln>
                <a:solidFill>
                  <a:schemeClr val="bg1"/>
                </a:solidFill>
                <a:effectLst/>
                <a:uLnTx/>
                <a:uFillTx/>
                <a:latin typeface="Montserrat" panose="00000500000000000000" pitchFamily="2" charset="0"/>
                <a:cs typeface="Helvetica" panose="020B0604020202020204" pitchFamily="34" charset="0"/>
                <a:sym typeface="Arial"/>
              </a:endParaRPr>
            </a:p>
          </p:txBody>
        </p:sp>
      </p:grpSp>
      <p:sp>
        <p:nvSpPr>
          <p:cNvPr id="8" name="TextBox 7">
            <a:extLst>
              <a:ext uri="{FF2B5EF4-FFF2-40B4-BE49-F238E27FC236}">
                <a16:creationId xmlns:a16="http://schemas.microsoft.com/office/drawing/2014/main" id="{3ADED674-452F-440E-0D7F-61FB3F34CBF7}"/>
              </a:ext>
            </a:extLst>
          </p:cNvPr>
          <p:cNvSpPr txBox="1"/>
          <p:nvPr/>
        </p:nvSpPr>
        <p:spPr>
          <a:xfrm>
            <a:off x="850641" y="1025857"/>
            <a:ext cx="10490718" cy="5078313"/>
          </a:xfrm>
          <a:prstGeom prst="rect">
            <a:avLst/>
          </a:prstGeom>
          <a:noFill/>
        </p:spPr>
        <p:txBody>
          <a:bodyPr wrap="square">
            <a:spAutoFit/>
          </a:bodyPr>
          <a:lstStyle/>
          <a:p>
            <a:r>
              <a:rPr lang="en-US"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1.What emotions do phishing attacks exploit?</a:t>
            </a:r>
          </a:p>
          <a:p>
            <a:r>
              <a:rPr lang="en-US"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2. What are some indicators of a phishing email?</a:t>
            </a:r>
          </a:p>
          <a:p>
            <a:r>
              <a:rPr lang="en-US"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3. How can you spot a fake website?</a:t>
            </a:r>
          </a:p>
          <a:p>
            <a:r>
              <a:rPr lang="en-US"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4. What is the role of AI in modern phishing attacks?</a:t>
            </a:r>
          </a:p>
          <a:p>
            <a:r>
              <a:rPr lang="en-US" sz="36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5. What should you do if you suspect a phishing attempt?</a:t>
            </a:r>
          </a:p>
        </p:txBody>
      </p:sp>
    </p:spTree>
    <p:extLst>
      <p:ext uri="{BB962C8B-B14F-4D97-AF65-F5344CB8AC3E}">
        <p14:creationId xmlns:p14="http://schemas.microsoft.com/office/powerpoint/2010/main" val="2252675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D6C6BD-F4B0-FF57-D1CC-69C3E8B0835D}"/>
              </a:ext>
            </a:extLst>
          </p:cNvPr>
          <p:cNvGrpSpPr/>
          <p:nvPr/>
        </p:nvGrpSpPr>
        <p:grpSpPr>
          <a:xfrm>
            <a:off x="1566619" y="2537725"/>
            <a:ext cx="8872151" cy="2383297"/>
            <a:chOff x="1566619" y="2583781"/>
            <a:chExt cx="8872151" cy="2383297"/>
          </a:xfrm>
        </p:grpSpPr>
        <p:sp>
          <p:nvSpPr>
            <p:cNvPr id="4" name="TextBox 3">
              <a:extLst>
                <a:ext uri="{FF2B5EF4-FFF2-40B4-BE49-F238E27FC236}">
                  <a16:creationId xmlns:a16="http://schemas.microsoft.com/office/drawing/2014/main" id="{AA022012-F0A4-EAD0-5433-F3D20941C3F8}"/>
                </a:ext>
              </a:extLst>
            </p:cNvPr>
            <p:cNvSpPr txBox="1"/>
            <p:nvPr/>
          </p:nvSpPr>
          <p:spPr>
            <a:xfrm>
              <a:off x="1566619" y="2583781"/>
              <a:ext cx="8872151" cy="1477328"/>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rPr>
                <a:t>Thank You!</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rPr>
                <a:t>We respect your valuable time </a:t>
              </a:r>
            </a:p>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endParaRPr>
            </a:p>
          </p:txBody>
        </p:sp>
        <p:sp>
          <p:nvSpPr>
            <p:cNvPr id="6" name="Rectangle 5">
              <a:extLst>
                <a:ext uri="{FF2B5EF4-FFF2-40B4-BE49-F238E27FC236}">
                  <a16:creationId xmlns:a16="http://schemas.microsoft.com/office/drawing/2014/main" id="{D6A21404-BC86-0C37-62CB-41EB47CA8CA6}"/>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endParaRPr>
            </a:p>
          </p:txBody>
        </p:sp>
        <p:sp>
          <p:nvSpPr>
            <p:cNvPr id="7" name="Rectangle 6">
              <a:extLst>
                <a:ext uri="{FF2B5EF4-FFF2-40B4-BE49-F238E27FC236}">
                  <a16:creationId xmlns:a16="http://schemas.microsoft.com/office/drawing/2014/main" id="{9A4B43F0-6627-186C-D543-EF34235C1E9E}"/>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endParaRPr>
            </a:p>
          </p:txBody>
        </p:sp>
      </p:grpSp>
    </p:spTree>
    <p:extLst>
      <p:ext uri="{BB962C8B-B14F-4D97-AF65-F5344CB8AC3E}">
        <p14:creationId xmlns:p14="http://schemas.microsoft.com/office/powerpoint/2010/main" val="3099154907"/>
      </p:ext>
    </p:extLst>
  </p:cSld>
  <p:clrMapOvr>
    <a:masterClrMapping/>
  </p:clrMapOvr>
  <mc:AlternateContent xmlns:mc="http://schemas.openxmlformats.org/markup-compatibility/2006" xmlns:p14="http://schemas.microsoft.com/office/powerpoint/2010/main">
    <mc:Choice Requires="p14">
      <p:transition p14:dur="10"/>
    </mc:Choice>
    <mc:Fallback xmlns:p159="http://schemas.microsoft.com/office/powerpoint/2015/09/main" xmlns:p15="http://schemas.microsoft.com/office/powerpoint/2012/main" xmlns:a14="http://schemas.microsoft.com/office/drawing/2010/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0BFF245-09C8-D267-DC52-529C9A4C198C}"/>
              </a:ext>
            </a:extLst>
          </p:cNvPr>
          <p:cNvGrpSpPr/>
          <p:nvPr/>
        </p:nvGrpSpPr>
        <p:grpSpPr>
          <a:xfrm>
            <a:off x="494270" y="525162"/>
            <a:ext cx="4268488" cy="5807676"/>
            <a:chOff x="691978" y="308919"/>
            <a:chExt cx="4268488" cy="5807676"/>
          </a:xfrm>
        </p:grpSpPr>
        <p:sp>
          <p:nvSpPr>
            <p:cNvPr id="2" name="Rectangle 1">
              <a:extLst>
                <a:ext uri="{FF2B5EF4-FFF2-40B4-BE49-F238E27FC236}">
                  <a16:creationId xmlns:a16="http://schemas.microsoft.com/office/drawing/2014/main" id="{C19F87E9-0B38-9ACF-7774-D034B40068E2}"/>
                </a:ext>
              </a:extLst>
            </p:cNvPr>
            <p:cNvSpPr/>
            <p:nvPr/>
          </p:nvSpPr>
          <p:spPr>
            <a:xfrm>
              <a:off x="691978" y="308919"/>
              <a:ext cx="2483708" cy="2570205"/>
            </a:xfrm>
            <a:prstGeom prst="rect">
              <a:avLst/>
            </a:prstGeom>
            <a:gradFill flip="none" rotWithShape="1">
              <a:gsLst>
                <a:gs pos="1000">
                  <a:schemeClr val="accent4"/>
                </a:gs>
                <a:gs pos="100000">
                  <a:schemeClr val="accent3"/>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e photo hacker with anonymous mask">
              <a:extLst>
                <a:ext uri="{FF2B5EF4-FFF2-40B4-BE49-F238E27FC236}">
                  <a16:creationId xmlns:a16="http://schemas.microsoft.com/office/drawing/2014/main" id="{C24B66C7-239C-7606-F384-788823198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253"/>
            <a:stretch>
              <a:fillRect/>
            </a:stretch>
          </p:blipFill>
          <p:spPr bwMode="auto">
            <a:xfrm>
              <a:off x="979016" y="586431"/>
              <a:ext cx="3981450" cy="5530164"/>
            </a:xfrm>
            <a:prstGeom prst="snip1Rect">
              <a:avLst/>
            </a:prstGeom>
            <a:noFill/>
            <a:extLst>
              <a:ext uri="{909E8E84-426E-40DD-AFC4-6F175D3DCCD1}">
                <a14:hiddenFill xmlns:a14="http://schemas.microsoft.com/office/drawing/2010/main">
                  <a:solidFill>
                    <a:srgbClr val="FFFFFF"/>
                  </a:solidFill>
                </a14:hiddenFill>
              </a:ext>
            </a:extLst>
          </p:spPr>
        </p:pic>
      </p:grpSp>
      <p:sp>
        <p:nvSpPr>
          <p:cNvPr id="7" name="Rectangle: Single Corner Snipped 6">
            <a:extLst>
              <a:ext uri="{FF2B5EF4-FFF2-40B4-BE49-F238E27FC236}">
                <a16:creationId xmlns:a16="http://schemas.microsoft.com/office/drawing/2014/main" id="{23F6EA3A-8DD3-410F-ADFC-FCCFA6BE6C0F}"/>
              </a:ext>
            </a:extLst>
          </p:cNvPr>
          <p:cNvSpPr/>
          <p:nvPr/>
        </p:nvSpPr>
        <p:spPr>
          <a:xfrm flipH="1">
            <a:off x="8625016" y="6384525"/>
            <a:ext cx="3566984" cy="473475"/>
          </a:xfrm>
          <a:prstGeom prst="snip1Rect">
            <a:avLst>
              <a:gd name="adj" fmla="val 38701"/>
            </a:avLst>
          </a:prstGeom>
          <a:gradFill flip="none" rotWithShape="1">
            <a:gsLst>
              <a:gs pos="100000">
                <a:schemeClr val="accent4"/>
              </a:gs>
              <a:gs pos="0">
                <a:schemeClr val="accent3"/>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spc="600" dirty="0">
                <a:solidFill>
                  <a:schemeClr val="bg1"/>
                </a:solidFill>
                <a:latin typeface="Montserrat" panose="00000500000000000000" pitchFamily="2" charset="0"/>
              </a:rPr>
              <a:t>PHISHING</a:t>
            </a:r>
            <a:endParaRPr lang="en-US" sz="2400" spc="600" dirty="0"/>
          </a:p>
        </p:txBody>
      </p:sp>
      <p:grpSp>
        <p:nvGrpSpPr>
          <p:cNvPr id="11" name="Group 10">
            <a:extLst>
              <a:ext uri="{FF2B5EF4-FFF2-40B4-BE49-F238E27FC236}">
                <a16:creationId xmlns:a16="http://schemas.microsoft.com/office/drawing/2014/main" id="{736F1B17-5334-2883-D3A6-CA66E9C7DA6D}"/>
              </a:ext>
            </a:extLst>
          </p:cNvPr>
          <p:cNvGrpSpPr/>
          <p:nvPr/>
        </p:nvGrpSpPr>
        <p:grpSpPr>
          <a:xfrm>
            <a:off x="5994057" y="1795649"/>
            <a:ext cx="4782800" cy="3982931"/>
            <a:chOff x="5648068" y="2038865"/>
            <a:chExt cx="4760440" cy="7470630"/>
          </a:xfrm>
        </p:grpSpPr>
        <p:sp>
          <p:nvSpPr>
            <p:cNvPr id="9" name="TextBox 8">
              <a:extLst>
                <a:ext uri="{FF2B5EF4-FFF2-40B4-BE49-F238E27FC236}">
                  <a16:creationId xmlns:a16="http://schemas.microsoft.com/office/drawing/2014/main" id="{2783D31C-670F-48DC-D440-6FE760F58616}"/>
                </a:ext>
              </a:extLst>
            </p:cNvPr>
            <p:cNvSpPr txBox="1"/>
            <p:nvPr/>
          </p:nvSpPr>
          <p:spPr>
            <a:xfrm>
              <a:off x="5648068" y="2767051"/>
              <a:ext cx="4760440" cy="6742444"/>
            </a:xfrm>
            <a:prstGeom prst="rect">
              <a:avLst/>
            </a:prstGeom>
            <a:noFill/>
          </p:spPr>
          <p:txBody>
            <a:bodyPr wrap="square">
              <a:spAutoFit/>
            </a:bodyPr>
            <a:lstStyle/>
            <a:p>
              <a:pPr>
                <a:lnSpc>
                  <a:spcPct val="150000"/>
                </a:lnSpc>
              </a:pPr>
              <a:endParaRPr lang="en-US" sz="1000" b="0" i="0" dirty="0">
                <a:solidFill>
                  <a:schemeClr val="bg1"/>
                </a:solidFill>
                <a:effectLst/>
                <a:latin typeface="Montserrat" panose="00000500000000000000" pitchFamily="2" charset="0"/>
              </a:endParaRPr>
            </a:p>
            <a:p>
              <a:pPr>
                <a:lnSpc>
                  <a:spcPct val="150000"/>
                </a:lnSpc>
              </a:pPr>
              <a:r>
                <a:rPr lang="en-US" sz="1100" b="0"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Phishing is a type of cyberattack where attackers impersonate legitimate organizations or individuals to deceive people into providing sensitive information, such as passwords, credit card numbers, or personal details. This is typically done through fraudulent emails, messages, or websites that appear trustworthy. It's important to recognize the signs of phishing attempts to protect yourself from falling victim to these scams. Keep an eye out for unusual sender addresses, poor grammar, and unexpected requests for sensitive information. Always verify the authenticity of any communication before responding or clicking on links..</a:t>
              </a:r>
              <a:endParaRPr lang="en-US" sz="110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10" name="TextBox 9">
              <a:extLst>
                <a:ext uri="{FF2B5EF4-FFF2-40B4-BE49-F238E27FC236}">
                  <a16:creationId xmlns:a16="http://schemas.microsoft.com/office/drawing/2014/main" id="{D19D6FCB-14D5-8170-7AC6-3935F4979B79}"/>
                </a:ext>
              </a:extLst>
            </p:cNvPr>
            <p:cNvSpPr txBox="1"/>
            <p:nvPr/>
          </p:nvSpPr>
          <p:spPr>
            <a:xfrm>
              <a:off x="5648068" y="2038865"/>
              <a:ext cx="4620397" cy="1212298"/>
            </a:xfrm>
            <a:prstGeom prst="rect">
              <a:avLst/>
            </a:prstGeom>
            <a:noFill/>
          </p:spPr>
          <p:txBody>
            <a:bodyPr wrap="square" rtlCol="0">
              <a:spAutoFit/>
            </a:bodyPr>
            <a:lstStyle/>
            <a:p>
              <a:r>
                <a:rPr lang="en-US" sz="3600" b="1" dirty="0">
                  <a:solidFill>
                    <a:srgbClr val="37BFD9"/>
                  </a:solidFill>
                  <a:latin typeface="ROG Fonts" panose="00000500000000000000" pitchFamily="50" charset="0"/>
                </a:rPr>
                <a:t>Introduction</a:t>
              </a:r>
            </a:p>
          </p:txBody>
        </p:sp>
      </p:grpSp>
    </p:spTree>
    <p:extLst>
      <p:ext uri="{BB962C8B-B14F-4D97-AF65-F5344CB8AC3E}">
        <p14:creationId xmlns:p14="http://schemas.microsoft.com/office/powerpoint/2010/main" val="24624886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0134B81-B474-A2B8-5FBF-49CDBFDA8B27}"/>
              </a:ext>
            </a:extLst>
          </p:cNvPr>
          <p:cNvGrpSpPr/>
          <p:nvPr/>
        </p:nvGrpSpPr>
        <p:grpSpPr>
          <a:xfrm>
            <a:off x="0" y="1098721"/>
            <a:ext cx="12192000" cy="4867363"/>
            <a:chOff x="-22343" y="1004500"/>
            <a:chExt cx="12192000" cy="4867363"/>
          </a:xfrm>
        </p:grpSpPr>
        <p:grpSp>
          <p:nvGrpSpPr>
            <p:cNvPr id="2" name="Group 1">
              <a:extLst>
                <a:ext uri="{FF2B5EF4-FFF2-40B4-BE49-F238E27FC236}">
                  <a16:creationId xmlns:a16="http://schemas.microsoft.com/office/drawing/2014/main" id="{EDF2AF28-205B-7B92-BD31-8E4C5E6479A9}"/>
                </a:ext>
              </a:extLst>
            </p:cNvPr>
            <p:cNvGrpSpPr/>
            <p:nvPr/>
          </p:nvGrpSpPr>
          <p:grpSpPr>
            <a:xfrm>
              <a:off x="-22343" y="1004500"/>
              <a:ext cx="12192000" cy="692498"/>
              <a:chOff x="0" y="1137616"/>
              <a:chExt cx="12192000" cy="692498"/>
            </a:xfrm>
          </p:grpSpPr>
          <p:sp>
            <p:nvSpPr>
              <p:cNvPr id="3" name="TextBox 2">
                <a:extLst>
                  <a:ext uri="{FF2B5EF4-FFF2-40B4-BE49-F238E27FC236}">
                    <a16:creationId xmlns:a16="http://schemas.microsoft.com/office/drawing/2014/main" id="{9D14ADBD-32D6-404F-1DDE-098EEF6D450D}"/>
                  </a:ext>
                </a:extLst>
              </p:cNvPr>
              <p:cNvSpPr txBox="1"/>
              <p:nvPr/>
            </p:nvSpPr>
            <p:spPr>
              <a:xfrm>
                <a:off x="0" y="1137616"/>
                <a:ext cx="12192000" cy="646331"/>
              </a:xfrm>
              <a:prstGeom prst="rect">
                <a:avLst/>
              </a:prstGeom>
              <a:noFill/>
            </p:spPr>
            <p:txBody>
              <a:bodyPr wrap="square">
                <a:spAutoFit/>
              </a:bodyPr>
              <a:lstStyle/>
              <a:p>
                <a:pPr algn="ctr"/>
                <a:r>
                  <a:rPr lang="en-US" sz="3600" b="1" i="0" dirty="0">
                    <a:solidFill>
                      <a:srgbClr val="37BFD9"/>
                    </a:solidFill>
                    <a:effectLst/>
                    <a:latin typeface="ROG Fonts" panose="00000500000000000000" pitchFamily="50" charset="0"/>
                  </a:rPr>
                  <a:t>Types Of </a:t>
                </a:r>
                <a:r>
                  <a:rPr lang="en-US" sz="3600" b="1" dirty="0">
                    <a:solidFill>
                      <a:srgbClr val="37BFD9"/>
                    </a:solidFill>
                    <a:latin typeface="ROG Fonts" panose="00000500000000000000" pitchFamily="50" charset="0"/>
                  </a:rPr>
                  <a:t>Phishing</a:t>
                </a:r>
              </a:p>
            </p:txBody>
          </p:sp>
          <p:sp>
            <p:nvSpPr>
              <p:cNvPr id="4" name="TextBox 3">
                <a:extLst>
                  <a:ext uri="{FF2B5EF4-FFF2-40B4-BE49-F238E27FC236}">
                    <a16:creationId xmlns:a16="http://schemas.microsoft.com/office/drawing/2014/main" id="{66AB4060-4E9B-1254-8B37-B74DF5B6AF23}"/>
                  </a:ext>
                </a:extLst>
              </p:cNvPr>
              <p:cNvSpPr txBox="1"/>
              <p:nvPr/>
            </p:nvSpPr>
            <p:spPr>
              <a:xfrm>
                <a:off x="1631917" y="1460782"/>
                <a:ext cx="8928167" cy="369332"/>
              </a:xfrm>
              <a:prstGeom prst="rect">
                <a:avLst/>
              </a:prstGeom>
              <a:noFill/>
            </p:spPr>
            <p:txBody>
              <a:bodyPr wrap="square">
                <a:spAutoFit/>
              </a:bodyPr>
              <a:lstStyle/>
              <a:p>
                <a:pPr algn="ctr"/>
                <a:endParaRPr lang="en-US" dirty="0">
                  <a:solidFill>
                    <a:schemeClr val="bg1"/>
                  </a:solidFill>
                  <a:latin typeface="Montserrat" panose="00000500000000000000" pitchFamily="2" charset="0"/>
                </a:endParaRPr>
              </a:p>
            </p:txBody>
          </p:sp>
        </p:grpSp>
        <p:grpSp>
          <p:nvGrpSpPr>
            <p:cNvPr id="28" name="Group 27">
              <a:extLst>
                <a:ext uri="{FF2B5EF4-FFF2-40B4-BE49-F238E27FC236}">
                  <a16:creationId xmlns:a16="http://schemas.microsoft.com/office/drawing/2014/main" id="{C1292DDC-1183-CA54-9DE2-A879B94CF05C}"/>
                </a:ext>
              </a:extLst>
            </p:cNvPr>
            <p:cNvGrpSpPr/>
            <p:nvPr/>
          </p:nvGrpSpPr>
          <p:grpSpPr>
            <a:xfrm>
              <a:off x="422501" y="2607275"/>
              <a:ext cx="11302312" cy="3264588"/>
              <a:chOff x="444844" y="2607275"/>
              <a:chExt cx="11302312" cy="3264588"/>
            </a:xfrm>
          </p:grpSpPr>
          <p:sp>
            <p:nvSpPr>
              <p:cNvPr id="18" name="TextBox 17">
                <a:extLst>
                  <a:ext uri="{FF2B5EF4-FFF2-40B4-BE49-F238E27FC236}">
                    <a16:creationId xmlns:a16="http://schemas.microsoft.com/office/drawing/2014/main" id="{DF3F7648-26C9-1ACD-C17D-2AAB4310B711}"/>
                  </a:ext>
                </a:extLst>
              </p:cNvPr>
              <p:cNvSpPr txBox="1"/>
              <p:nvPr/>
            </p:nvSpPr>
            <p:spPr>
              <a:xfrm>
                <a:off x="758796" y="5268673"/>
                <a:ext cx="1946967" cy="276999"/>
              </a:xfrm>
              <a:prstGeom prst="rect">
                <a:avLst/>
              </a:prstGeom>
              <a:noFill/>
            </p:spPr>
            <p:txBody>
              <a:bodyPr wrap="square">
                <a:spAutoFit/>
              </a:bodyPr>
              <a:lstStyle/>
              <a:p>
                <a:pPr algn="ctr"/>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Email Phishing</a:t>
                </a:r>
              </a:p>
            </p:txBody>
          </p:sp>
          <p:sp>
            <p:nvSpPr>
              <p:cNvPr id="19" name="TextBox 18">
                <a:extLst>
                  <a:ext uri="{FF2B5EF4-FFF2-40B4-BE49-F238E27FC236}">
                    <a16:creationId xmlns:a16="http://schemas.microsoft.com/office/drawing/2014/main" id="{8C544162-0249-DC1D-A318-4164B1AAC674}"/>
                  </a:ext>
                </a:extLst>
              </p:cNvPr>
              <p:cNvSpPr txBox="1"/>
              <p:nvPr/>
            </p:nvSpPr>
            <p:spPr>
              <a:xfrm>
                <a:off x="3663829" y="5204246"/>
                <a:ext cx="1946967" cy="461665"/>
              </a:xfrm>
              <a:prstGeom prst="rect">
                <a:avLst/>
              </a:prstGeom>
              <a:noFill/>
            </p:spPr>
            <p:txBody>
              <a:bodyPr wrap="square">
                <a:spAutoFit/>
              </a:bodyPr>
              <a:lstStyle/>
              <a:p>
                <a:pPr algn="ctr"/>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Clone Phishing</a:t>
                </a:r>
                <a:r>
                  <a:rPr lang="en-US" sz="24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a:t>
                </a:r>
              </a:p>
            </p:txBody>
          </p:sp>
          <p:sp>
            <p:nvSpPr>
              <p:cNvPr id="20" name="TextBox 19">
                <a:extLst>
                  <a:ext uri="{FF2B5EF4-FFF2-40B4-BE49-F238E27FC236}">
                    <a16:creationId xmlns:a16="http://schemas.microsoft.com/office/drawing/2014/main" id="{F0F07A36-347F-0F77-A024-ACD61DB22024}"/>
                  </a:ext>
                </a:extLst>
              </p:cNvPr>
              <p:cNvSpPr txBox="1"/>
              <p:nvPr/>
            </p:nvSpPr>
            <p:spPr>
              <a:xfrm>
                <a:off x="6549943" y="5268673"/>
                <a:ext cx="1946967" cy="276999"/>
              </a:xfrm>
              <a:prstGeom prst="rect">
                <a:avLst/>
              </a:prstGeom>
              <a:noFill/>
            </p:spPr>
            <p:txBody>
              <a:bodyPr wrap="square">
                <a:spAutoFit/>
              </a:bodyPr>
              <a:lstStyle/>
              <a:p>
                <a:pPr algn="ctr"/>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Vishing Phishing</a:t>
                </a:r>
              </a:p>
            </p:txBody>
          </p:sp>
          <p:sp>
            <p:nvSpPr>
              <p:cNvPr id="21" name="TextBox 20">
                <a:extLst>
                  <a:ext uri="{FF2B5EF4-FFF2-40B4-BE49-F238E27FC236}">
                    <a16:creationId xmlns:a16="http://schemas.microsoft.com/office/drawing/2014/main" id="{4ABD5A0E-002F-530B-CADD-2FED7EEBE27B}"/>
                  </a:ext>
                </a:extLst>
              </p:cNvPr>
              <p:cNvSpPr txBox="1"/>
              <p:nvPr/>
            </p:nvSpPr>
            <p:spPr>
              <a:xfrm>
                <a:off x="9445515" y="5219245"/>
                <a:ext cx="2301641" cy="276999"/>
              </a:xfrm>
              <a:prstGeom prst="rect">
                <a:avLst/>
              </a:prstGeom>
              <a:noFill/>
            </p:spPr>
            <p:txBody>
              <a:bodyPr wrap="square">
                <a:spAutoFit/>
              </a:bodyPr>
              <a:lstStyle/>
              <a:p>
                <a:pPr algn="ctr"/>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Spear Phishing</a:t>
                </a:r>
              </a:p>
            </p:txBody>
          </p:sp>
          <p:grpSp>
            <p:nvGrpSpPr>
              <p:cNvPr id="16" name="Group 15">
                <a:extLst>
                  <a:ext uri="{FF2B5EF4-FFF2-40B4-BE49-F238E27FC236}">
                    <a16:creationId xmlns:a16="http://schemas.microsoft.com/office/drawing/2014/main" id="{FDB730FE-79A6-7CD2-8FAE-21ECA09DFC3A}"/>
                  </a:ext>
                </a:extLst>
              </p:cNvPr>
              <p:cNvGrpSpPr/>
              <p:nvPr/>
            </p:nvGrpSpPr>
            <p:grpSpPr>
              <a:xfrm>
                <a:off x="444844" y="2607275"/>
                <a:ext cx="11302312" cy="3264588"/>
                <a:chOff x="444844" y="3039762"/>
                <a:chExt cx="11302312" cy="3264588"/>
              </a:xfrm>
            </p:grpSpPr>
            <p:sp>
              <p:nvSpPr>
                <p:cNvPr id="5" name="Rectangle: Diagonal Corners Snipped 4">
                  <a:extLst>
                    <a:ext uri="{FF2B5EF4-FFF2-40B4-BE49-F238E27FC236}">
                      <a16:creationId xmlns:a16="http://schemas.microsoft.com/office/drawing/2014/main" id="{615B6A74-0570-8E8D-E911-57E4F7106DC3}"/>
                    </a:ext>
                  </a:extLst>
                </p:cNvPr>
                <p:cNvSpPr/>
                <p:nvPr/>
              </p:nvSpPr>
              <p:spPr>
                <a:xfrm>
                  <a:off x="444844" y="3039762"/>
                  <a:ext cx="2574874" cy="3264588"/>
                </a:xfrm>
                <a:prstGeom prst="snip2Diag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Diagonal Corners Snipped 7">
                  <a:extLst>
                    <a:ext uri="{FF2B5EF4-FFF2-40B4-BE49-F238E27FC236}">
                      <a16:creationId xmlns:a16="http://schemas.microsoft.com/office/drawing/2014/main" id="{A5B67FFC-B5C1-9206-2A43-9C48A3B2E674}"/>
                    </a:ext>
                  </a:extLst>
                </p:cNvPr>
                <p:cNvSpPr/>
                <p:nvPr/>
              </p:nvSpPr>
              <p:spPr>
                <a:xfrm>
                  <a:off x="3353990" y="3039762"/>
                  <a:ext cx="2574874" cy="3264588"/>
                </a:xfrm>
                <a:prstGeom prst="snip2Diag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Diagonal Corners Snipped 10">
                  <a:extLst>
                    <a:ext uri="{FF2B5EF4-FFF2-40B4-BE49-F238E27FC236}">
                      <a16:creationId xmlns:a16="http://schemas.microsoft.com/office/drawing/2014/main" id="{F41E9D75-5D4B-C6EE-BF42-79318D0712BC}"/>
                    </a:ext>
                  </a:extLst>
                </p:cNvPr>
                <p:cNvSpPr/>
                <p:nvPr/>
              </p:nvSpPr>
              <p:spPr>
                <a:xfrm>
                  <a:off x="6263136" y="3039762"/>
                  <a:ext cx="2574874" cy="3264588"/>
                </a:xfrm>
                <a:prstGeom prst="snip2Diag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Diagonal Corners Snipped 13">
                  <a:extLst>
                    <a:ext uri="{FF2B5EF4-FFF2-40B4-BE49-F238E27FC236}">
                      <a16:creationId xmlns:a16="http://schemas.microsoft.com/office/drawing/2014/main" id="{385029FC-CE2C-F89E-9CF9-FB6DA2494EC7}"/>
                    </a:ext>
                  </a:extLst>
                </p:cNvPr>
                <p:cNvSpPr/>
                <p:nvPr/>
              </p:nvSpPr>
              <p:spPr>
                <a:xfrm>
                  <a:off x="9172282" y="3039762"/>
                  <a:ext cx="2574874" cy="3264588"/>
                </a:xfrm>
                <a:prstGeom prst="snip2Diag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9" name="Picture 8">
            <a:extLst>
              <a:ext uri="{FF2B5EF4-FFF2-40B4-BE49-F238E27FC236}">
                <a16:creationId xmlns:a16="http://schemas.microsoft.com/office/drawing/2014/main" id="{A0A43A26-1B27-2A82-7034-5861DCDEB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97" y="2771235"/>
            <a:ext cx="2397967" cy="2422192"/>
          </a:xfrm>
          <a:prstGeom prst="snip2DiagRect">
            <a:avLst/>
          </a:prstGeom>
          <a:solidFill>
            <a:srgbClr val="FFFFFF">
              <a:shade val="85000"/>
            </a:srgbClr>
          </a:solidFill>
          <a:ln w="88900" cap="sq">
            <a:solidFill>
              <a:schemeClr val="bg2">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5E7E44F4-A5C9-7AC3-3FFF-E52DB8728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334" y="2771235"/>
            <a:ext cx="2425959" cy="2338645"/>
          </a:xfrm>
          <a:prstGeom prst="snip2DiagRect">
            <a:avLst/>
          </a:prstGeom>
          <a:solidFill>
            <a:srgbClr val="FFFFFF">
              <a:shade val="85000"/>
            </a:srgbClr>
          </a:solidFill>
          <a:ln w="88900" cap="sq">
            <a:solidFill>
              <a:schemeClr val="bg2">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AE1D063D-0C9F-EF33-D401-788EDD233459}"/>
              </a:ext>
            </a:extLst>
          </p:cNvPr>
          <p:cNvPicPr>
            <a:picLocks noChangeAspect="1"/>
          </p:cNvPicPr>
          <p:nvPr/>
        </p:nvPicPr>
        <p:blipFill>
          <a:blip r:embed="rId4">
            <a:extLst>
              <a:ext uri="{28A0092B-C50C-407E-A947-70E740481C1C}">
                <a14:useLocalDpi xmlns:a14="http://schemas.microsoft.com/office/drawing/2010/main" val="0"/>
              </a:ext>
            </a:extLst>
          </a:blip>
          <a:srcRect l="9890"/>
          <a:stretch/>
        </p:blipFill>
        <p:spPr>
          <a:xfrm>
            <a:off x="6335486" y="2799178"/>
            <a:ext cx="2425959" cy="2310702"/>
          </a:xfrm>
          <a:prstGeom prst="snip2DiagRect">
            <a:avLst/>
          </a:prstGeom>
          <a:solidFill>
            <a:srgbClr val="FFFFFF">
              <a:shade val="85000"/>
            </a:srgbClr>
          </a:solidFill>
          <a:ln w="88900" cap="sq">
            <a:solidFill>
              <a:schemeClr val="bg2">
                <a:lumMod val="7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69BEBE1E-0485-C9EE-AC55-D82D649C80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5298" y="2799178"/>
            <a:ext cx="2393405" cy="2323335"/>
          </a:xfrm>
          <a:prstGeom prst="snip2DiagRect">
            <a:avLst/>
          </a:prstGeom>
          <a:solidFill>
            <a:srgbClr val="FFFFFF">
              <a:shade val="85000"/>
            </a:srgbClr>
          </a:solidFill>
          <a:ln w="88900" cap="sq">
            <a:solidFill>
              <a:schemeClr val="bg2">
                <a:lumMod val="8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03443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6E781003-9A0E-CA04-56E2-8154964BC9C0}"/>
              </a:ext>
            </a:extLst>
          </p:cNvPr>
          <p:cNvSpPr/>
          <p:nvPr/>
        </p:nvSpPr>
        <p:spPr>
          <a:xfrm>
            <a:off x="0" y="6384525"/>
            <a:ext cx="3566984" cy="473475"/>
          </a:xfrm>
          <a:prstGeom prst="snip1Rect">
            <a:avLst>
              <a:gd name="adj" fmla="val 38701"/>
            </a:avLst>
          </a:prstGeom>
          <a:gradFill flip="none" rotWithShape="1">
            <a:gsLst>
              <a:gs pos="100000">
                <a:schemeClr val="accent4"/>
              </a:gs>
              <a:gs pos="0">
                <a:schemeClr val="accent3"/>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spc="600" dirty="0">
                <a:solidFill>
                  <a:schemeClr val="bg1"/>
                </a:solidFill>
                <a:latin typeface="Montserrat" panose="00000500000000000000" pitchFamily="2" charset="0"/>
              </a:rPr>
              <a:t>PHISHING</a:t>
            </a:r>
            <a:endParaRPr lang="en-US" sz="2400" spc="600" dirty="0"/>
          </a:p>
        </p:txBody>
      </p:sp>
      <p:grpSp>
        <p:nvGrpSpPr>
          <p:cNvPr id="9" name="Group 8">
            <a:extLst>
              <a:ext uri="{FF2B5EF4-FFF2-40B4-BE49-F238E27FC236}">
                <a16:creationId xmlns:a16="http://schemas.microsoft.com/office/drawing/2014/main" id="{2D634A19-461B-8186-E1DC-A1E28F23C68D}"/>
              </a:ext>
            </a:extLst>
          </p:cNvPr>
          <p:cNvGrpSpPr/>
          <p:nvPr/>
        </p:nvGrpSpPr>
        <p:grpSpPr>
          <a:xfrm>
            <a:off x="123756" y="1214437"/>
            <a:ext cx="5801184" cy="4683694"/>
            <a:chOff x="552965" y="1214438"/>
            <a:chExt cx="5801184" cy="4683694"/>
          </a:xfrm>
        </p:grpSpPr>
        <p:sp>
          <p:nvSpPr>
            <p:cNvPr id="5" name="TextBox 4">
              <a:extLst>
                <a:ext uri="{FF2B5EF4-FFF2-40B4-BE49-F238E27FC236}">
                  <a16:creationId xmlns:a16="http://schemas.microsoft.com/office/drawing/2014/main" id="{86FEE654-7C96-F3AB-E510-0445A48D539E}"/>
                </a:ext>
              </a:extLst>
            </p:cNvPr>
            <p:cNvSpPr txBox="1"/>
            <p:nvPr/>
          </p:nvSpPr>
          <p:spPr>
            <a:xfrm>
              <a:off x="552965" y="1214438"/>
              <a:ext cx="5801184" cy="1200329"/>
            </a:xfrm>
            <a:prstGeom prst="rect">
              <a:avLst/>
            </a:prstGeom>
            <a:noFill/>
          </p:spPr>
          <p:txBody>
            <a:bodyPr wrap="square">
              <a:spAutoFit/>
            </a:bodyPr>
            <a:lstStyle/>
            <a:p>
              <a:r>
                <a:rPr lang="en-US" sz="3600" dirty="0">
                  <a:solidFill>
                    <a:srgbClr val="37BFD9"/>
                  </a:solidFill>
                  <a:latin typeface="ROG Fonts" panose="00000500000000000000" pitchFamily="50" charset="0"/>
                </a:rPr>
                <a:t>How Phishing Works</a:t>
              </a:r>
              <a:endParaRPr lang="en-US" sz="3600" b="1" dirty="0">
                <a:solidFill>
                  <a:srgbClr val="37BFD9"/>
                </a:solidFill>
                <a:latin typeface="ROG Fonts" panose="00000500000000000000" pitchFamily="50" charset="0"/>
              </a:endParaRPr>
            </a:p>
          </p:txBody>
        </p:sp>
        <p:sp>
          <p:nvSpPr>
            <p:cNvPr id="8" name="TextBox 7">
              <a:extLst>
                <a:ext uri="{FF2B5EF4-FFF2-40B4-BE49-F238E27FC236}">
                  <a16:creationId xmlns:a16="http://schemas.microsoft.com/office/drawing/2014/main" id="{E30D5927-706A-440D-B054-08FDAC36EA8B}"/>
                </a:ext>
              </a:extLst>
            </p:cNvPr>
            <p:cNvSpPr txBox="1"/>
            <p:nvPr/>
          </p:nvSpPr>
          <p:spPr>
            <a:xfrm>
              <a:off x="552965" y="2513166"/>
              <a:ext cx="4550375" cy="33849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Phishing is a cyber scam where attackers trick people into revealing sensitive information like passwords, credit card details, or personal data. They often disguise themselves as trusted sources—like banks, social media, or company emails—to lure victims into clicking malicious links or downloading harmful files. Once someone falls for it, hackers can steal data, access accounts, or spread malware. Staying alert and double-checking links, email senders, and unexpected requests can help protect against phishing attacks</a:t>
              </a:r>
              <a:r>
                <a:rPr kumimoji="0" lang="en-US" altLang="en-US" sz="1200" b="0" i="0" u="none" strike="noStrike" cap="none" normalizeH="0" baseline="0" dirty="0">
                  <a:ln>
                    <a:noFill/>
                  </a:ln>
                  <a:solidFill>
                    <a:schemeClr val="bg1"/>
                  </a:solidFill>
                  <a:effectLst/>
                  <a:latin typeface="Montserrat" panose="00000500000000000000" pitchFamily="2" charset="0"/>
                </a:rPr>
                <a:t>.</a:t>
              </a:r>
            </a:p>
          </p:txBody>
        </p:sp>
      </p:grpSp>
      <p:pic>
        <p:nvPicPr>
          <p:cNvPr id="11" name="Picture 10">
            <a:extLst>
              <a:ext uri="{FF2B5EF4-FFF2-40B4-BE49-F238E27FC236}">
                <a16:creationId xmlns:a16="http://schemas.microsoft.com/office/drawing/2014/main" id="{21B80D50-1B75-720E-6C25-568A3B2B2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326" y="948223"/>
            <a:ext cx="6064898" cy="49615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323851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ADE17ED-01BE-C594-967D-56BE167409BA}"/>
              </a:ext>
            </a:extLst>
          </p:cNvPr>
          <p:cNvGrpSpPr/>
          <p:nvPr/>
        </p:nvGrpSpPr>
        <p:grpSpPr>
          <a:xfrm>
            <a:off x="619542" y="636372"/>
            <a:ext cx="4718577" cy="5807676"/>
            <a:chOff x="458904" y="525162"/>
            <a:chExt cx="4718577" cy="5807676"/>
          </a:xfrm>
        </p:grpSpPr>
        <p:sp>
          <p:nvSpPr>
            <p:cNvPr id="3" name="Parallelogram 2">
              <a:extLst>
                <a:ext uri="{FF2B5EF4-FFF2-40B4-BE49-F238E27FC236}">
                  <a16:creationId xmlns:a16="http://schemas.microsoft.com/office/drawing/2014/main" id="{A9A52F79-8AF9-ED7F-1F52-E96F580A723A}"/>
                </a:ext>
              </a:extLst>
            </p:cNvPr>
            <p:cNvSpPr/>
            <p:nvPr/>
          </p:nvSpPr>
          <p:spPr>
            <a:xfrm>
              <a:off x="1334528" y="1000897"/>
              <a:ext cx="3842953" cy="5331941"/>
            </a:xfrm>
            <a:prstGeom prst="parallelogram">
              <a:avLst/>
            </a:prstGeom>
            <a:gradFill>
              <a:gsLst>
                <a:gs pos="0">
                  <a:schemeClr val="accent4"/>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420912-C63C-53C1-933F-685CD6B652D2}"/>
                </a:ext>
              </a:extLst>
            </p:cNvPr>
            <p:cNvPicPr>
              <a:picLocks noChangeAspect="1"/>
            </p:cNvPicPr>
            <p:nvPr/>
          </p:nvPicPr>
          <p:blipFill>
            <a:blip r:embed="rId2">
              <a:extLst>
                <a:ext uri="{28A0092B-C50C-407E-A947-70E740481C1C}">
                  <a14:useLocalDpi xmlns:a14="http://schemas.microsoft.com/office/drawing/2010/main" val="0"/>
                </a:ext>
              </a:extLst>
            </a:blip>
            <a:srcRect r="2573" b="20451"/>
            <a:stretch>
              <a:fillRect/>
            </a:stretch>
          </p:blipFill>
          <p:spPr>
            <a:xfrm>
              <a:off x="458904" y="525162"/>
              <a:ext cx="4459086" cy="5455508"/>
            </a:xfrm>
            <a:prstGeom prst="parallelogram">
              <a:avLst>
                <a:gd name="adj" fmla="val 22570"/>
              </a:avLst>
            </a:prstGeom>
            <a:gradFill>
              <a:gsLst>
                <a:gs pos="0">
                  <a:schemeClr val="accent4"/>
                </a:gs>
                <a:gs pos="100000">
                  <a:schemeClr val="accent3"/>
                </a:gs>
              </a:gsLst>
              <a:lin ang="16200000" scaled="1"/>
            </a:gradFill>
            <a:ln>
              <a:noFill/>
            </a:ln>
          </p:spPr>
        </p:pic>
      </p:grpSp>
      <p:sp>
        <p:nvSpPr>
          <p:cNvPr id="7" name="Rectangle: Single Corner Snipped 6">
            <a:extLst>
              <a:ext uri="{FF2B5EF4-FFF2-40B4-BE49-F238E27FC236}">
                <a16:creationId xmlns:a16="http://schemas.microsoft.com/office/drawing/2014/main" id="{90CC148D-A776-9A26-A2C5-53E0198026E9}"/>
              </a:ext>
            </a:extLst>
          </p:cNvPr>
          <p:cNvSpPr/>
          <p:nvPr/>
        </p:nvSpPr>
        <p:spPr>
          <a:xfrm flipH="1">
            <a:off x="8625016" y="6384525"/>
            <a:ext cx="3566984" cy="473475"/>
          </a:xfrm>
          <a:prstGeom prst="snip1Rect">
            <a:avLst>
              <a:gd name="adj" fmla="val 38701"/>
            </a:avLst>
          </a:prstGeom>
          <a:gradFill flip="none" rotWithShape="1">
            <a:gsLst>
              <a:gs pos="100000">
                <a:schemeClr val="accent4"/>
              </a:gs>
              <a:gs pos="0">
                <a:schemeClr val="accent3"/>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spc="600" dirty="0">
                <a:solidFill>
                  <a:schemeClr val="bg1"/>
                </a:solidFill>
                <a:latin typeface="Montserrat" panose="00000500000000000000" pitchFamily="2" charset="0"/>
              </a:rPr>
              <a:t>PHISHING</a:t>
            </a:r>
            <a:endParaRPr lang="en-US" sz="2400" spc="600" dirty="0"/>
          </a:p>
        </p:txBody>
      </p:sp>
      <p:grpSp>
        <p:nvGrpSpPr>
          <p:cNvPr id="26" name="Group 25">
            <a:extLst>
              <a:ext uri="{FF2B5EF4-FFF2-40B4-BE49-F238E27FC236}">
                <a16:creationId xmlns:a16="http://schemas.microsoft.com/office/drawing/2014/main" id="{C189858A-540A-B371-C0D6-AD9B7D2EF083}"/>
              </a:ext>
            </a:extLst>
          </p:cNvPr>
          <p:cNvGrpSpPr/>
          <p:nvPr/>
        </p:nvGrpSpPr>
        <p:grpSpPr>
          <a:xfrm>
            <a:off x="5954252" y="939114"/>
            <a:ext cx="5834093" cy="4979773"/>
            <a:chOff x="5954252" y="1112107"/>
            <a:chExt cx="5834093" cy="4979773"/>
          </a:xfrm>
        </p:grpSpPr>
        <p:sp>
          <p:nvSpPr>
            <p:cNvPr id="9" name="TextBox 8">
              <a:extLst>
                <a:ext uri="{FF2B5EF4-FFF2-40B4-BE49-F238E27FC236}">
                  <a16:creationId xmlns:a16="http://schemas.microsoft.com/office/drawing/2014/main" id="{44D90AEC-8391-C147-ECC8-065CEB19851E}"/>
                </a:ext>
              </a:extLst>
            </p:cNvPr>
            <p:cNvSpPr txBox="1"/>
            <p:nvPr/>
          </p:nvSpPr>
          <p:spPr>
            <a:xfrm>
              <a:off x="5954252" y="1112107"/>
              <a:ext cx="5376894" cy="1200329"/>
            </a:xfrm>
            <a:prstGeom prst="rect">
              <a:avLst/>
            </a:prstGeom>
            <a:noFill/>
          </p:spPr>
          <p:txBody>
            <a:bodyPr wrap="square">
              <a:spAutoFit/>
            </a:bodyPr>
            <a:lstStyle/>
            <a:p>
              <a:r>
                <a:rPr lang="en-US" sz="3600" dirty="0">
                  <a:solidFill>
                    <a:srgbClr val="37BFD9"/>
                  </a:solidFill>
                  <a:latin typeface="ROG Fonts" panose="00000500000000000000" pitchFamily="50" charset="0"/>
                </a:rPr>
                <a:t>Recognizing Phishing Emails</a:t>
              </a:r>
              <a:endParaRPr lang="en-US" sz="3600" b="1" dirty="0">
                <a:solidFill>
                  <a:srgbClr val="37BFD9"/>
                </a:solidFill>
                <a:latin typeface="ROG Fonts" panose="00000500000000000000" pitchFamily="50" charset="0"/>
              </a:endParaRPr>
            </a:p>
          </p:txBody>
        </p:sp>
        <p:grpSp>
          <p:nvGrpSpPr>
            <p:cNvPr id="25" name="Group 24">
              <a:extLst>
                <a:ext uri="{FF2B5EF4-FFF2-40B4-BE49-F238E27FC236}">
                  <a16:creationId xmlns:a16="http://schemas.microsoft.com/office/drawing/2014/main" id="{4073A964-8E73-B5B1-57F7-9E9A2FE1003E}"/>
                </a:ext>
              </a:extLst>
            </p:cNvPr>
            <p:cNvGrpSpPr/>
            <p:nvPr/>
          </p:nvGrpSpPr>
          <p:grpSpPr>
            <a:xfrm>
              <a:off x="6095999" y="2533132"/>
              <a:ext cx="5692346" cy="3558748"/>
              <a:chOff x="6095999" y="2533132"/>
              <a:chExt cx="5692346" cy="3558748"/>
            </a:xfrm>
          </p:grpSpPr>
          <p:grpSp>
            <p:nvGrpSpPr>
              <p:cNvPr id="21" name="Group 20">
                <a:extLst>
                  <a:ext uri="{FF2B5EF4-FFF2-40B4-BE49-F238E27FC236}">
                    <a16:creationId xmlns:a16="http://schemas.microsoft.com/office/drawing/2014/main" id="{61C76DD0-C0F7-4ACD-81B6-A282CB498963}"/>
                  </a:ext>
                </a:extLst>
              </p:cNvPr>
              <p:cNvGrpSpPr/>
              <p:nvPr/>
            </p:nvGrpSpPr>
            <p:grpSpPr>
              <a:xfrm>
                <a:off x="6095999" y="2533132"/>
                <a:ext cx="4127246" cy="807654"/>
                <a:chOff x="6095999" y="2533132"/>
                <a:chExt cx="4127246" cy="807654"/>
              </a:xfrm>
            </p:grpSpPr>
            <p:sp>
              <p:nvSpPr>
                <p:cNvPr id="10" name="Rectangle: Diagonal Corners Snipped 9">
                  <a:extLst>
                    <a:ext uri="{FF2B5EF4-FFF2-40B4-BE49-F238E27FC236}">
                      <a16:creationId xmlns:a16="http://schemas.microsoft.com/office/drawing/2014/main" id="{4756CA9C-6741-FF52-B0F7-5521E5DB4CA7}"/>
                    </a:ext>
                  </a:extLst>
                </p:cNvPr>
                <p:cNvSpPr/>
                <p:nvPr/>
              </p:nvSpPr>
              <p:spPr>
                <a:xfrm>
                  <a:off x="6095999" y="2533132"/>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01</a:t>
                  </a:r>
                </a:p>
              </p:txBody>
            </p:sp>
            <p:sp>
              <p:nvSpPr>
                <p:cNvPr id="17" name="TextBox 16">
                  <a:extLst>
                    <a:ext uri="{FF2B5EF4-FFF2-40B4-BE49-F238E27FC236}">
                      <a16:creationId xmlns:a16="http://schemas.microsoft.com/office/drawing/2014/main" id="{1B80C332-995C-965D-B4A3-FA7042E70680}"/>
                    </a:ext>
                  </a:extLst>
                </p:cNvPr>
                <p:cNvSpPr txBox="1"/>
                <p:nvPr/>
              </p:nvSpPr>
              <p:spPr>
                <a:xfrm>
                  <a:off x="7026786" y="2694455"/>
                  <a:ext cx="3196459" cy="646331"/>
                </a:xfrm>
                <a:prstGeom prst="rect">
                  <a:avLst/>
                </a:prstGeom>
                <a:noFill/>
              </p:spPr>
              <p:txBody>
                <a:bodyPr wrap="square">
                  <a:spAutoFit/>
                </a:bodyPr>
                <a:lstStyle/>
                <a:p>
                  <a:r>
                    <a:rPr lang="en-US"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spelling errors</a:t>
                  </a:r>
                </a:p>
                <a:p>
                  <a:pPr algn="l"/>
                  <a:endParaRPr lang="en-US" b="0" i="0" dirty="0">
                    <a:solidFill>
                      <a:schemeClr val="bg1"/>
                    </a:solidFill>
                    <a:effectLst/>
                    <a:latin typeface="Montserrat" panose="00000500000000000000" pitchFamily="2" charset="0"/>
                  </a:endParaRPr>
                </a:p>
              </p:txBody>
            </p:sp>
          </p:grpSp>
          <p:grpSp>
            <p:nvGrpSpPr>
              <p:cNvPr id="22" name="Group 21">
                <a:extLst>
                  <a:ext uri="{FF2B5EF4-FFF2-40B4-BE49-F238E27FC236}">
                    <a16:creationId xmlns:a16="http://schemas.microsoft.com/office/drawing/2014/main" id="{41487FB7-7DEF-3E36-E481-ABEDBEE1FCDB}"/>
                  </a:ext>
                </a:extLst>
              </p:cNvPr>
              <p:cNvGrpSpPr/>
              <p:nvPr/>
            </p:nvGrpSpPr>
            <p:grpSpPr>
              <a:xfrm>
                <a:off x="6096000" y="3488722"/>
                <a:ext cx="4127245" cy="807654"/>
                <a:chOff x="6096000" y="3488722"/>
                <a:chExt cx="4127245" cy="807654"/>
              </a:xfrm>
            </p:grpSpPr>
            <p:sp>
              <p:nvSpPr>
                <p:cNvPr id="11" name="Rectangle: Diagonal Corners Snipped 10">
                  <a:extLst>
                    <a:ext uri="{FF2B5EF4-FFF2-40B4-BE49-F238E27FC236}">
                      <a16:creationId xmlns:a16="http://schemas.microsoft.com/office/drawing/2014/main" id="{82E67CCC-5128-9E98-81E9-2C3031233381}"/>
                    </a:ext>
                  </a:extLst>
                </p:cNvPr>
                <p:cNvSpPr/>
                <p:nvPr/>
              </p:nvSpPr>
              <p:spPr>
                <a:xfrm>
                  <a:off x="6096000" y="3488722"/>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02</a:t>
                  </a:r>
                </a:p>
              </p:txBody>
            </p:sp>
            <p:sp>
              <p:nvSpPr>
                <p:cNvPr id="18" name="TextBox 17">
                  <a:extLst>
                    <a:ext uri="{FF2B5EF4-FFF2-40B4-BE49-F238E27FC236}">
                      <a16:creationId xmlns:a16="http://schemas.microsoft.com/office/drawing/2014/main" id="{16D7B856-E4D7-B764-3783-13D197840EFD}"/>
                    </a:ext>
                  </a:extLst>
                </p:cNvPr>
                <p:cNvSpPr txBox="1"/>
                <p:nvPr/>
              </p:nvSpPr>
              <p:spPr>
                <a:xfrm>
                  <a:off x="7026786" y="3650045"/>
                  <a:ext cx="3196459" cy="646331"/>
                </a:xfrm>
                <a:prstGeom prst="rect">
                  <a:avLst/>
                </a:prstGeom>
                <a:noFill/>
              </p:spPr>
              <p:txBody>
                <a:bodyPr wrap="square">
                  <a:spAutoFit/>
                </a:bodyPr>
                <a:lstStyle/>
                <a:p>
                  <a:r>
                    <a:rPr lang="en-US"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urgent language</a:t>
                  </a:r>
                </a:p>
                <a:p>
                  <a:pPr algn="l"/>
                  <a:endParaRPr lang="en-US" b="0" i="0" dirty="0">
                    <a:solidFill>
                      <a:schemeClr val="bg1"/>
                    </a:solidFill>
                    <a:effectLst/>
                    <a:latin typeface="Montserrat" panose="00000500000000000000" pitchFamily="2" charset="0"/>
                  </a:endParaRPr>
                </a:p>
              </p:txBody>
            </p:sp>
          </p:grpSp>
          <p:grpSp>
            <p:nvGrpSpPr>
              <p:cNvPr id="23" name="Group 22">
                <a:extLst>
                  <a:ext uri="{FF2B5EF4-FFF2-40B4-BE49-F238E27FC236}">
                    <a16:creationId xmlns:a16="http://schemas.microsoft.com/office/drawing/2014/main" id="{9169F0EE-C4C4-EA21-E821-DDA8A5B4D3F8}"/>
                  </a:ext>
                </a:extLst>
              </p:cNvPr>
              <p:cNvGrpSpPr/>
              <p:nvPr/>
            </p:nvGrpSpPr>
            <p:grpSpPr>
              <a:xfrm>
                <a:off x="6096000" y="4444312"/>
                <a:ext cx="4127245" cy="807654"/>
                <a:chOff x="6096000" y="4444312"/>
                <a:chExt cx="4127245" cy="807654"/>
              </a:xfrm>
            </p:grpSpPr>
            <p:sp>
              <p:nvSpPr>
                <p:cNvPr id="12" name="Rectangle: Diagonal Corners Snipped 11">
                  <a:extLst>
                    <a:ext uri="{FF2B5EF4-FFF2-40B4-BE49-F238E27FC236}">
                      <a16:creationId xmlns:a16="http://schemas.microsoft.com/office/drawing/2014/main" id="{EAA53D5A-A87E-5E03-AC9B-48888291D146}"/>
                    </a:ext>
                  </a:extLst>
                </p:cNvPr>
                <p:cNvSpPr/>
                <p:nvPr/>
              </p:nvSpPr>
              <p:spPr>
                <a:xfrm>
                  <a:off x="6096000" y="4444312"/>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03</a:t>
                  </a:r>
                </a:p>
              </p:txBody>
            </p:sp>
            <p:sp>
              <p:nvSpPr>
                <p:cNvPr id="19" name="TextBox 18">
                  <a:extLst>
                    <a:ext uri="{FF2B5EF4-FFF2-40B4-BE49-F238E27FC236}">
                      <a16:creationId xmlns:a16="http://schemas.microsoft.com/office/drawing/2014/main" id="{7F5B5103-1503-2FB0-2DC4-C652101BAF74}"/>
                    </a:ext>
                  </a:extLst>
                </p:cNvPr>
                <p:cNvSpPr txBox="1"/>
                <p:nvPr/>
              </p:nvSpPr>
              <p:spPr>
                <a:xfrm>
                  <a:off x="7026786" y="4605635"/>
                  <a:ext cx="3196459" cy="646331"/>
                </a:xfrm>
                <a:prstGeom prst="rect">
                  <a:avLst/>
                </a:prstGeom>
                <a:noFill/>
              </p:spPr>
              <p:txBody>
                <a:bodyPr wrap="square">
                  <a:spAutoFit/>
                </a:bodyPr>
                <a:lstStyle/>
                <a:p>
                  <a:r>
                    <a:rPr lang="en-US"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suspicious links </a:t>
                  </a:r>
                </a:p>
                <a:p>
                  <a:pPr algn="l"/>
                  <a:endParaRPr lang="en-US" b="0" i="0" dirty="0">
                    <a:solidFill>
                      <a:schemeClr val="bg1"/>
                    </a:solidFill>
                    <a:effectLst/>
                    <a:latin typeface="Montserrat" panose="00000500000000000000" pitchFamily="2" charset="0"/>
                  </a:endParaRPr>
                </a:p>
              </p:txBody>
            </p:sp>
          </p:grpSp>
          <p:grpSp>
            <p:nvGrpSpPr>
              <p:cNvPr id="24" name="Group 23">
                <a:extLst>
                  <a:ext uri="{FF2B5EF4-FFF2-40B4-BE49-F238E27FC236}">
                    <a16:creationId xmlns:a16="http://schemas.microsoft.com/office/drawing/2014/main" id="{22AD075C-8F79-D407-7FDC-45021F9294B1}"/>
                  </a:ext>
                </a:extLst>
              </p:cNvPr>
              <p:cNvGrpSpPr/>
              <p:nvPr/>
            </p:nvGrpSpPr>
            <p:grpSpPr>
              <a:xfrm>
                <a:off x="6096000" y="5399901"/>
                <a:ext cx="5692345" cy="691979"/>
                <a:chOff x="6096000" y="5399901"/>
                <a:chExt cx="5692345" cy="691979"/>
              </a:xfrm>
            </p:grpSpPr>
            <p:sp>
              <p:nvSpPr>
                <p:cNvPr id="13" name="Rectangle: Diagonal Corners Snipped 12">
                  <a:extLst>
                    <a:ext uri="{FF2B5EF4-FFF2-40B4-BE49-F238E27FC236}">
                      <a16:creationId xmlns:a16="http://schemas.microsoft.com/office/drawing/2014/main" id="{253566F1-65C4-AD0D-8651-E4DCEEDBC768}"/>
                    </a:ext>
                  </a:extLst>
                </p:cNvPr>
                <p:cNvSpPr/>
                <p:nvPr/>
              </p:nvSpPr>
              <p:spPr>
                <a:xfrm>
                  <a:off x="6096000" y="5399901"/>
                  <a:ext cx="691979" cy="691979"/>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latin typeface="Montserrat" panose="00000500000000000000" pitchFamily="2" charset="0"/>
                    </a:rPr>
                    <a:t>03</a:t>
                  </a:r>
                </a:p>
              </p:txBody>
            </p:sp>
            <p:sp>
              <p:nvSpPr>
                <p:cNvPr id="20" name="TextBox 19">
                  <a:extLst>
                    <a:ext uri="{FF2B5EF4-FFF2-40B4-BE49-F238E27FC236}">
                      <a16:creationId xmlns:a16="http://schemas.microsoft.com/office/drawing/2014/main" id="{FEF1F376-948F-4568-9341-05C740EF1A96}"/>
                    </a:ext>
                  </a:extLst>
                </p:cNvPr>
                <p:cNvSpPr txBox="1"/>
                <p:nvPr/>
              </p:nvSpPr>
              <p:spPr>
                <a:xfrm>
                  <a:off x="7026786" y="5561224"/>
                  <a:ext cx="4761559" cy="369332"/>
                </a:xfrm>
                <a:prstGeom prst="rect">
                  <a:avLst/>
                </a:prstGeom>
                <a:noFill/>
              </p:spPr>
              <p:txBody>
                <a:bodyPr wrap="square">
                  <a:spAutoFit/>
                </a:bodyPr>
                <a:lstStyle/>
                <a:p>
                  <a:pPr algn="l"/>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Requests for Sensitive Info </a:t>
                  </a:r>
                  <a:endParaRPr lang="en-US"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grpSp>
    </p:spTree>
    <p:extLst>
      <p:ext uri="{BB962C8B-B14F-4D97-AF65-F5344CB8AC3E}">
        <p14:creationId xmlns:p14="http://schemas.microsoft.com/office/powerpoint/2010/main" val="1508730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B27B89-63FE-5572-13DC-53E506B73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971700"/>
          </a:xfrm>
          <a:prstGeom prst="rect">
            <a:avLst/>
          </a:prstGeom>
        </p:spPr>
      </p:pic>
      <p:sp>
        <p:nvSpPr>
          <p:cNvPr id="4" name="Parallelogram 3">
            <a:extLst>
              <a:ext uri="{FF2B5EF4-FFF2-40B4-BE49-F238E27FC236}">
                <a16:creationId xmlns:a16="http://schemas.microsoft.com/office/drawing/2014/main" id="{9CDF7CA8-237F-A3A2-C08D-7C369151BDCB}"/>
              </a:ext>
            </a:extLst>
          </p:cNvPr>
          <p:cNvSpPr/>
          <p:nvPr/>
        </p:nvSpPr>
        <p:spPr>
          <a:xfrm>
            <a:off x="832022" y="2147624"/>
            <a:ext cx="10527957" cy="1711411"/>
          </a:xfrm>
          <a:prstGeom prst="parallelogram">
            <a:avLst>
              <a:gd name="adj" fmla="val 15477"/>
            </a:avLst>
          </a:prstGeom>
          <a:gradFill>
            <a:gsLst>
              <a:gs pos="0">
                <a:schemeClr val="accent4"/>
              </a:gs>
              <a:gs pos="100000">
                <a:schemeClr val="accent3"/>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8CE5E7-5E58-C449-CA5D-9D1DC3C7D7A7}"/>
              </a:ext>
            </a:extLst>
          </p:cNvPr>
          <p:cNvSpPr txBox="1"/>
          <p:nvPr/>
        </p:nvSpPr>
        <p:spPr>
          <a:xfrm>
            <a:off x="3149608" y="2112419"/>
            <a:ext cx="6098058" cy="1200329"/>
          </a:xfrm>
          <a:prstGeom prst="rect">
            <a:avLst/>
          </a:prstGeom>
          <a:noFill/>
        </p:spPr>
        <p:txBody>
          <a:bodyPr wrap="square">
            <a:spAutoFit/>
          </a:bodyPr>
          <a:lstStyle/>
          <a:p>
            <a:pPr algn="ctr"/>
            <a:r>
              <a:rPr lang="en-US" sz="3600" dirty="0">
                <a:solidFill>
                  <a:srgbClr val="37BFD9"/>
                </a:solidFill>
                <a:latin typeface="ROG Fonts" panose="00000500000000000000" pitchFamily="50" charset="0"/>
              </a:rPr>
              <a:t>Phishing Attack Lifecycle</a:t>
            </a:r>
            <a:endParaRPr lang="en-US" sz="3600" b="1" dirty="0">
              <a:solidFill>
                <a:srgbClr val="37BFD9"/>
              </a:solidFill>
              <a:latin typeface="ROG Fonts" panose="00000500000000000000" pitchFamily="50" charset="0"/>
            </a:endParaRPr>
          </a:p>
        </p:txBody>
      </p:sp>
      <p:sp>
        <p:nvSpPr>
          <p:cNvPr id="8" name="TextBox 7">
            <a:extLst>
              <a:ext uri="{FF2B5EF4-FFF2-40B4-BE49-F238E27FC236}">
                <a16:creationId xmlns:a16="http://schemas.microsoft.com/office/drawing/2014/main" id="{CC2C34AF-292A-7D37-0D32-796BA1136453}"/>
              </a:ext>
            </a:extLst>
          </p:cNvPr>
          <p:cNvSpPr txBox="1"/>
          <p:nvPr/>
        </p:nvSpPr>
        <p:spPr>
          <a:xfrm>
            <a:off x="1618080" y="4541131"/>
            <a:ext cx="8955840" cy="1332929"/>
          </a:xfrm>
          <a:prstGeom prst="rect">
            <a:avLst/>
          </a:prstGeom>
          <a:noFill/>
        </p:spPr>
        <p:txBody>
          <a:bodyPr wrap="square">
            <a:spAutoFit/>
          </a:bodyPr>
          <a:lstStyle/>
          <a:p>
            <a:pPr algn="ctr">
              <a:lnSpc>
                <a:spcPct val="150000"/>
              </a:lnSpc>
            </a:pPr>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Setup (fake website/email). 2. Lure (convince the victim). 3. Exploit (steal credentials). 4. Execution (use stolen data).</a:t>
            </a:r>
          </a:p>
          <a:p>
            <a:pPr algn="ctr">
              <a:lnSpc>
                <a:spcPct val="150000"/>
              </a:lnSpc>
            </a:pPr>
            <a:endParaRPr lang="en-US" sz="20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9168246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A0883359-4268-18FF-5672-4961C14F8FA9}"/>
              </a:ext>
            </a:extLst>
          </p:cNvPr>
          <p:cNvSpPr/>
          <p:nvPr/>
        </p:nvSpPr>
        <p:spPr>
          <a:xfrm>
            <a:off x="5980670" y="0"/>
            <a:ext cx="6211329" cy="3781168"/>
          </a:xfrm>
          <a:prstGeom prst="snip2Diag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Photo digital crime by an anonymous hacker">
            <a:extLst>
              <a:ext uri="{FF2B5EF4-FFF2-40B4-BE49-F238E27FC236}">
                <a16:creationId xmlns:a16="http://schemas.microsoft.com/office/drawing/2014/main" id="{25C9364A-6975-ACF9-4E33-00F344785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50" t="5347" b="15776"/>
          <a:stretch>
            <a:fillRect/>
          </a:stretch>
        </p:blipFill>
        <p:spPr bwMode="auto">
          <a:xfrm>
            <a:off x="6096001" y="0"/>
            <a:ext cx="6096000" cy="3645243"/>
          </a:xfrm>
          <a:prstGeom prst="snip2Diag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E5F257D-B3CE-BDF8-2A13-EF521188EA97}"/>
              </a:ext>
            </a:extLst>
          </p:cNvPr>
          <p:cNvGrpSpPr/>
          <p:nvPr/>
        </p:nvGrpSpPr>
        <p:grpSpPr>
          <a:xfrm>
            <a:off x="605480" y="909155"/>
            <a:ext cx="5120596" cy="1688849"/>
            <a:chOff x="472647" y="930348"/>
            <a:chExt cx="5120596" cy="1688849"/>
          </a:xfrm>
        </p:grpSpPr>
        <p:sp>
          <p:nvSpPr>
            <p:cNvPr id="11" name="TextBox 10">
              <a:extLst>
                <a:ext uri="{FF2B5EF4-FFF2-40B4-BE49-F238E27FC236}">
                  <a16:creationId xmlns:a16="http://schemas.microsoft.com/office/drawing/2014/main" id="{5C3C043E-ED73-E95D-93CF-B02E0059F84C}"/>
                </a:ext>
              </a:extLst>
            </p:cNvPr>
            <p:cNvSpPr txBox="1"/>
            <p:nvPr/>
          </p:nvSpPr>
          <p:spPr>
            <a:xfrm>
              <a:off x="472647" y="930348"/>
              <a:ext cx="5120596" cy="1200329"/>
            </a:xfrm>
            <a:prstGeom prst="rect">
              <a:avLst/>
            </a:prstGeom>
            <a:noFill/>
          </p:spPr>
          <p:txBody>
            <a:bodyPr wrap="square">
              <a:spAutoFit/>
            </a:bodyPr>
            <a:lstStyle/>
            <a:p>
              <a:r>
                <a:rPr lang="en-US" sz="3600" dirty="0">
                  <a:solidFill>
                    <a:srgbClr val="37BFD9"/>
                  </a:solidFill>
                  <a:latin typeface="ROG Fonts" panose="00000500000000000000" pitchFamily="50" charset="0"/>
                </a:rPr>
                <a:t>Real-World Phishing Cases</a:t>
              </a:r>
              <a:endParaRPr lang="en-US" sz="3600" b="1" dirty="0">
                <a:solidFill>
                  <a:srgbClr val="37BFD9"/>
                </a:solidFill>
                <a:latin typeface="ROG Fonts" panose="00000500000000000000" pitchFamily="50" charset="0"/>
              </a:endParaRPr>
            </a:p>
          </p:txBody>
        </p:sp>
        <p:sp>
          <p:nvSpPr>
            <p:cNvPr id="13" name="TextBox 12">
              <a:extLst>
                <a:ext uri="{FF2B5EF4-FFF2-40B4-BE49-F238E27FC236}">
                  <a16:creationId xmlns:a16="http://schemas.microsoft.com/office/drawing/2014/main" id="{276BF152-D16E-2C9C-3ADA-F09DE0D806B0}"/>
                </a:ext>
              </a:extLst>
            </p:cNvPr>
            <p:cNvSpPr txBox="1"/>
            <p:nvPr/>
          </p:nvSpPr>
          <p:spPr>
            <a:xfrm>
              <a:off x="472647" y="2158173"/>
              <a:ext cx="4973595" cy="461024"/>
            </a:xfrm>
            <a:prstGeom prst="rect">
              <a:avLst/>
            </a:prstGeom>
            <a:noFill/>
          </p:spPr>
          <p:txBody>
            <a:bodyPr wrap="square">
              <a:spAutoFit/>
            </a:bodyPr>
            <a:lstStyle/>
            <a:p>
              <a:pPr>
                <a:lnSpc>
                  <a:spcPct val="150000"/>
                </a:lnSpc>
              </a:pPr>
              <a:endParaRPr lang="en-US" dirty="0">
                <a:solidFill>
                  <a:schemeClr val="bg1"/>
                </a:solidFill>
                <a:latin typeface="Montserrat" panose="00000500000000000000" pitchFamily="2" charset="0"/>
              </a:endParaRPr>
            </a:p>
          </p:txBody>
        </p:sp>
      </p:grpSp>
      <p:grpSp>
        <p:nvGrpSpPr>
          <p:cNvPr id="21" name="Group 20">
            <a:extLst>
              <a:ext uri="{FF2B5EF4-FFF2-40B4-BE49-F238E27FC236}">
                <a16:creationId xmlns:a16="http://schemas.microsoft.com/office/drawing/2014/main" id="{35E9C497-7D41-CDFE-15B9-FFA8093AA04E}"/>
              </a:ext>
            </a:extLst>
          </p:cNvPr>
          <p:cNvGrpSpPr/>
          <p:nvPr/>
        </p:nvGrpSpPr>
        <p:grpSpPr>
          <a:xfrm>
            <a:off x="302740" y="4769710"/>
            <a:ext cx="3713207" cy="1198605"/>
            <a:chOff x="302740" y="4769710"/>
            <a:chExt cx="3713207" cy="1198605"/>
          </a:xfrm>
        </p:grpSpPr>
        <p:sp>
          <p:nvSpPr>
            <p:cNvPr id="4" name="Rectangle: Diagonal Corners Snipped 3">
              <a:extLst>
                <a:ext uri="{FF2B5EF4-FFF2-40B4-BE49-F238E27FC236}">
                  <a16:creationId xmlns:a16="http://schemas.microsoft.com/office/drawing/2014/main" id="{39742F7D-0082-868C-4928-58ED53C0084B}"/>
                </a:ext>
              </a:extLst>
            </p:cNvPr>
            <p:cNvSpPr/>
            <p:nvPr/>
          </p:nvSpPr>
          <p:spPr>
            <a:xfrm>
              <a:off x="605481" y="4769710"/>
              <a:ext cx="3410466" cy="1198605"/>
            </a:xfrm>
            <a:prstGeom prst="snip2Diag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A4FB1E-0A7D-3AB0-22DF-0710C87C378B}"/>
                </a:ext>
              </a:extLst>
            </p:cNvPr>
            <p:cNvSpPr/>
            <p:nvPr/>
          </p:nvSpPr>
          <p:spPr>
            <a:xfrm>
              <a:off x="302740" y="5066272"/>
              <a:ext cx="605481" cy="6054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Montserrat" panose="00000500000000000000" pitchFamily="2" charset="0"/>
                </a:rPr>
                <a:t>01</a:t>
              </a:r>
            </a:p>
          </p:txBody>
        </p:sp>
        <p:sp>
          <p:nvSpPr>
            <p:cNvPr id="18" name="TextBox 17">
              <a:extLst>
                <a:ext uri="{FF2B5EF4-FFF2-40B4-BE49-F238E27FC236}">
                  <a16:creationId xmlns:a16="http://schemas.microsoft.com/office/drawing/2014/main" id="{FE40C2F6-D2CD-E781-1DDD-1FDFF135B383}"/>
                </a:ext>
              </a:extLst>
            </p:cNvPr>
            <p:cNvSpPr txBox="1"/>
            <p:nvPr/>
          </p:nvSpPr>
          <p:spPr>
            <a:xfrm>
              <a:off x="908221" y="5045847"/>
              <a:ext cx="2815283" cy="646331"/>
            </a:xfrm>
            <a:prstGeom prst="rect">
              <a:avLst/>
            </a:prstGeom>
            <a:noFill/>
          </p:spPr>
          <p:txBody>
            <a:bodyPr wrap="square">
              <a:spAutoFit/>
            </a:bodyPr>
            <a:lstStyle/>
            <a:p>
              <a:pPr algn="l"/>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Google &amp; Facebook scam ($100M loss)</a:t>
              </a:r>
              <a:endParaRPr lang="en-US" b="0" i="0" dirty="0">
                <a:solidFill>
                  <a:schemeClr val="bg1"/>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grpSp>
      <p:grpSp>
        <p:nvGrpSpPr>
          <p:cNvPr id="22" name="Group 21">
            <a:extLst>
              <a:ext uri="{FF2B5EF4-FFF2-40B4-BE49-F238E27FC236}">
                <a16:creationId xmlns:a16="http://schemas.microsoft.com/office/drawing/2014/main" id="{4B3F9BBD-4EDE-EB6E-26CB-BC6C130A0C8F}"/>
              </a:ext>
            </a:extLst>
          </p:cNvPr>
          <p:cNvGrpSpPr/>
          <p:nvPr/>
        </p:nvGrpSpPr>
        <p:grpSpPr>
          <a:xfrm>
            <a:off x="4149811" y="4769710"/>
            <a:ext cx="3702908" cy="1198605"/>
            <a:chOff x="4149811" y="4769710"/>
            <a:chExt cx="3702908" cy="1198605"/>
          </a:xfrm>
        </p:grpSpPr>
        <p:sp>
          <p:nvSpPr>
            <p:cNvPr id="5" name="Rectangle: Diagonal Corners Snipped 4">
              <a:extLst>
                <a:ext uri="{FF2B5EF4-FFF2-40B4-BE49-F238E27FC236}">
                  <a16:creationId xmlns:a16="http://schemas.microsoft.com/office/drawing/2014/main" id="{97C02A69-8B15-E25E-0498-C67D4DFCBFDE}"/>
                </a:ext>
              </a:extLst>
            </p:cNvPr>
            <p:cNvSpPr/>
            <p:nvPr/>
          </p:nvSpPr>
          <p:spPr>
            <a:xfrm>
              <a:off x="4442253" y="4769710"/>
              <a:ext cx="3410466" cy="1198605"/>
            </a:xfrm>
            <a:prstGeom prst="snip2Diag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EBDCE2-E8BF-4371-FD9A-050CDC50676A}"/>
                </a:ext>
              </a:extLst>
            </p:cNvPr>
            <p:cNvSpPr/>
            <p:nvPr/>
          </p:nvSpPr>
          <p:spPr>
            <a:xfrm>
              <a:off x="4149811" y="5066272"/>
              <a:ext cx="605481" cy="6054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Montserrat" panose="00000500000000000000" pitchFamily="2" charset="0"/>
                </a:rPr>
                <a:t>02</a:t>
              </a:r>
            </a:p>
          </p:txBody>
        </p:sp>
        <p:sp>
          <p:nvSpPr>
            <p:cNvPr id="19" name="TextBox 18">
              <a:extLst>
                <a:ext uri="{FF2B5EF4-FFF2-40B4-BE49-F238E27FC236}">
                  <a16:creationId xmlns:a16="http://schemas.microsoft.com/office/drawing/2014/main" id="{8115BD34-93FD-B986-6907-7FBD7350B838}"/>
                </a:ext>
              </a:extLst>
            </p:cNvPr>
            <p:cNvSpPr txBox="1"/>
            <p:nvPr/>
          </p:nvSpPr>
          <p:spPr>
            <a:xfrm>
              <a:off x="4755292" y="5066272"/>
              <a:ext cx="3035129" cy="369332"/>
            </a:xfrm>
            <a:prstGeom prst="rect">
              <a:avLst/>
            </a:prstGeom>
            <a:noFill/>
          </p:spPr>
          <p:txBody>
            <a:bodyPr wrap="square">
              <a:spAutoFit/>
            </a:bodyPr>
            <a:lstStyle/>
            <a:p>
              <a:pPr algn="l"/>
              <a:r>
                <a:rPr lang="en-US"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Twitter employee hack</a:t>
              </a:r>
              <a:endParaRPr lang="en-US" b="0" i="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23" name="Group 22">
            <a:extLst>
              <a:ext uri="{FF2B5EF4-FFF2-40B4-BE49-F238E27FC236}">
                <a16:creationId xmlns:a16="http://schemas.microsoft.com/office/drawing/2014/main" id="{F54F754E-693A-64FD-1E60-83AA1E255EBC}"/>
              </a:ext>
            </a:extLst>
          </p:cNvPr>
          <p:cNvGrpSpPr/>
          <p:nvPr/>
        </p:nvGrpSpPr>
        <p:grpSpPr>
          <a:xfrm>
            <a:off x="7976284" y="4769710"/>
            <a:ext cx="3713208" cy="1198605"/>
            <a:chOff x="7976284" y="4769710"/>
            <a:chExt cx="3713208" cy="1198605"/>
          </a:xfrm>
        </p:grpSpPr>
        <p:sp>
          <p:nvSpPr>
            <p:cNvPr id="6" name="Rectangle: Diagonal Corners Snipped 5">
              <a:extLst>
                <a:ext uri="{FF2B5EF4-FFF2-40B4-BE49-F238E27FC236}">
                  <a16:creationId xmlns:a16="http://schemas.microsoft.com/office/drawing/2014/main" id="{5126664D-35E2-B813-1D3C-607213C2BA4B}"/>
                </a:ext>
              </a:extLst>
            </p:cNvPr>
            <p:cNvSpPr/>
            <p:nvPr/>
          </p:nvSpPr>
          <p:spPr>
            <a:xfrm>
              <a:off x="8279026" y="4769710"/>
              <a:ext cx="3410466" cy="1198605"/>
            </a:xfrm>
            <a:prstGeom prst="snip2Diag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2822BB4-C4A4-2862-65DB-A07B3001CCBD}"/>
                </a:ext>
              </a:extLst>
            </p:cNvPr>
            <p:cNvSpPr/>
            <p:nvPr/>
          </p:nvSpPr>
          <p:spPr>
            <a:xfrm>
              <a:off x="7976284" y="5066272"/>
              <a:ext cx="605481" cy="6054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Montserrat" panose="00000500000000000000" pitchFamily="2" charset="0"/>
                </a:rPr>
                <a:t>03</a:t>
              </a:r>
            </a:p>
          </p:txBody>
        </p:sp>
        <p:sp>
          <p:nvSpPr>
            <p:cNvPr id="20" name="TextBox 19">
              <a:extLst>
                <a:ext uri="{FF2B5EF4-FFF2-40B4-BE49-F238E27FC236}">
                  <a16:creationId xmlns:a16="http://schemas.microsoft.com/office/drawing/2014/main" id="{CABE4752-D236-CDEC-01CD-D029F5040BDB}"/>
                </a:ext>
              </a:extLst>
            </p:cNvPr>
            <p:cNvSpPr txBox="1"/>
            <p:nvPr/>
          </p:nvSpPr>
          <p:spPr>
            <a:xfrm>
              <a:off x="8705330" y="5025422"/>
              <a:ext cx="2815283" cy="646331"/>
            </a:xfrm>
            <a:prstGeom prst="rect">
              <a:avLst/>
            </a:prstGeom>
            <a:noFill/>
          </p:spPr>
          <p:txBody>
            <a:bodyPr wrap="square">
              <a:spAutoFit/>
            </a:bodyPr>
            <a:lstStyle/>
            <a:p>
              <a:pPr algn="l"/>
              <a:r>
                <a:rPr lang="en-US"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2016 DNC email breach</a:t>
              </a:r>
              <a:r>
                <a:rPr lang="en-US" dirty="0"/>
                <a:t>.</a:t>
              </a:r>
              <a:endParaRPr lang="en-US" b="0" i="0" dirty="0">
                <a:solidFill>
                  <a:srgbClr val="D1D5DB"/>
                </a:solidFill>
                <a:effectLst/>
                <a:latin typeface="Montserrat" panose="00000500000000000000" pitchFamily="2" charset="0"/>
              </a:endParaRPr>
            </a:p>
          </p:txBody>
        </p:sp>
      </p:grpSp>
    </p:spTree>
    <p:extLst>
      <p:ext uri="{BB962C8B-B14F-4D97-AF65-F5344CB8AC3E}">
        <p14:creationId xmlns:p14="http://schemas.microsoft.com/office/powerpoint/2010/main" val="29536655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pic>
        <p:nvPicPr>
          <p:cNvPr id="7170" name="Picture 2" descr="Photo young man working on cracking database passwords to access sensitive information, using malware and virus. thief hacking network system and steal data from government server at night.">
            <a:extLst>
              <a:ext uri="{FF2B5EF4-FFF2-40B4-BE49-F238E27FC236}">
                <a16:creationId xmlns:a16="http://schemas.microsoft.com/office/drawing/2014/main" id="{D60DD1FA-6641-8DCE-CA35-D079A0CF55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699573" y="895350"/>
            <a:ext cx="3971925" cy="5962650"/>
          </a:xfrm>
          <a:prstGeom prst="snip1Rect">
            <a:avLst/>
          </a:prstGeom>
          <a:noFill/>
          <a:ln w="12700">
            <a:gradFill flip="none" rotWithShape="1">
              <a:gsLst>
                <a:gs pos="0">
                  <a:schemeClr val="accent4"/>
                </a:gs>
                <a:gs pos="100000">
                  <a:schemeClr val="accent3"/>
                </a:gs>
              </a:gsLst>
              <a:lin ang="5400000" scaled="1"/>
            </a:gradFill>
            <a:miter lim="800000"/>
          </a:ln>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2B866EA-C0A7-1E77-460E-FEE745A89DAD}"/>
              </a:ext>
            </a:extLst>
          </p:cNvPr>
          <p:cNvGrpSpPr/>
          <p:nvPr/>
        </p:nvGrpSpPr>
        <p:grpSpPr>
          <a:xfrm>
            <a:off x="5193122" y="615432"/>
            <a:ext cx="6497013" cy="6155344"/>
            <a:chOff x="5193121" y="727843"/>
            <a:chExt cx="6497013" cy="6155344"/>
          </a:xfrm>
        </p:grpSpPr>
        <p:sp>
          <p:nvSpPr>
            <p:cNvPr id="10" name="TextBox 9">
              <a:extLst>
                <a:ext uri="{FF2B5EF4-FFF2-40B4-BE49-F238E27FC236}">
                  <a16:creationId xmlns:a16="http://schemas.microsoft.com/office/drawing/2014/main" id="{5F9B4F3E-0FA5-DFBE-FA67-E61A5DC1F7B4}"/>
                </a:ext>
              </a:extLst>
            </p:cNvPr>
            <p:cNvSpPr txBox="1"/>
            <p:nvPr/>
          </p:nvSpPr>
          <p:spPr>
            <a:xfrm>
              <a:off x="5193121" y="727843"/>
              <a:ext cx="5044646" cy="1754326"/>
            </a:xfrm>
            <a:prstGeom prst="rect">
              <a:avLst/>
            </a:prstGeom>
            <a:noFill/>
          </p:spPr>
          <p:txBody>
            <a:bodyPr wrap="square">
              <a:spAutoFit/>
            </a:bodyPr>
            <a:lstStyle/>
            <a:p>
              <a:r>
                <a:rPr lang="en-US" sz="3600" dirty="0">
                  <a:solidFill>
                    <a:srgbClr val="37BFD9"/>
                  </a:solidFill>
                  <a:latin typeface="ROG Fonts" panose="00000500000000000000" pitchFamily="50" charset="0"/>
                </a:rPr>
                <a:t>Consequences of Phishing</a:t>
              </a:r>
            </a:p>
            <a:p>
              <a:endParaRPr lang="en-US" sz="3600" b="1" dirty="0">
                <a:solidFill>
                  <a:schemeClr val="bg1"/>
                </a:solidFill>
                <a:latin typeface="ROG Fonts" panose="00000500000000000000" pitchFamily="50" charset="0"/>
              </a:endParaRPr>
            </a:p>
          </p:txBody>
        </p:sp>
        <p:sp>
          <p:nvSpPr>
            <p:cNvPr id="12" name="TextBox 11">
              <a:extLst>
                <a:ext uri="{FF2B5EF4-FFF2-40B4-BE49-F238E27FC236}">
                  <a16:creationId xmlns:a16="http://schemas.microsoft.com/office/drawing/2014/main" id="{96B0ABAC-D0BD-C740-C07E-EA42FECC4208}"/>
                </a:ext>
              </a:extLst>
            </p:cNvPr>
            <p:cNvSpPr txBox="1"/>
            <p:nvPr/>
          </p:nvSpPr>
          <p:spPr>
            <a:xfrm>
              <a:off x="5193121" y="1877329"/>
              <a:ext cx="6497013" cy="5005858"/>
            </a:xfrm>
            <a:prstGeom prst="rect">
              <a:avLst/>
            </a:prstGeom>
            <a:noFill/>
          </p:spPr>
          <p:txBody>
            <a:bodyPr wrap="square">
              <a:spAutoFit/>
            </a:bodyPr>
            <a:lstStyle/>
            <a:p>
              <a:r>
                <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Phishing can have serious consequences, both for individuals and organizations:</a:t>
              </a:r>
            </a:p>
            <a:p>
              <a:endPar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a:p>
              <a:pPr>
                <a:buFont typeface="+mj-lt"/>
                <a:buAutoNum type="arabicPeriod"/>
              </a:pPr>
              <a:r>
                <a:rPr lang="en-US" sz="1600"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Financial Loss</a:t>
              </a:r>
              <a:r>
                <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 Victims may lose money due to stolen bank details or fraudulent transactions.</a:t>
              </a:r>
            </a:p>
            <a:p>
              <a:pPr>
                <a:buFont typeface="+mj-lt"/>
                <a:buAutoNum type="arabicPeriod"/>
              </a:pPr>
              <a:r>
                <a:rPr lang="en-US" sz="1600"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Identity Theft</a:t>
              </a:r>
              <a:r>
                <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 Attackers can use stolen personal information to commit fraud or open accounts in your name.</a:t>
              </a:r>
            </a:p>
            <a:p>
              <a:pPr>
                <a:buFont typeface="+mj-lt"/>
                <a:buAutoNum type="arabicPeriod"/>
              </a:pPr>
              <a:r>
                <a:rPr lang="en-US" sz="1600"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Data Breaches</a:t>
              </a:r>
              <a:r>
                <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 Phishing can compromise sensitive company data, leading to leaks and security breaches.</a:t>
              </a:r>
            </a:p>
            <a:p>
              <a:pPr>
                <a:buFont typeface="+mj-lt"/>
                <a:buAutoNum type="arabicPeriod"/>
              </a:pPr>
              <a:r>
                <a:rPr lang="en-US" sz="1600"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Malware Infections</a:t>
              </a:r>
              <a:r>
                <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 Clicking on malicious links or attachments can install ransomware, spyware, or viruses.</a:t>
              </a:r>
            </a:p>
            <a:p>
              <a:pPr>
                <a:buFont typeface="+mj-lt"/>
                <a:buAutoNum type="arabicPeriod"/>
              </a:pPr>
              <a:r>
                <a:rPr lang="en-US" sz="1600" b="1"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Reputation Damage</a:t>
              </a:r>
              <a:r>
                <a:rPr lang="en-US" sz="16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 Businesses that fall victim may lose customer trust and face legal or regulatory penalties.</a:t>
              </a:r>
            </a:p>
            <a:p>
              <a:pPr>
                <a:lnSpc>
                  <a:spcPct val="150000"/>
                </a:lnSpc>
              </a:pPr>
              <a:endParaRPr lang="en-US" sz="2800" dirty="0"/>
            </a:p>
            <a:p>
              <a:pPr>
                <a:lnSpc>
                  <a:spcPct val="150000"/>
                </a:lnSpc>
              </a:pPr>
              <a:endParaRPr lang="en-US" sz="1600"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30001911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7000">
              <a:schemeClr val="accent2"/>
            </a:gs>
            <a:gs pos="100000">
              <a:schemeClr val="accent3"/>
            </a:gs>
          </a:gsLst>
          <a:lin ang="27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B301FC6-11A5-79F6-1E72-C6B379B4C28B}"/>
              </a:ext>
            </a:extLst>
          </p:cNvPr>
          <p:cNvGrpSpPr/>
          <p:nvPr/>
        </p:nvGrpSpPr>
        <p:grpSpPr>
          <a:xfrm>
            <a:off x="5998826" y="1032522"/>
            <a:ext cx="8051703" cy="2697315"/>
            <a:chOff x="7997855" y="706538"/>
            <a:chExt cx="5561045" cy="3002143"/>
          </a:xfrm>
        </p:grpSpPr>
        <p:sp>
          <p:nvSpPr>
            <p:cNvPr id="5" name="TextBox 4">
              <a:extLst>
                <a:ext uri="{FF2B5EF4-FFF2-40B4-BE49-F238E27FC236}">
                  <a16:creationId xmlns:a16="http://schemas.microsoft.com/office/drawing/2014/main" id="{4157BBAE-B768-423C-A9E2-EBAD62E23781}"/>
                </a:ext>
              </a:extLst>
            </p:cNvPr>
            <p:cNvSpPr txBox="1"/>
            <p:nvPr/>
          </p:nvSpPr>
          <p:spPr>
            <a:xfrm>
              <a:off x="7997855" y="706538"/>
              <a:ext cx="5561045" cy="1335980"/>
            </a:xfrm>
            <a:prstGeom prst="rect">
              <a:avLst/>
            </a:prstGeom>
            <a:noFill/>
          </p:spPr>
          <p:txBody>
            <a:bodyPr wrap="square">
              <a:spAutoFit/>
            </a:bodyPr>
            <a:lstStyle/>
            <a:p>
              <a:r>
                <a:rPr lang="en-US" sz="3600" dirty="0">
                  <a:solidFill>
                    <a:srgbClr val="37BFD9"/>
                  </a:solidFill>
                  <a:latin typeface="ROG Fonts" panose="00000500000000000000" pitchFamily="50" charset="0"/>
                </a:rPr>
                <a:t>Advanced Phishing Techniques</a:t>
              </a:r>
              <a:endParaRPr lang="en-US" sz="3600" b="1" dirty="0">
                <a:solidFill>
                  <a:srgbClr val="37BFD9"/>
                </a:solidFill>
                <a:latin typeface="ROG Fonts" panose="00000500000000000000" pitchFamily="50" charset="0"/>
              </a:endParaRPr>
            </a:p>
          </p:txBody>
        </p:sp>
        <p:sp>
          <p:nvSpPr>
            <p:cNvPr id="7" name="TextBox 6">
              <a:extLst>
                <a:ext uri="{FF2B5EF4-FFF2-40B4-BE49-F238E27FC236}">
                  <a16:creationId xmlns:a16="http://schemas.microsoft.com/office/drawing/2014/main" id="{A8A93461-0EB4-BC02-4E5A-E4C449059637}"/>
                </a:ext>
              </a:extLst>
            </p:cNvPr>
            <p:cNvSpPr txBox="1"/>
            <p:nvPr/>
          </p:nvSpPr>
          <p:spPr>
            <a:xfrm>
              <a:off x="8058525" y="2270647"/>
              <a:ext cx="4210305" cy="1438034"/>
            </a:xfrm>
            <a:prstGeom prst="rect">
              <a:avLst/>
            </a:prstGeom>
            <a:noFill/>
          </p:spPr>
          <p:txBody>
            <a:bodyPr wrap="square">
              <a:spAutoFit/>
            </a:bodyPr>
            <a:lstStyle/>
            <a:p>
              <a:pPr>
                <a:lnSpc>
                  <a:spcPct val="150000"/>
                </a:lnSpc>
              </a:pPr>
              <a:r>
                <a:rPr lang="en-US"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AI-powered phishing. 2. QR code phishing 3. Deepfake social engineering.</a:t>
              </a:r>
            </a:p>
            <a:p>
              <a:pPr>
                <a:lnSpc>
                  <a:spcPct val="150000"/>
                </a:lnSpc>
              </a:pPr>
              <a:endParaRPr lang="en-US" dirty="0">
                <a:solidFill>
                  <a:schemeClr val="bg1"/>
                </a:solidFill>
                <a:latin typeface="Montserrat" panose="00000500000000000000" pitchFamily="2" charset="0"/>
              </a:endParaRPr>
            </a:p>
          </p:txBody>
        </p:sp>
      </p:grpSp>
      <p:pic>
        <p:nvPicPr>
          <p:cNvPr id="12" name="Picture 11">
            <a:extLst>
              <a:ext uri="{FF2B5EF4-FFF2-40B4-BE49-F238E27FC236}">
                <a16:creationId xmlns:a16="http://schemas.microsoft.com/office/drawing/2014/main" id="{8B5FBBB6-1272-B042-D923-102B822CB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14" y="1151542"/>
            <a:ext cx="3566446" cy="30005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3" name="Group 2">
            <a:extLst>
              <a:ext uri="{FF2B5EF4-FFF2-40B4-BE49-F238E27FC236}">
                <a16:creationId xmlns:a16="http://schemas.microsoft.com/office/drawing/2014/main" id="{3B74ED49-7797-C998-59A1-6B69CD7BF2A8}"/>
              </a:ext>
            </a:extLst>
          </p:cNvPr>
          <p:cNvGrpSpPr/>
          <p:nvPr/>
        </p:nvGrpSpPr>
        <p:grpSpPr>
          <a:xfrm>
            <a:off x="1016358" y="2447147"/>
            <a:ext cx="4982469" cy="3409950"/>
            <a:chOff x="1848377" y="2099540"/>
            <a:chExt cx="4982469" cy="3409950"/>
          </a:xfrm>
        </p:grpSpPr>
        <p:pic>
          <p:nvPicPr>
            <p:cNvPr id="8198" name="Picture 6" descr="Free photo portrait of hacker">
              <a:extLst>
                <a:ext uri="{FF2B5EF4-FFF2-40B4-BE49-F238E27FC236}">
                  <a16:creationId xmlns:a16="http://schemas.microsoft.com/office/drawing/2014/main" id="{0E8FADBD-1C5C-0237-16CE-BA090835F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34" t="8070" r="24993" b="6285"/>
            <a:stretch>
              <a:fillRect/>
            </a:stretch>
          </p:blipFill>
          <p:spPr bwMode="auto">
            <a:xfrm flipH="1">
              <a:off x="2777829" y="2099540"/>
              <a:ext cx="4053017" cy="3409950"/>
            </a:xfrm>
            <a:prstGeom prst="snip2DiagRect">
              <a:avLst/>
            </a:prstGeom>
            <a:noFill/>
            <a:ln w="31750">
              <a:solidFill>
                <a:schemeClr val="accent4"/>
              </a:solidFill>
              <a:miter lim="800000"/>
            </a:ln>
            <a:extLst>
              <a:ext uri="{909E8E84-426E-40DD-AFC4-6F175D3DCCD1}">
                <a14:hiddenFill xmlns:a14="http://schemas.microsoft.com/office/drawing/2010/main">
                  <a:solidFill>
                    <a:srgbClr val="FFFFFF"/>
                  </a:solidFill>
                </a14:hiddenFill>
              </a:ext>
            </a:extLst>
          </p:spPr>
        </p:pic>
        <p:sp>
          <p:nvSpPr>
            <p:cNvPr id="2" name="Rectangle: Diagonal Corners Snipped 1">
              <a:extLst>
                <a:ext uri="{FF2B5EF4-FFF2-40B4-BE49-F238E27FC236}">
                  <a16:creationId xmlns:a16="http://schemas.microsoft.com/office/drawing/2014/main" id="{D7520B99-DB91-8437-A3E7-163EE7C6CFC9}"/>
                </a:ext>
              </a:extLst>
            </p:cNvPr>
            <p:cNvSpPr/>
            <p:nvPr/>
          </p:nvSpPr>
          <p:spPr>
            <a:xfrm>
              <a:off x="1848377" y="3081393"/>
              <a:ext cx="2298357" cy="929310"/>
            </a:xfrm>
            <a:prstGeom prst="snip2DiagRect">
              <a:avLst/>
            </a:prstGeom>
            <a:gradFill>
              <a:gsLst>
                <a:gs pos="0">
                  <a:schemeClr val="accent4"/>
                </a:gs>
                <a:gs pos="86000">
                  <a:schemeClr val="accent3"/>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600" dirty="0">
                  <a:solidFill>
                    <a:schemeClr val="bg1"/>
                  </a:solidFill>
                  <a:latin typeface="Montserrat" panose="00000500000000000000" pitchFamily="2" charset="0"/>
                </a:rPr>
                <a:t>PHISHING</a:t>
              </a:r>
              <a:endParaRPr lang="en-US" sz="1800" spc="600" dirty="0"/>
            </a:p>
          </p:txBody>
        </p:sp>
      </p:grpSp>
    </p:spTree>
    <p:extLst>
      <p:ext uri="{BB962C8B-B14F-4D97-AF65-F5344CB8AC3E}">
        <p14:creationId xmlns:p14="http://schemas.microsoft.com/office/powerpoint/2010/main" val="20189642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Custom 537">
      <a:dk1>
        <a:srgbClr val="000000"/>
      </a:dk1>
      <a:lt1>
        <a:srgbClr val="FFFFFF"/>
      </a:lt1>
      <a:dk2>
        <a:srgbClr val="262626"/>
      </a:dk2>
      <a:lt2>
        <a:srgbClr val="FFFFFF"/>
      </a:lt2>
      <a:accent1>
        <a:srgbClr val="001631"/>
      </a:accent1>
      <a:accent2>
        <a:srgbClr val="001838"/>
      </a:accent2>
      <a:accent3>
        <a:srgbClr val="003A48"/>
      </a:accent3>
      <a:accent4>
        <a:srgbClr val="3BC7E2"/>
      </a:accent4>
      <a:accent5>
        <a:srgbClr val="2993FF"/>
      </a:accent5>
      <a:accent6>
        <a:srgbClr val="7F739A"/>
      </a:accent6>
      <a:hlink>
        <a:srgbClr val="FFFFFF"/>
      </a:hlink>
      <a:folHlink>
        <a:srgbClr val="595959"/>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615</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Berlin Sans FB</vt:lpstr>
      <vt:lpstr>Calibri</vt:lpstr>
      <vt:lpstr>Calibri Light</vt:lpstr>
      <vt:lpstr>Cascadia Code</vt:lpstr>
      <vt:lpstr>Cascadia Code SemiBold</vt:lpstr>
      <vt:lpstr>Cascadia Mono SemiBold</vt:lpstr>
      <vt:lpstr>Century</vt:lpstr>
      <vt:lpstr>Montserrat</vt:lpstr>
      <vt:lpstr>ROG Fonts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Sunny Dange</cp:lastModifiedBy>
  <cp:revision>10</cp:revision>
  <dcterms:created xsi:type="dcterms:W3CDTF">2023-06-29T04:42:15Z</dcterms:created>
  <dcterms:modified xsi:type="dcterms:W3CDTF">2025-02-09T20:07:47Z</dcterms:modified>
</cp:coreProperties>
</file>