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dioma_franc%C3%A9s" TargetMode="External"/><Relationship Id="rId3" Type="http://schemas.openxmlformats.org/officeDocument/2006/relationships/hyperlink" Target="https://es.wikipedia.org/wiki/Pintura_al_%C3%B3leo" TargetMode="External"/><Relationship Id="rId4" Type="http://schemas.openxmlformats.org/officeDocument/2006/relationships/hyperlink" Target="https://es.wikipedia.org/wiki/%C3%89douard_Mane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dioma_franc%C3%A9s" TargetMode="External"/><Relationship Id="rId3" Type="http://schemas.openxmlformats.org/officeDocument/2006/relationships/hyperlink" Target="https://es.wikipedia.org/wiki/Pintura_al_%C3%B3leo" TargetMode="External"/><Relationship Id="rId4" Type="http://schemas.openxmlformats.org/officeDocument/2006/relationships/hyperlink" Target="https://es.wikipedia.org/wiki/%C3%89douard_Mane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dioma_franc%C3%A9s" TargetMode="External"/><Relationship Id="rId3" Type="http://schemas.openxmlformats.org/officeDocument/2006/relationships/hyperlink" Target="https://es.wikipedia.org/wiki/Pintura_al_%C3%B3leo" TargetMode="External"/><Relationship Id="rId4" Type="http://schemas.openxmlformats.org/officeDocument/2006/relationships/hyperlink" Target="https://es.wikipedia.org/wiki/%C3%89douard_Mane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dioma_franc%C3%A9s" TargetMode="External"/><Relationship Id="rId3" Type="http://schemas.openxmlformats.org/officeDocument/2006/relationships/hyperlink" Target="https://es.wikipedia.org/wiki/Pintura_al_%C3%B3leo" TargetMode="External"/><Relationship Id="rId4" Type="http://schemas.openxmlformats.org/officeDocument/2006/relationships/hyperlink" Target="https://es.wikipedia.org/wiki/%C3%89douard_Mane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Idioma_franc%C3%A9s" TargetMode="External"/><Relationship Id="rId3" Type="http://schemas.openxmlformats.org/officeDocument/2006/relationships/hyperlink" Target="https://es.wikipedia.org/wiki/Pintura_al_%C3%B3leo" TargetMode="External"/><Relationship Id="rId4" Type="http://schemas.openxmlformats.org/officeDocument/2006/relationships/hyperlink" Target="https://es.wikipedia.org/wiki/%C3%89douard_Mane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0fba9de5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0fba9de5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El </a:t>
            </a:r>
            <a:r>
              <a:rPr b="1" i="1" lang="es" sz="1200">
                <a:solidFill>
                  <a:srgbClr val="202122"/>
                </a:solidFill>
                <a:highlight>
                  <a:srgbClr val="FFFFFF"/>
                </a:highlight>
              </a:rPr>
              <a:t>Torero muerto</a:t>
            </a:r>
            <a:r>
              <a:rPr lang="es" sz="1200">
                <a:solidFill>
                  <a:srgbClr val="202122"/>
                </a:solidFill>
                <a:highlight>
                  <a:srgbClr val="FFFFFF"/>
                </a:highlight>
              </a:rPr>
              <a:t> (en </a:t>
            </a:r>
            <a:r>
              <a:rPr lang="es" sz="1200">
                <a:solidFill>
                  <a:schemeClr val="hlink"/>
                </a:solidFill>
                <a:highlight>
                  <a:srgbClr val="FFFFFF"/>
                </a:highlight>
                <a:uFill>
                  <a:noFill/>
                </a:uFill>
                <a:hlinkClick r:id="rId2"/>
              </a:rPr>
              <a:t>francés</a:t>
            </a:r>
            <a:r>
              <a:rPr lang="es" sz="1200">
                <a:solidFill>
                  <a:srgbClr val="202122"/>
                </a:solidFill>
                <a:highlight>
                  <a:srgbClr val="FFFFFF"/>
                </a:highlight>
              </a:rPr>
              <a:t> </a:t>
            </a:r>
            <a:r>
              <a:rPr i="1" lang="es" sz="1200">
                <a:solidFill>
                  <a:srgbClr val="202122"/>
                </a:solidFill>
                <a:highlight>
                  <a:srgbClr val="FFFFFF"/>
                </a:highlight>
              </a:rPr>
              <a:t>L'Homme mort</a:t>
            </a:r>
            <a:r>
              <a:rPr lang="es" sz="1200">
                <a:solidFill>
                  <a:srgbClr val="202122"/>
                </a:solidFill>
                <a:highlight>
                  <a:srgbClr val="FFFFFF"/>
                </a:highlight>
              </a:rPr>
              <a:t>) es un </a:t>
            </a:r>
            <a:r>
              <a:rPr lang="es" sz="1200">
                <a:solidFill>
                  <a:schemeClr val="hlink"/>
                </a:solidFill>
                <a:highlight>
                  <a:srgbClr val="FFFFFF"/>
                </a:highlight>
                <a:uFill>
                  <a:noFill/>
                </a:uFill>
                <a:hlinkClick r:id="rId3"/>
              </a:rPr>
              <a:t>óleo sobre lienzo</a:t>
            </a:r>
            <a:r>
              <a:rPr lang="es" sz="1200">
                <a:solidFill>
                  <a:srgbClr val="202122"/>
                </a:solidFill>
                <a:highlight>
                  <a:srgbClr val="FFFFFF"/>
                </a:highlight>
              </a:rPr>
              <a:t> realizado por </a:t>
            </a:r>
            <a:r>
              <a:rPr lang="es" sz="1200">
                <a:solidFill>
                  <a:schemeClr val="hlink"/>
                </a:solidFill>
                <a:highlight>
                  <a:srgbClr val="FFFFFF"/>
                </a:highlight>
                <a:uFill>
                  <a:noFill/>
                </a:uFill>
                <a:hlinkClick r:id="rId4"/>
              </a:rPr>
              <a:t>Édouard Manet</a:t>
            </a:r>
            <a:r>
              <a:rPr lang="es" sz="1200">
                <a:solidFill>
                  <a:srgbClr val="202122"/>
                </a:solidFill>
                <a:highlight>
                  <a:srgbClr val="FFFFFF"/>
                </a:highlight>
              </a:rPr>
              <a:t> probablemente en 1864.</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101af69fd_2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6101af69fd_2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El </a:t>
            </a:r>
            <a:r>
              <a:rPr b="1" i="1" lang="es" sz="1200">
                <a:solidFill>
                  <a:srgbClr val="202122"/>
                </a:solidFill>
                <a:highlight>
                  <a:srgbClr val="FFFFFF"/>
                </a:highlight>
              </a:rPr>
              <a:t>Torero muerto</a:t>
            </a:r>
            <a:r>
              <a:rPr lang="es" sz="1200">
                <a:solidFill>
                  <a:srgbClr val="202122"/>
                </a:solidFill>
                <a:highlight>
                  <a:srgbClr val="FFFFFF"/>
                </a:highlight>
              </a:rPr>
              <a:t> (en </a:t>
            </a:r>
            <a:r>
              <a:rPr lang="es" sz="1200">
                <a:solidFill>
                  <a:schemeClr val="hlink"/>
                </a:solidFill>
                <a:highlight>
                  <a:srgbClr val="FFFFFF"/>
                </a:highlight>
                <a:uFill>
                  <a:noFill/>
                </a:uFill>
                <a:hlinkClick r:id="rId2"/>
              </a:rPr>
              <a:t>francés</a:t>
            </a:r>
            <a:r>
              <a:rPr lang="es" sz="1200">
                <a:solidFill>
                  <a:srgbClr val="202122"/>
                </a:solidFill>
                <a:highlight>
                  <a:srgbClr val="FFFFFF"/>
                </a:highlight>
              </a:rPr>
              <a:t> </a:t>
            </a:r>
            <a:r>
              <a:rPr i="1" lang="es" sz="1200">
                <a:solidFill>
                  <a:srgbClr val="202122"/>
                </a:solidFill>
                <a:highlight>
                  <a:srgbClr val="FFFFFF"/>
                </a:highlight>
              </a:rPr>
              <a:t>L'Homme mort</a:t>
            </a:r>
            <a:r>
              <a:rPr lang="es" sz="1200">
                <a:solidFill>
                  <a:srgbClr val="202122"/>
                </a:solidFill>
                <a:highlight>
                  <a:srgbClr val="FFFFFF"/>
                </a:highlight>
              </a:rPr>
              <a:t>) es un </a:t>
            </a:r>
            <a:r>
              <a:rPr lang="es" sz="1200">
                <a:solidFill>
                  <a:schemeClr val="hlink"/>
                </a:solidFill>
                <a:highlight>
                  <a:srgbClr val="FFFFFF"/>
                </a:highlight>
                <a:uFill>
                  <a:noFill/>
                </a:uFill>
                <a:hlinkClick r:id="rId3"/>
              </a:rPr>
              <a:t>óleo sobre lienzo</a:t>
            </a:r>
            <a:r>
              <a:rPr lang="es" sz="1200">
                <a:solidFill>
                  <a:srgbClr val="202122"/>
                </a:solidFill>
                <a:highlight>
                  <a:srgbClr val="FFFFFF"/>
                </a:highlight>
              </a:rPr>
              <a:t> realizado por </a:t>
            </a:r>
            <a:r>
              <a:rPr lang="es" sz="1200">
                <a:solidFill>
                  <a:schemeClr val="hlink"/>
                </a:solidFill>
                <a:highlight>
                  <a:srgbClr val="FFFFFF"/>
                </a:highlight>
                <a:uFill>
                  <a:noFill/>
                </a:uFill>
                <a:hlinkClick r:id="rId4"/>
              </a:rPr>
              <a:t>Édouard Manet</a:t>
            </a:r>
            <a:r>
              <a:rPr lang="es" sz="1200">
                <a:solidFill>
                  <a:srgbClr val="202122"/>
                </a:solidFill>
                <a:highlight>
                  <a:srgbClr val="FFFFFF"/>
                </a:highlight>
              </a:rPr>
              <a:t> probablemente en 1864.</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0fba9de59_2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fba9de59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El </a:t>
            </a:r>
            <a:r>
              <a:rPr b="1" i="1" lang="es" sz="1200">
                <a:solidFill>
                  <a:srgbClr val="202122"/>
                </a:solidFill>
                <a:highlight>
                  <a:srgbClr val="FFFFFF"/>
                </a:highlight>
              </a:rPr>
              <a:t>Torero muerto</a:t>
            </a:r>
            <a:r>
              <a:rPr lang="es" sz="1200">
                <a:solidFill>
                  <a:srgbClr val="202122"/>
                </a:solidFill>
                <a:highlight>
                  <a:srgbClr val="FFFFFF"/>
                </a:highlight>
              </a:rPr>
              <a:t> (en </a:t>
            </a:r>
            <a:r>
              <a:rPr lang="es" sz="1200">
                <a:solidFill>
                  <a:schemeClr val="hlink"/>
                </a:solidFill>
                <a:highlight>
                  <a:srgbClr val="FFFFFF"/>
                </a:highlight>
                <a:uFill>
                  <a:noFill/>
                </a:uFill>
                <a:hlinkClick r:id="rId2"/>
              </a:rPr>
              <a:t>francés</a:t>
            </a:r>
            <a:r>
              <a:rPr lang="es" sz="1200">
                <a:solidFill>
                  <a:srgbClr val="202122"/>
                </a:solidFill>
                <a:highlight>
                  <a:srgbClr val="FFFFFF"/>
                </a:highlight>
              </a:rPr>
              <a:t> </a:t>
            </a:r>
            <a:r>
              <a:rPr i="1" lang="es" sz="1200">
                <a:solidFill>
                  <a:srgbClr val="202122"/>
                </a:solidFill>
                <a:highlight>
                  <a:srgbClr val="FFFFFF"/>
                </a:highlight>
              </a:rPr>
              <a:t>L'Homme mort</a:t>
            </a:r>
            <a:r>
              <a:rPr lang="es" sz="1200">
                <a:solidFill>
                  <a:srgbClr val="202122"/>
                </a:solidFill>
                <a:highlight>
                  <a:srgbClr val="FFFFFF"/>
                </a:highlight>
              </a:rPr>
              <a:t>) es un </a:t>
            </a:r>
            <a:r>
              <a:rPr lang="es" sz="1200">
                <a:solidFill>
                  <a:schemeClr val="hlink"/>
                </a:solidFill>
                <a:highlight>
                  <a:srgbClr val="FFFFFF"/>
                </a:highlight>
                <a:uFill>
                  <a:noFill/>
                </a:uFill>
                <a:hlinkClick r:id="rId3"/>
              </a:rPr>
              <a:t>óleo sobre lienzo</a:t>
            </a:r>
            <a:r>
              <a:rPr lang="es" sz="1200">
                <a:solidFill>
                  <a:srgbClr val="202122"/>
                </a:solidFill>
                <a:highlight>
                  <a:srgbClr val="FFFFFF"/>
                </a:highlight>
              </a:rPr>
              <a:t> realizado por </a:t>
            </a:r>
            <a:r>
              <a:rPr lang="es" sz="1200">
                <a:solidFill>
                  <a:schemeClr val="hlink"/>
                </a:solidFill>
                <a:highlight>
                  <a:srgbClr val="FFFFFF"/>
                </a:highlight>
                <a:uFill>
                  <a:noFill/>
                </a:uFill>
                <a:hlinkClick r:id="rId4"/>
              </a:rPr>
              <a:t>Édouard Manet</a:t>
            </a:r>
            <a:r>
              <a:rPr lang="es" sz="1200">
                <a:solidFill>
                  <a:srgbClr val="202122"/>
                </a:solidFill>
                <a:highlight>
                  <a:srgbClr val="FFFFFF"/>
                </a:highlight>
              </a:rPr>
              <a:t> probablemente en 1864.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101af69f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101af69f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El </a:t>
            </a:r>
            <a:r>
              <a:rPr b="1" i="1" lang="es" sz="1200">
                <a:solidFill>
                  <a:srgbClr val="202122"/>
                </a:solidFill>
                <a:highlight>
                  <a:srgbClr val="FFFFFF"/>
                </a:highlight>
              </a:rPr>
              <a:t>Torero muerto</a:t>
            </a:r>
            <a:r>
              <a:rPr lang="es" sz="1200">
                <a:solidFill>
                  <a:srgbClr val="202122"/>
                </a:solidFill>
                <a:highlight>
                  <a:srgbClr val="FFFFFF"/>
                </a:highlight>
              </a:rPr>
              <a:t> (en </a:t>
            </a:r>
            <a:r>
              <a:rPr lang="es" sz="1200">
                <a:solidFill>
                  <a:schemeClr val="hlink"/>
                </a:solidFill>
                <a:highlight>
                  <a:srgbClr val="FFFFFF"/>
                </a:highlight>
                <a:uFill>
                  <a:noFill/>
                </a:uFill>
                <a:hlinkClick r:id="rId2"/>
              </a:rPr>
              <a:t>francés</a:t>
            </a:r>
            <a:r>
              <a:rPr lang="es" sz="1200">
                <a:solidFill>
                  <a:srgbClr val="202122"/>
                </a:solidFill>
                <a:highlight>
                  <a:srgbClr val="FFFFFF"/>
                </a:highlight>
              </a:rPr>
              <a:t> </a:t>
            </a:r>
            <a:r>
              <a:rPr i="1" lang="es" sz="1200">
                <a:solidFill>
                  <a:srgbClr val="202122"/>
                </a:solidFill>
                <a:highlight>
                  <a:srgbClr val="FFFFFF"/>
                </a:highlight>
              </a:rPr>
              <a:t>L'Homme mort</a:t>
            </a:r>
            <a:r>
              <a:rPr lang="es" sz="1200">
                <a:solidFill>
                  <a:srgbClr val="202122"/>
                </a:solidFill>
                <a:highlight>
                  <a:srgbClr val="FFFFFF"/>
                </a:highlight>
              </a:rPr>
              <a:t>) es un </a:t>
            </a:r>
            <a:r>
              <a:rPr lang="es" sz="1200">
                <a:solidFill>
                  <a:schemeClr val="hlink"/>
                </a:solidFill>
                <a:highlight>
                  <a:srgbClr val="FFFFFF"/>
                </a:highlight>
                <a:uFill>
                  <a:noFill/>
                </a:uFill>
                <a:hlinkClick r:id="rId3"/>
              </a:rPr>
              <a:t>óleo sobre lienzo</a:t>
            </a:r>
            <a:r>
              <a:rPr lang="es" sz="1200">
                <a:solidFill>
                  <a:srgbClr val="202122"/>
                </a:solidFill>
                <a:highlight>
                  <a:srgbClr val="FFFFFF"/>
                </a:highlight>
              </a:rPr>
              <a:t> realizado por </a:t>
            </a:r>
            <a:r>
              <a:rPr lang="es" sz="1200">
                <a:solidFill>
                  <a:schemeClr val="hlink"/>
                </a:solidFill>
                <a:highlight>
                  <a:srgbClr val="FFFFFF"/>
                </a:highlight>
                <a:uFill>
                  <a:noFill/>
                </a:uFill>
                <a:hlinkClick r:id="rId4"/>
              </a:rPr>
              <a:t>Édouard Manet</a:t>
            </a:r>
            <a:r>
              <a:rPr lang="es" sz="1200">
                <a:solidFill>
                  <a:srgbClr val="202122"/>
                </a:solidFill>
                <a:highlight>
                  <a:srgbClr val="FFFFFF"/>
                </a:highlight>
              </a:rPr>
              <a:t> probablemente en 1864.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01af69fd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01af69fd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Abstracto con motivación y audiencia: Descripción de alto nivel de lo que motiva a analizar los datos elegidos y que audiencia se podrá beneficiar de este análisis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Resumen de metadata: resumen de los datos a ser analizados es decir, número de filas/columnas, tipos de variables, etc</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Preguntas hipótesis que queremos responder: Lista de preguntas que se busca responder mediante el análisis de datos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Visualizaciones ejecutivas que responden nuestras preguntas: utilización de gráficos que responden las preguntas de interés de nuestro proyecto.</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Insights: resumen de hallazgos del proyecto. Aquí consolidamos las respuestas a las preguntas/hipótesis que fuimos contestando con las visualizaciones</a:t>
            </a:r>
            <a:endParaRPr sz="1200">
              <a:solidFill>
                <a:srgbClr val="202122"/>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101af69fd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101af69fd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Abstracto con motivación y audiencia: Descripción de alto nivel de lo que motiva a analizar los datos elegidos y que audiencia se podrá beneficiar de este análisis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Resumen de metadata: resumen de los datos a ser analizados es decir, número de filas/columnas, tipos de variables, etc</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Preguntas hipótesis que queremos responder: Lista de preguntas que se busca responder mediante el análisis de datos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Visualizaciones ejecutivas que responden nuestras preguntas: utilización de gráficos que responden las preguntas de interés de nuestro proyecto.</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Insights: resumen de hallazgos del proyecto. Aquí consolidamos las respuestas a las preguntas/hipótesis que fuimos contestando con las visualizaciones</a:t>
            </a:r>
            <a:endParaRPr sz="1200">
              <a:solidFill>
                <a:srgbClr val="202122"/>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101af69fd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6101af69fd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Abstracto con motivación y audiencia: Descripción de alto nivel de lo que motiva a analizar los datos elegidos y que audiencia se podrá beneficiar de este análisis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Resumen de metadata: resumen de los datos a ser analizados es decir, número de filas/columnas, tipos de variables, etc</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Preguntas hipótesis que queremos responder: Lista de preguntas que se busca responder mediante el análisis de datos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Visualizaciones ejecutivas que responden nuestras preguntas: utilización de gráficos que responden las preguntas de interés de nuestro proyecto.</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Insights: resumen de hallazgos del proyecto. Aquí consolidamos las respuestas a las preguntas/hipótesis que fuimos contestando con las visualizaciones</a:t>
            </a:r>
            <a:endParaRPr sz="1200">
              <a:solidFill>
                <a:srgbClr val="202122"/>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101af69fd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101af69fd_2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Abstracto con motivación y audiencia: Descripción de alto nivel de lo que motiva a analizar los datos elegidos y que audiencia se podrá beneficiar de este análisis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Resumen de metadata: resumen de los datos a ser analizados es decir, número de filas/columnas, tipos de variables, etc</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Preguntas hipótesis que queremos responder: Lista de preguntas que se busca responder mediante el análisis de datos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Visualizaciones ejecutivas que responden nuestras preguntas: utilización de gráficos que responden las preguntas de interés de nuestro proyecto.</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Insights: resumen de hallazgos del proyecto. Aquí consolidamos las respuestas a las preguntas/hipótesis que fuimos contestando con las visualizaciones</a:t>
            </a:r>
            <a:endParaRPr sz="1200">
              <a:solidFill>
                <a:srgbClr val="202122"/>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101af69fd_2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101af69fd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Abstracto con motivación y audiencia: Descripción de alto nivel de lo que motiva a analizar los datos elegidos y que audiencia se podrá beneficiar de este análisis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Resumen de metadata: resumen de los datos a ser analizados es decir, número de filas/columnas, tipos de variables, etc</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Preguntas hipótesis que queremos responder: Lista de preguntas que se busca responder mediante el análisis de datos</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Visualizaciones ejecutivas que responden nuestras preguntas: utilización de gráficos que responden las preguntas de interés de nuestro proyecto.</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s" sz="1200">
                <a:solidFill>
                  <a:srgbClr val="202122"/>
                </a:solidFill>
                <a:highlight>
                  <a:srgbClr val="FFFFFF"/>
                </a:highlight>
              </a:rPr>
              <a:t>Insights: resumen de hallazgos del proyecto. Aquí consolidamos las respuestas a las preguntas/hipótesis que fuimos contestando con las visualizaciones</a:t>
            </a:r>
            <a:endParaRPr sz="1200">
              <a:solidFill>
                <a:srgbClr val="2021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101af69fd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101af69fd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200">
                <a:solidFill>
                  <a:srgbClr val="202122"/>
                </a:solidFill>
                <a:highlight>
                  <a:srgbClr val="FFFFFF"/>
                </a:highlight>
              </a:rPr>
              <a:t>El </a:t>
            </a:r>
            <a:r>
              <a:rPr b="1" i="1" lang="es" sz="1200">
                <a:solidFill>
                  <a:srgbClr val="202122"/>
                </a:solidFill>
                <a:highlight>
                  <a:srgbClr val="FFFFFF"/>
                </a:highlight>
              </a:rPr>
              <a:t>Torero muerto</a:t>
            </a:r>
            <a:r>
              <a:rPr lang="es" sz="1200">
                <a:solidFill>
                  <a:srgbClr val="202122"/>
                </a:solidFill>
                <a:highlight>
                  <a:srgbClr val="FFFFFF"/>
                </a:highlight>
              </a:rPr>
              <a:t> (en </a:t>
            </a:r>
            <a:r>
              <a:rPr lang="es" sz="1200">
                <a:solidFill>
                  <a:schemeClr val="hlink"/>
                </a:solidFill>
                <a:highlight>
                  <a:srgbClr val="FFFFFF"/>
                </a:highlight>
                <a:uFill>
                  <a:noFill/>
                </a:uFill>
                <a:hlinkClick r:id="rId2"/>
              </a:rPr>
              <a:t>francés</a:t>
            </a:r>
            <a:r>
              <a:rPr lang="es" sz="1200">
                <a:solidFill>
                  <a:srgbClr val="202122"/>
                </a:solidFill>
                <a:highlight>
                  <a:srgbClr val="FFFFFF"/>
                </a:highlight>
              </a:rPr>
              <a:t> </a:t>
            </a:r>
            <a:r>
              <a:rPr i="1" lang="es" sz="1200">
                <a:solidFill>
                  <a:srgbClr val="202122"/>
                </a:solidFill>
                <a:highlight>
                  <a:srgbClr val="FFFFFF"/>
                </a:highlight>
              </a:rPr>
              <a:t>L'Homme mort</a:t>
            </a:r>
            <a:r>
              <a:rPr lang="es" sz="1200">
                <a:solidFill>
                  <a:srgbClr val="202122"/>
                </a:solidFill>
                <a:highlight>
                  <a:srgbClr val="FFFFFF"/>
                </a:highlight>
              </a:rPr>
              <a:t>) es un </a:t>
            </a:r>
            <a:r>
              <a:rPr lang="es" sz="1200">
                <a:solidFill>
                  <a:schemeClr val="hlink"/>
                </a:solidFill>
                <a:highlight>
                  <a:srgbClr val="FFFFFF"/>
                </a:highlight>
                <a:uFill>
                  <a:noFill/>
                </a:uFill>
                <a:hlinkClick r:id="rId3"/>
              </a:rPr>
              <a:t>óleo sobre lienzo</a:t>
            </a:r>
            <a:r>
              <a:rPr lang="es" sz="1200">
                <a:solidFill>
                  <a:srgbClr val="202122"/>
                </a:solidFill>
                <a:highlight>
                  <a:srgbClr val="FFFFFF"/>
                </a:highlight>
              </a:rPr>
              <a:t> realizado por </a:t>
            </a:r>
            <a:r>
              <a:rPr lang="es" sz="1200">
                <a:solidFill>
                  <a:schemeClr val="hlink"/>
                </a:solidFill>
                <a:highlight>
                  <a:srgbClr val="FFFFFF"/>
                </a:highlight>
                <a:uFill>
                  <a:noFill/>
                </a:uFill>
                <a:hlinkClick r:id="rId4"/>
              </a:rPr>
              <a:t>Édouard Manet</a:t>
            </a:r>
            <a:r>
              <a:rPr lang="es" sz="1200">
                <a:solidFill>
                  <a:srgbClr val="202122"/>
                </a:solidFill>
                <a:highlight>
                  <a:srgbClr val="FFFFFF"/>
                </a:highlight>
              </a:rPr>
              <a:t> probablemente en 1864.</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p:nvPr/>
        </p:nvSpPr>
        <p:spPr>
          <a:xfrm>
            <a:off x="-443700" y="1593125"/>
            <a:ext cx="973800" cy="247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3900" y="1476500"/>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1</a:t>
            </a:r>
            <a:endParaRPr b="1" sz="1900">
              <a:solidFill>
                <a:schemeClr val="dk1"/>
              </a:solidFill>
            </a:endParaRPr>
          </a:p>
        </p:txBody>
      </p:sp>
      <p:sp>
        <p:nvSpPr>
          <p:cNvPr id="56" name="Google Shape;56;p13"/>
          <p:cNvSpPr txBox="1"/>
          <p:nvPr/>
        </p:nvSpPr>
        <p:spPr>
          <a:xfrm>
            <a:off x="274825" y="164925"/>
            <a:ext cx="6745500" cy="10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700">
                <a:solidFill>
                  <a:schemeClr val="lt1"/>
                </a:solidFill>
              </a:rPr>
              <a:t>Análisis Predictivo de Tendencias Globales de Suicidio (1990–2022)</a:t>
            </a:r>
            <a:endParaRPr b="1" sz="2700">
              <a:solidFill>
                <a:schemeClr val="lt1"/>
              </a:solidFill>
            </a:endParaRPr>
          </a:p>
        </p:txBody>
      </p:sp>
      <p:sp>
        <p:nvSpPr>
          <p:cNvPr id="57" name="Google Shape;57;p13"/>
          <p:cNvSpPr txBox="1"/>
          <p:nvPr/>
        </p:nvSpPr>
        <p:spPr>
          <a:xfrm>
            <a:off x="306250" y="1044300"/>
            <a:ext cx="5106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s" sz="1500">
                <a:solidFill>
                  <a:schemeClr val="lt1"/>
                </a:solidFill>
              </a:rPr>
              <a:t>Un Enfoque de Ciencia de Datos para la Prevención</a:t>
            </a:r>
            <a:endParaRPr sz="700"/>
          </a:p>
        </p:txBody>
      </p:sp>
      <p:sp>
        <p:nvSpPr>
          <p:cNvPr id="58" name="Google Shape;58;p13"/>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59" name="Google Shape;59;p13"/>
          <p:cNvSpPr/>
          <p:nvPr/>
        </p:nvSpPr>
        <p:spPr>
          <a:xfrm>
            <a:off x="-596775" y="1839513"/>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txBox="1"/>
          <p:nvPr/>
        </p:nvSpPr>
        <p:spPr>
          <a:xfrm>
            <a:off x="-290575" y="1820013"/>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61" name="Google Shape;61;p13"/>
          <p:cNvGrpSpPr/>
          <p:nvPr/>
        </p:nvGrpSpPr>
        <p:grpSpPr>
          <a:xfrm>
            <a:off x="-596775" y="2060788"/>
            <a:ext cx="832500" cy="279900"/>
            <a:chOff x="-78525" y="2035375"/>
            <a:chExt cx="832500" cy="279900"/>
          </a:xfrm>
        </p:grpSpPr>
        <p:sp>
          <p:nvSpPr>
            <p:cNvPr id="62" name="Google Shape;62;p13"/>
            <p:cNvSpPr/>
            <p:nvPr/>
          </p:nvSpPr>
          <p:spPr>
            <a:xfrm>
              <a:off x="-78525" y="2061370"/>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txBox="1"/>
            <p:nvPr/>
          </p:nvSpPr>
          <p:spPr>
            <a:xfrm>
              <a:off x="227675" y="20353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64" name="Google Shape;64;p13"/>
          <p:cNvGrpSpPr/>
          <p:nvPr/>
        </p:nvGrpSpPr>
        <p:grpSpPr>
          <a:xfrm>
            <a:off x="-596775" y="2291800"/>
            <a:ext cx="832500" cy="289752"/>
            <a:chOff x="-78525" y="2266388"/>
            <a:chExt cx="832500" cy="289752"/>
          </a:xfrm>
        </p:grpSpPr>
        <p:sp>
          <p:nvSpPr>
            <p:cNvPr id="65" name="Google Shape;65;p13"/>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3"/>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67" name="Google Shape;67;p13"/>
          <p:cNvGrpSpPr/>
          <p:nvPr/>
        </p:nvGrpSpPr>
        <p:grpSpPr>
          <a:xfrm>
            <a:off x="-596775" y="2552138"/>
            <a:ext cx="832500" cy="279900"/>
            <a:chOff x="-78525" y="2526725"/>
            <a:chExt cx="832500" cy="279900"/>
          </a:xfrm>
        </p:grpSpPr>
        <p:sp>
          <p:nvSpPr>
            <p:cNvPr id="68" name="Google Shape;68;p13"/>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3"/>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70" name="Google Shape;70;p13"/>
          <p:cNvGrpSpPr/>
          <p:nvPr/>
        </p:nvGrpSpPr>
        <p:grpSpPr>
          <a:xfrm>
            <a:off x="-596775" y="2783100"/>
            <a:ext cx="832500" cy="293120"/>
            <a:chOff x="-78525" y="2757688"/>
            <a:chExt cx="832500" cy="293120"/>
          </a:xfrm>
        </p:grpSpPr>
        <p:sp>
          <p:nvSpPr>
            <p:cNvPr id="71" name="Google Shape;71;p13"/>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3"/>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73" name="Google Shape;73;p13"/>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3"/>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22"/>
          <p:cNvSpPr txBox="1"/>
          <p:nvPr/>
        </p:nvSpPr>
        <p:spPr>
          <a:xfrm>
            <a:off x="3937350" y="4475175"/>
            <a:ext cx="51063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Daniela González P.</a:t>
            </a:r>
            <a:endParaRPr>
              <a:solidFill>
                <a:schemeClr val="lt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Data Science II - Comisión 67410</a:t>
            </a:r>
            <a:endParaRPr>
              <a:solidFill>
                <a:schemeClr val="lt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301" name="Google Shape;301;p22"/>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22"/>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303" name="Google Shape;303;p22"/>
          <p:cNvGrpSpPr/>
          <p:nvPr/>
        </p:nvGrpSpPr>
        <p:grpSpPr>
          <a:xfrm>
            <a:off x="-596775" y="1826538"/>
            <a:ext cx="832500" cy="279900"/>
            <a:chOff x="-78525" y="1801125"/>
            <a:chExt cx="832500" cy="279900"/>
          </a:xfrm>
        </p:grpSpPr>
        <p:sp>
          <p:nvSpPr>
            <p:cNvPr id="304" name="Google Shape;304;p22"/>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22"/>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306" name="Google Shape;306;p22"/>
          <p:cNvGrpSpPr/>
          <p:nvPr/>
        </p:nvGrpSpPr>
        <p:grpSpPr>
          <a:xfrm>
            <a:off x="-596775" y="2055875"/>
            <a:ext cx="832500" cy="289752"/>
            <a:chOff x="-78525" y="2266388"/>
            <a:chExt cx="832500" cy="289752"/>
          </a:xfrm>
        </p:grpSpPr>
        <p:sp>
          <p:nvSpPr>
            <p:cNvPr id="307" name="Google Shape;307;p22"/>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22"/>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309" name="Google Shape;309;p22"/>
          <p:cNvGrpSpPr/>
          <p:nvPr/>
        </p:nvGrpSpPr>
        <p:grpSpPr>
          <a:xfrm>
            <a:off x="-596775" y="2304813"/>
            <a:ext cx="832500" cy="279900"/>
            <a:chOff x="-78525" y="2526725"/>
            <a:chExt cx="832500" cy="279900"/>
          </a:xfrm>
        </p:grpSpPr>
        <p:sp>
          <p:nvSpPr>
            <p:cNvPr id="310" name="Google Shape;310;p22"/>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2"/>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312" name="Google Shape;312;p22"/>
          <p:cNvGrpSpPr/>
          <p:nvPr/>
        </p:nvGrpSpPr>
        <p:grpSpPr>
          <a:xfrm>
            <a:off x="-596775" y="2535938"/>
            <a:ext cx="832500" cy="293120"/>
            <a:chOff x="-78525" y="2757688"/>
            <a:chExt cx="832500" cy="293120"/>
          </a:xfrm>
        </p:grpSpPr>
        <p:sp>
          <p:nvSpPr>
            <p:cNvPr id="313" name="Google Shape;313;p22"/>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22"/>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315" name="Google Shape;315;p22"/>
          <p:cNvSpPr/>
          <p:nvPr/>
        </p:nvSpPr>
        <p:spPr>
          <a:xfrm>
            <a:off x="-596775" y="30639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2"/>
          <p:cNvSpPr txBox="1"/>
          <p:nvPr/>
        </p:nvSpPr>
        <p:spPr>
          <a:xfrm>
            <a:off x="-290575" y="30314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317" name="Google Shape;317;p22"/>
          <p:cNvSpPr/>
          <p:nvPr/>
        </p:nvSpPr>
        <p:spPr>
          <a:xfrm>
            <a:off x="-412325" y="2824775"/>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2"/>
          <p:cNvSpPr txBox="1"/>
          <p:nvPr/>
        </p:nvSpPr>
        <p:spPr>
          <a:xfrm>
            <a:off x="0" y="27200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6</a:t>
            </a:r>
            <a:endParaRPr b="1" sz="1900">
              <a:solidFill>
                <a:schemeClr val="dk1"/>
              </a:solidFill>
            </a:endParaRPr>
          </a:p>
        </p:txBody>
      </p:sp>
      <p:sp>
        <p:nvSpPr>
          <p:cNvPr id="319" name="Google Shape;319;p22"/>
          <p:cNvSpPr/>
          <p:nvPr/>
        </p:nvSpPr>
        <p:spPr>
          <a:xfrm>
            <a:off x="2834825" y="219875"/>
            <a:ext cx="6148800" cy="4146300"/>
          </a:xfrm>
          <a:prstGeom prst="roundRect">
            <a:avLst>
              <a:gd fmla="val 16667" name="adj"/>
            </a:avLst>
          </a:prstGeom>
          <a:gradFill>
            <a:gsLst>
              <a:gs pos="0">
                <a:schemeClr val="dk1"/>
              </a:gs>
              <a:gs pos="22000">
                <a:srgbClr val="FFFFFF">
                  <a:alpha val="0"/>
                </a:srgbClr>
              </a:gs>
              <a:gs pos="79000">
                <a:schemeClr val="dk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2"/>
          <p:cNvSpPr txBox="1"/>
          <p:nvPr/>
        </p:nvSpPr>
        <p:spPr>
          <a:xfrm>
            <a:off x="392625" y="913225"/>
            <a:ext cx="19182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Conclusiones</a:t>
            </a:r>
            <a:endParaRPr b="1" sz="2200">
              <a:solidFill>
                <a:schemeClr val="lt1"/>
              </a:solidFill>
              <a:latin typeface="Roboto"/>
              <a:ea typeface="Roboto"/>
              <a:cs typeface="Roboto"/>
              <a:sym typeface="Roboto"/>
            </a:endParaRPr>
          </a:p>
        </p:txBody>
      </p:sp>
      <p:cxnSp>
        <p:nvCxnSpPr>
          <p:cNvPr id="321" name="Google Shape;321;p22"/>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sp>
        <p:nvSpPr>
          <p:cNvPr id="322" name="Google Shape;322;p22"/>
          <p:cNvSpPr txBox="1"/>
          <p:nvPr/>
        </p:nvSpPr>
        <p:spPr>
          <a:xfrm>
            <a:off x="3203900" y="455450"/>
            <a:ext cx="5528400" cy="36171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Los datos ( del histograma) indican que la frecuencia de suicidios debería ser parecida, pero hay unos diez países con valores demasiado altos que hace que esta distribución sea notablemente dispar (los valores más altos oscilan de 1.2 a 0.2, pero pero la moda es menor bajo 0,2). A saber, en el dataset hay más de 100 países.</a:t>
            </a:r>
            <a:endParaRPr>
              <a:solidFill>
                <a:schemeClr val="lt1"/>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Los continentes con más variabilidad en los suicidios (mayor IQR y más outliers) son Europa y Asia.</a:t>
            </a:r>
            <a:endParaRPr>
              <a:solidFill>
                <a:schemeClr val="lt1"/>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Oceanía, África, y América Central y del Sur tienen menor variabilidad, pero presentan outliers, lo que indica que algunos países dentro de estos continentes tienen patrones de suicidios que difieren significativamente de otros en la misma región.</a:t>
            </a:r>
            <a:endParaRPr>
              <a:solidFill>
                <a:schemeClr val="lt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4"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80" name="Google Shape;80;p14"/>
          <p:cNvSpPr/>
          <p:nvPr/>
        </p:nvSpPr>
        <p:spPr>
          <a:xfrm>
            <a:off x="-424025" y="1842750"/>
            <a:ext cx="973800" cy="247500"/>
          </a:xfrm>
          <a:prstGeom prst="roundRect">
            <a:avLst>
              <a:gd fmla="val 16667" name="adj"/>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4"/>
          <p:cNvSpPr txBox="1"/>
          <p:nvPr/>
        </p:nvSpPr>
        <p:spPr>
          <a:xfrm>
            <a:off x="23575" y="1726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2</a:t>
            </a:r>
            <a:endParaRPr b="1" sz="1900">
              <a:solidFill>
                <a:schemeClr val="dk1"/>
              </a:solidFill>
            </a:endParaRPr>
          </a:p>
        </p:txBody>
      </p:sp>
      <p:sp>
        <p:nvSpPr>
          <p:cNvPr id="82" name="Google Shape;82;p14"/>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83" name="Google Shape;83;p14"/>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4"/>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85" name="Google Shape;85;p14"/>
          <p:cNvGrpSpPr/>
          <p:nvPr/>
        </p:nvGrpSpPr>
        <p:grpSpPr>
          <a:xfrm>
            <a:off x="-596775" y="2060788"/>
            <a:ext cx="832500" cy="279900"/>
            <a:chOff x="-78525" y="2035375"/>
            <a:chExt cx="832500" cy="279900"/>
          </a:xfrm>
        </p:grpSpPr>
        <p:sp>
          <p:nvSpPr>
            <p:cNvPr id="86" name="Google Shape;86;p14"/>
            <p:cNvSpPr/>
            <p:nvPr/>
          </p:nvSpPr>
          <p:spPr>
            <a:xfrm>
              <a:off x="-78525" y="2061370"/>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7" name="Google Shape;87;p14"/>
            <p:cNvSpPr txBox="1"/>
            <p:nvPr/>
          </p:nvSpPr>
          <p:spPr>
            <a:xfrm>
              <a:off x="227675" y="20353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88" name="Google Shape;88;p14"/>
          <p:cNvGrpSpPr/>
          <p:nvPr/>
        </p:nvGrpSpPr>
        <p:grpSpPr>
          <a:xfrm>
            <a:off x="-596775" y="2291800"/>
            <a:ext cx="832500" cy="289752"/>
            <a:chOff x="-78525" y="2266388"/>
            <a:chExt cx="832500" cy="289752"/>
          </a:xfrm>
        </p:grpSpPr>
        <p:sp>
          <p:nvSpPr>
            <p:cNvPr id="89" name="Google Shape;89;p14"/>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4"/>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91" name="Google Shape;91;p14"/>
          <p:cNvGrpSpPr/>
          <p:nvPr/>
        </p:nvGrpSpPr>
        <p:grpSpPr>
          <a:xfrm>
            <a:off x="-596775" y="2552138"/>
            <a:ext cx="832500" cy="279900"/>
            <a:chOff x="-78525" y="2526725"/>
            <a:chExt cx="832500" cy="279900"/>
          </a:xfrm>
        </p:grpSpPr>
        <p:sp>
          <p:nvSpPr>
            <p:cNvPr id="92" name="Google Shape;92;p14"/>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4"/>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94" name="Google Shape;94;p14"/>
          <p:cNvGrpSpPr/>
          <p:nvPr/>
        </p:nvGrpSpPr>
        <p:grpSpPr>
          <a:xfrm>
            <a:off x="-596775" y="2783100"/>
            <a:ext cx="832500" cy="293120"/>
            <a:chOff x="-78525" y="2757688"/>
            <a:chExt cx="832500" cy="293120"/>
          </a:xfrm>
        </p:grpSpPr>
        <p:sp>
          <p:nvSpPr>
            <p:cNvPr id="95" name="Google Shape;95;p14"/>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4"/>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97" name="Google Shape;97;p14"/>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4"/>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99" name="Google Shape;99;p14"/>
          <p:cNvSpPr txBox="1"/>
          <p:nvPr/>
        </p:nvSpPr>
        <p:spPr>
          <a:xfrm>
            <a:off x="613838" y="911250"/>
            <a:ext cx="1709400" cy="1179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Motivación y Contexto</a:t>
            </a:r>
            <a:endParaRPr b="1" sz="2200">
              <a:solidFill>
                <a:schemeClr val="lt1"/>
              </a:solidFill>
              <a:latin typeface="Roboto"/>
              <a:ea typeface="Roboto"/>
              <a:cs typeface="Roboto"/>
              <a:sym typeface="Roboto"/>
            </a:endParaRPr>
          </a:p>
        </p:txBody>
      </p:sp>
      <p:sp>
        <p:nvSpPr>
          <p:cNvPr id="100" name="Google Shape;100;p14"/>
          <p:cNvSpPr txBox="1"/>
          <p:nvPr/>
        </p:nvSpPr>
        <p:spPr>
          <a:xfrm>
            <a:off x="2465150" y="241875"/>
            <a:ext cx="6384300" cy="1836000"/>
          </a:xfrm>
          <a:prstGeom prst="rect">
            <a:avLst/>
          </a:prstGeom>
          <a:noFill/>
          <a:ln>
            <a:noFill/>
          </a:ln>
        </p:spPr>
        <p:txBody>
          <a:bodyPr anchorCtr="0" anchor="t" bIns="91425" lIns="91425" spcFirstLastPara="1" rIns="91425" wrap="square" tIns="91425">
            <a:noAutofit/>
          </a:bodyPr>
          <a:lstStyle/>
          <a:p>
            <a:pPr indent="-317500" lvl="0" marL="457200" rtl="0" algn="just">
              <a:lnSpc>
                <a:spcPct val="160000"/>
              </a:lnSpc>
              <a:spcBef>
                <a:spcPts val="0"/>
              </a:spcBef>
              <a:spcAft>
                <a:spcPts val="0"/>
              </a:spcAft>
              <a:buClr>
                <a:schemeClr val="lt1"/>
              </a:buClr>
              <a:buSzPts val="1400"/>
              <a:buFont typeface="Times New Roman"/>
              <a:buChar char="❖"/>
            </a:pPr>
            <a:r>
              <a:rPr b="1" lang="es" u="sng">
                <a:solidFill>
                  <a:schemeClr val="lt1"/>
                </a:solidFill>
                <a:latin typeface="Times New Roman"/>
                <a:ea typeface="Times New Roman"/>
                <a:cs typeface="Times New Roman"/>
                <a:sym typeface="Times New Roman"/>
              </a:rPr>
              <a:t>Motivación:</a:t>
            </a:r>
            <a:r>
              <a:rPr lang="es">
                <a:solidFill>
                  <a:schemeClr val="lt1"/>
                </a:solidFill>
                <a:latin typeface="Times New Roman"/>
                <a:ea typeface="Times New Roman"/>
                <a:cs typeface="Times New Roman"/>
                <a:sym typeface="Times New Roman"/>
              </a:rPr>
              <a:t> Más de 700 mil personas se suicidan al año. Cada 40 segundos muere alguien por esta causa (OMS, 2021). Adicionalmente, el suicidio afecta a todas las regiones del mundo, pero especialmente a países con ingresos medios y bajos (77% de los casos).</a:t>
            </a:r>
            <a:endParaRPr>
              <a:solidFill>
                <a:schemeClr val="lt1"/>
              </a:solidFill>
              <a:latin typeface="Times New Roman"/>
              <a:ea typeface="Times New Roman"/>
              <a:cs typeface="Times New Roman"/>
              <a:sym typeface="Times New Roman"/>
            </a:endParaRPr>
          </a:p>
          <a:p>
            <a:pPr indent="-317500" lvl="0" marL="457200" rtl="0" algn="just">
              <a:lnSpc>
                <a:spcPct val="160000"/>
              </a:lnSpc>
              <a:spcBef>
                <a:spcPts val="0"/>
              </a:spcBef>
              <a:spcAft>
                <a:spcPts val="0"/>
              </a:spcAft>
              <a:buClr>
                <a:schemeClr val="lt1"/>
              </a:buClr>
              <a:buSzPts val="1400"/>
              <a:buFont typeface="Times New Roman"/>
              <a:buChar char="❖"/>
            </a:pPr>
            <a:r>
              <a:rPr b="1" lang="es" u="sng">
                <a:solidFill>
                  <a:schemeClr val="lt1"/>
                </a:solidFill>
                <a:latin typeface="Times New Roman"/>
                <a:ea typeface="Times New Roman"/>
                <a:cs typeface="Times New Roman"/>
                <a:sym typeface="Times New Roman"/>
              </a:rPr>
              <a:t>¿Por qué analizar estos datos? :</a:t>
            </a:r>
            <a:r>
              <a:rPr lang="es">
                <a:solidFill>
                  <a:schemeClr val="lt1"/>
                </a:solidFill>
                <a:latin typeface="Times New Roman"/>
                <a:ea typeface="Times New Roman"/>
                <a:cs typeface="Times New Roman"/>
                <a:sym typeface="Times New Roman"/>
              </a:rPr>
              <a:t> Identificar patrones de riesgo que permitan </a:t>
            </a:r>
            <a:r>
              <a:rPr b="1" lang="es" u="sng">
                <a:solidFill>
                  <a:schemeClr val="lt1"/>
                </a:solidFill>
                <a:latin typeface="Times New Roman"/>
                <a:ea typeface="Times New Roman"/>
                <a:cs typeface="Times New Roman"/>
                <a:sym typeface="Times New Roman"/>
              </a:rPr>
              <a:t>prevenir </a:t>
            </a:r>
            <a:r>
              <a:rPr lang="es">
                <a:solidFill>
                  <a:schemeClr val="lt1"/>
                </a:solidFill>
                <a:latin typeface="Times New Roman"/>
                <a:ea typeface="Times New Roman"/>
                <a:cs typeface="Times New Roman"/>
                <a:sym typeface="Times New Roman"/>
              </a:rPr>
              <a:t>el suicidio con base en evidencia.</a:t>
            </a:r>
            <a:endParaRPr>
              <a:solidFill>
                <a:schemeClr val="lt1"/>
              </a:solidFill>
              <a:latin typeface="Times New Roman"/>
              <a:ea typeface="Times New Roman"/>
              <a:cs typeface="Times New Roman"/>
              <a:sym typeface="Times New Roman"/>
            </a:endParaRPr>
          </a:p>
        </p:txBody>
      </p:sp>
      <p:cxnSp>
        <p:nvCxnSpPr>
          <p:cNvPr id="101" name="Google Shape;101;p14"/>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107" name="Google Shape;107;p15"/>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108" name="Google Shape;108;p15"/>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15"/>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110" name="Google Shape;110;p15"/>
          <p:cNvGrpSpPr/>
          <p:nvPr/>
        </p:nvGrpSpPr>
        <p:grpSpPr>
          <a:xfrm>
            <a:off x="-596775" y="1826538"/>
            <a:ext cx="832500" cy="279900"/>
            <a:chOff x="-78525" y="1801125"/>
            <a:chExt cx="832500" cy="279900"/>
          </a:xfrm>
        </p:grpSpPr>
        <p:sp>
          <p:nvSpPr>
            <p:cNvPr id="111" name="Google Shape;111;p15"/>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5"/>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13" name="Google Shape;113;p15"/>
          <p:cNvGrpSpPr/>
          <p:nvPr/>
        </p:nvGrpSpPr>
        <p:grpSpPr>
          <a:xfrm>
            <a:off x="-596775" y="2291800"/>
            <a:ext cx="832500" cy="289752"/>
            <a:chOff x="-78525" y="2266388"/>
            <a:chExt cx="832500" cy="289752"/>
          </a:xfrm>
        </p:grpSpPr>
        <p:sp>
          <p:nvSpPr>
            <p:cNvPr id="114" name="Google Shape;114;p15"/>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5"/>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16" name="Google Shape;116;p15"/>
          <p:cNvGrpSpPr/>
          <p:nvPr/>
        </p:nvGrpSpPr>
        <p:grpSpPr>
          <a:xfrm>
            <a:off x="-596775" y="2552138"/>
            <a:ext cx="832500" cy="279900"/>
            <a:chOff x="-78525" y="2526725"/>
            <a:chExt cx="832500" cy="279900"/>
          </a:xfrm>
        </p:grpSpPr>
        <p:sp>
          <p:nvSpPr>
            <p:cNvPr id="117" name="Google Shape;117;p15"/>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5"/>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19" name="Google Shape;119;p15"/>
          <p:cNvGrpSpPr/>
          <p:nvPr/>
        </p:nvGrpSpPr>
        <p:grpSpPr>
          <a:xfrm>
            <a:off x="-596775" y="2783100"/>
            <a:ext cx="832500" cy="293120"/>
            <a:chOff x="-78525" y="2757688"/>
            <a:chExt cx="832500" cy="293120"/>
          </a:xfrm>
        </p:grpSpPr>
        <p:sp>
          <p:nvSpPr>
            <p:cNvPr id="120" name="Google Shape;120;p15"/>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5"/>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122" name="Google Shape;122;p15"/>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5"/>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124" name="Google Shape;124;p15"/>
          <p:cNvSpPr/>
          <p:nvPr/>
        </p:nvSpPr>
        <p:spPr>
          <a:xfrm>
            <a:off x="-404450" y="2085100"/>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5"/>
          <p:cNvSpPr txBox="1"/>
          <p:nvPr/>
        </p:nvSpPr>
        <p:spPr>
          <a:xfrm>
            <a:off x="43150" y="1976600"/>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3</a:t>
            </a:r>
            <a:endParaRPr b="1" sz="1900">
              <a:solidFill>
                <a:schemeClr val="dk1"/>
              </a:solidFill>
            </a:endParaRPr>
          </a:p>
        </p:txBody>
      </p:sp>
      <p:sp>
        <p:nvSpPr>
          <p:cNvPr id="126" name="Google Shape;126;p15"/>
          <p:cNvSpPr txBox="1"/>
          <p:nvPr/>
        </p:nvSpPr>
        <p:spPr>
          <a:xfrm>
            <a:off x="2465150" y="253650"/>
            <a:ext cx="5929500" cy="2494200"/>
          </a:xfrm>
          <a:prstGeom prst="rect">
            <a:avLst/>
          </a:prstGeom>
          <a:noFill/>
          <a:ln>
            <a:noFill/>
          </a:ln>
        </p:spPr>
        <p:txBody>
          <a:bodyPr anchorCtr="0" anchor="t" bIns="91425" lIns="91425" spcFirstLastPara="1" rIns="91425" wrap="square" tIns="91425">
            <a:noAutofit/>
          </a:bodyPr>
          <a:lstStyle/>
          <a:p>
            <a:pPr indent="-317500" lvl="0" marL="457200" rtl="0" algn="just">
              <a:lnSpc>
                <a:spcPct val="160000"/>
              </a:lnSpc>
              <a:spcBef>
                <a:spcPts val="0"/>
              </a:spcBef>
              <a:spcAft>
                <a:spcPts val="0"/>
              </a:spcAft>
              <a:buClr>
                <a:srgbClr val="FFFFFF"/>
              </a:buClr>
              <a:buSzPts val="1400"/>
              <a:buFont typeface="Times New Roman"/>
              <a:buChar char="❖"/>
            </a:pPr>
            <a:r>
              <a:rPr b="1" lang="es" u="sng">
                <a:solidFill>
                  <a:srgbClr val="FFFFFF"/>
                </a:solidFill>
                <a:latin typeface="Times New Roman"/>
                <a:ea typeface="Times New Roman"/>
                <a:cs typeface="Times New Roman"/>
                <a:sym typeface="Times New Roman"/>
              </a:rPr>
              <a:t>Audiencia beneficiaria: </a:t>
            </a:r>
            <a:r>
              <a:rPr lang="es">
                <a:solidFill>
                  <a:srgbClr val="FFFFFF"/>
                </a:solidFill>
                <a:latin typeface="Times New Roman"/>
                <a:ea typeface="Times New Roman"/>
                <a:cs typeface="Times New Roman"/>
                <a:sym typeface="Times New Roman"/>
              </a:rPr>
              <a:t>Psicólogos, psiquiatras, trabajadores sociales, investigadores y responsables de políticas públicas en salud mental.</a:t>
            </a:r>
            <a:endParaRPr>
              <a:solidFill>
                <a:srgbClr val="FFFFFF"/>
              </a:solidFill>
              <a:latin typeface="Times New Roman"/>
              <a:ea typeface="Times New Roman"/>
              <a:cs typeface="Times New Roman"/>
              <a:sym typeface="Times New Roman"/>
            </a:endParaRPr>
          </a:p>
          <a:p>
            <a:pPr indent="-317500" lvl="0" marL="457200" rtl="0" algn="just">
              <a:lnSpc>
                <a:spcPct val="160000"/>
              </a:lnSpc>
              <a:spcBef>
                <a:spcPts val="0"/>
              </a:spcBef>
              <a:spcAft>
                <a:spcPts val="0"/>
              </a:spcAft>
              <a:buClr>
                <a:schemeClr val="lt1"/>
              </a:buClr>
              <a:buSzPts val="1400"/>
              <a:buFont typeface="Times New Roman"/>
              <a:buChar char="❖"/>
            </a:pPr>
            <a:r>
              <a:rPr b="1" lang="es" u="sng">
                <a:solidFill>
                  <a:schemeClr val="lt1"/>
                </a:solidFill>
                <a:latin typeface="Times New Roman"/>
                <a:ea typeface="Times New Roman"/>
                <a:cs typeface="Times New Roman"/>
                <a:sym typeface="Times New Roman"/>
              </a:rPr>
              <a:t>Objetivo: </a:t>
            </a:r>
            <a:r>
              <a:rPr lang="es">
                <a:solidFill>
                  <a:schemeClr val="lt1"/>
                </a:solidFill>
                <a:latin typeface="Times New Roman"/>
                <a:ea typeface="Times New Roman"/>
                <a:cs typeface="Times New Roman"/>
                <a:sym typeface="Times New Roman"/>
              </a:rPr>
              <a:t> Prevenir el suicidio mediante el análisis histórico (1990–2022) de datos globales.</a:t>
            </a:r>
            <a:endParaRPr>
              <a:solidFill>
                <a:schemeClr val="lt1"/>
              </a:solidFill>
              <a:latin typeface="Times New Roman"/>
              <a:ea typeface="Times New Roman"/>
              <a:cs typeface="Times New Roman"/>
              <a:sym typeface="Times New Roman"/>
            </a:endParaRPr>
          </a:p>
          <a:p>
            <a:pPr indent="-317500" lvl="0" marL="457200" rtl="0" algn="just">
              <a:lnSpc>
                <a:spcPct val="160000"/>
              </a:lnSpc>
              <a:spcBef>
                <a:spcPts val="0"/>
              </a:spcBef>
              <a:spcAft>
                <a:spcPts val="0"/>
              </a:spcAft>
              <a:buClr>
                <a:schemeClr val="lt1"/>
              </a:buClr>
              <a:buSzPts val="1400"/>
              <a:buFont typeface="Times New Roman"/>
              <a:buChar char="❖"/>
            </a:pPr>
            <a:r>
              <a:rPr b="1" lang="es" u="sng">
                <a:solidFill>
                  <a:schemeClr val="lt1"/>
                </a:solidFill>
                <a:latin typeface="Times New Roman"/>
                <a:ea typeface="Times New Roman"/>
                <a:cs typeface="Times New Roman"/>
                <a:sym typeface="Times New Roman"/>
              </a:rPr>
              <a:t>Hipótesis: </a:t>
            </a:r>
            <a:r>
              <a:rPr lang="es">
                <a:solidFill>
                  <a:schemeClr val="lt1"/>
                </a:solidFill>
                <a:latin typeface="Times New Roman"/>
                <a:ea typeface="Times New Roman"/>
                <a:cs typeface="Times New Roman"/>
                <a:sym typeface="Times New Roman"/>
              </a:rPr>
              <a:t>El análisis de factores económicos, sociales y demográficos que permitan comprender y prevenir el suicidio.</a:t>
            </a:r>
            <a:endParaRPr>
              <a:solidFill>
                <a:srgbClr val="FFFFFF"/>
              </a:solidFill>
              <a:latin typeface="Times New Roman"/>
              <a:ea typeface="Times New Roman"/>
              <a:cs typeface="Times New Roman"/>
              <a:sym typeface="Times New Roman"/>
            </a:endParaRPr>
          </a:p>
        </p:txBody>
      </p:sp>
      <p:cxnSp>
        <p:nvCxnSpPr>
          <p:cNvPr id="127" name="Google Shape;127;p15"/>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sp>
        <p:nvSpPr>
          <p:cNvPr id="128" name="Google Shape;128;p15"/>
          <p:cNvSpPr txBox="1"/>
          <p:nvPr/>
        </p:nvSpPr>
        <p:spPr>
          <a:xfrm>
            <a:off x="613838" y="911250"/>
            <a:ext cx="1709400" cy="1179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Audiencia y objetivos </a:t>
            </a:r>
            <a:endParaRPr b="1" sz="2200">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6"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134" name="Google Shape;134;p16"/>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135" name="Google Shape;135;p16"/>
          <p:cNvSpPr txBox="1"/>
          <p:nvPr/>
        </p:nvSpPr>
        <p:spPr>
          <a:xfrm>
            <a:off x="738800" y="913225"/>
            <a:ext cx="15723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Preguntas de interés</a:t>
            </a:r>
            <a:endParaRPr b="1" sz="2200">
              <a:solidFill>
                <a:schemeClr val="lt1"/>
              </a:solidFill>
              <a:latin typeface="Roboto"/>
              <a:ea typeface="Roboto"/>
              <a:cs typeface="Roboto"/>
              <a:sym typeface="Roboto"/>
            </a:endParaRPr>
          </a:p>
        </p:txBody>
      </p:sp>
      <p:sp>
        <p:nvSpPr>
          <p:cNvPr id="136" name="Google Shape;136;p16"/>
          <p:cNvSpPr txBox="1"/>
          <p:nvPr/>
        </p:nvSpPr>
        <p:spPr>
          <a:xfrm>
            <a:off x="5848625" y="191925"/>
            <a:ext cx="3126900" cy="2392800"/>
          </a:xfrm>
          <a:prstGeom prst="rect">
            <a:avLst/>
          </a:prstGeom>
          <a:noFill/>
          <a:ln>
            <a:noFill/>
          </a:ln>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s">
                <a:solidFill>
                  <a:srgbClr val="FFFFFF"/>
                </a:solidFill>
                <a:latin typeface="Times New Roman"/>
                <a:ea typeface="Times New Roman"/>
                <a:cs typeface="Times New Roman"/>
                <a:sym typeface="Times New Roman"/>
              </a:rPr>
              <a:t>🔹 Preguntas Secundarias</a:t>
            </a:r>
            <a:endParaRPr>
              <a:solidFill>
                <a:srgbClr val="FFFFFF"/>
              </a:solidFill>
              <a:latin typeface="Times New Roman"/>
              <a:ea typeface="Times New Roman"/>
              <a:cs typeface="Times New Roman"/>
              <a:sym typeface="Times New Roman"/>
            </a:endParaRPr>
          </a:p>
          <a:p>
            <a:pPr indent="-317500" lvl="0" marL="457200" rtl="0" algn="l">
              <a:lnSpc>
                <a:spcPct val="160000"/>
              </a:lnSpc>
              <a:spcBef>
                <a:spcPts val="0"/>
              </a:spcBef>
              <a:spcAft>
                <a:spcPts val="0"/>
              </a:spcAft>
              <a:buClr>
                <a:srgbClr val="FFFFFF"/>
              </a:buClr>
              <a:buSzPts val="1400"/>
              <a:buFont typeface="Times New Roman"/>
              <a:buAutoNum type="arabicPeriod"/>
            </a:pPr>
            <a:r>
              <a:rPr lang="es">
                <a:solidFill>
                  <a:srgbClr val="FFFFFF"/>
                </a:solidFill>
                <a:latin typeface="Times New Roman"/>
                <a:ea typeface="Times New Roman"/>
                <a:cs typeface="Times New Roman"/>
                <a:sym typeface="Times New Roman"/>
              </a:rPr>
              <a:t>¿Qué grupos etarios y de género tienen mayor incidencia?</a:t>
            </a:r>
            <a:endParaRPr>
              <a:solidFill>
                <a:srgbClr val="FFFFFF"/>
              </a:solidFill>
              <a:latin typeface="Times New Roman"/>
              <a:ea typeface="Times New Roman"/>
              <a:cs typeface="Times New Roman"/>
              <a:sym typeface="Times New Roman"/>
            </a:endParaRPr>
          </a:p>
          <a:p>
            <a:pPr indent="-317500" lvl="0" marL="457200" rtl="0" algn="l">
              <a:lnSpc>
                <a:spcPct val="160000"/>
              </a:lnSpc>
              <a:spcBef>
                <a:spcPts val="0"/>
              </a:spcBef>
              <a:spcAft>
                <a:spcPts val="0"/>
              </a:spcAft>
              <a:buClr>
                <a:srgbClr val="FFFFFF"/>
              </a:buClr>
              <a:buSzPts val="1400"/>
              <a:buFont typeface="Times New Roman"/>
              <a:buAutoNum type="arabicPeriod"/>
            </a:pPr>
            <a:r>
              <a:rPr lang="es">
                <a:solidFill>
                  <a:srgbClr val="FFFFFF"/>
                </a:solidFill>
                <a:latin typeface="Times New Roman"/>
                <a:ea typeface="Times New Roman"/>
                <a:cs typeface="Times New Roman"/>
                <a:sym typeface="Times New Roman"/>
              </a:rPr>
              <a:t>¿Existe correlación entre el PIB per cápita y la tasa de suicidios?</a:t>
            </a:r>
            <a:endParaRPr>
              <a:solidFill>
                <a:srgbClr val="FFFFFF"/>
              </a:solidFill>
              <a:latin typeface="Times New Roman"/>
              <a:ea typeface="Times New Roman"/>
              <a:cs typeface="Times New Roman"/>
              <a:sym typeface="Times New Roman"/>
            </a:endParaRPr>
          </a:p>
          <a:p>
            <a:pPr indent="-317500" lvl="0" marL="457200" rtl="0" algn="l">
              <a:lnSpc>
                <a:spcPct val="160000"/>
              </a:lnSpc>
              <a:spcBef>
                <a:spcPts val="0"/>
              </a:spcBef>
              <a:spcAft>
                <a:spcPts val="0"/>
              </a:spcAft>
              <a:buClr>
                <a:srgbClr val="FFFFFF"/>
              </a:buClr>
              <a:buSzPts val="1400"/>
              <a:buFont typeface="Times New Roman"/>
              <a:buAutoNum type="arabicPeriod"/>
            </a:pPr>
            <a:r>
              <a:rPr lang="es">
                <a:solidFill>
                  <a:srgbClr val="FFFFFF"/>
                </a:solidFill>
                <a:latin typeface="Times New Roman"/>
                <a:ea typeface="Times New Roman"/>
                <a:cs typeface="Times New Roman"/>
                <a:sym typeface="Times New Roman"/>
              </a:rPr>
              <a:t>¿Qué generaciones están más expuestas?</a:t>
            </a:r>
            <a:endParaRPr>
              <a:solidFill>
                <a:srgbClr val="FFFFFF"/>
              </a:solidFill>
              <a:latin typeface="Times New Roman"/>
              <a:ea typeface="Times New Roman"/>
              <a:cs typeface="Times New Roman"/>
              <a:sym typeface="Times New Roman"/>
            </a:endParaRPr>
          </a:p>
        </p:txBody>
      </p:sp>
      <p:sp>
        <p:nvSpPr>
          <p:cNvPr id="137" name="Google Shape;137;p16"/>
          <p:cNvSpPr txBox="1"/>
          <p:nvPr/>
        </p:nvSpPr>
        <p:spPr>
          <a:xfrm>
            <a:off x="0" y="24512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5</a:t>
            </a:r>
            <a:endParaRPr b="1" sz="1900">
              <a:solidFill>
                <a:schemeClr val="dk1"/>
              </a:solidFill>
            </a:endParaRPr>
          </a:p>
        </p:txBody>
      </p:sp>
      <p:cxnSp>
        <p:nvCxnSpPr>
          <p:cNvPr id="138" name="Google Shape;138;p16"/>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sp>
        <p:nvSpPr>
          <p:cNvPr id="139" name="Google Shape;139;p16"/>
          <p:cNvSpPr txBox="1"/>
          <p:nvPr/>
        </p:nvSpPr>
        <p:spPr>
          <a:xfrm>
            <a:off x="2528575" y="263375"/>
            <a:ext cx="3000000" cy="2124000"/>
          </a:xfrm>
          <a:prstGeom prst="rect">
            <a:avLst/>
          </a:prstGeom>
          <a:noFill/>
          <a:ln>
            <a:noFill/>
          </a:ln>
        </p:spPr>
        <p:txBody>
          <a:bodyPr anchorCtr="0" anchor="t" bIns="91425" lIns="91425" spcFirstLastPara="1" rIns="91425" wrap="square" tIns="91425">
            <a:spAutoFit/>
          </a:bodyPr>
          <a:lstStyle/>
          <a:p>
            <a:pPr indent="0" lvl="0" marL="0" rtl="0" algn="l">
              <a:lnSpc>
                <a:spcPct val="160000"/>
              </a:lnSpc>
              <a:spcBef>
                <a:spcPts val="0"/>
              </a:spcBef>
              <a:spcAft>
                <a:spcPts val="0"/>
              </a:spcAft>
              <a:buNone/>
            </a:pPr>
            <a:r>
              <a:rPr lang="es">
                <a:solidFill>
                  <a:schemeClr val="lt1"/>
                </a:solidFill>
                <a:latin typeface="Times New Roman"/>
                <a:ea typeface="Times New Roman"/>
                <a:cs typeface="Times New Roman"/>
                <a:sym typeface="Times New Roman"/>
              </a:rPr>
              <a:t>🔸 Preguntas Principales</a:t>
            </a:r>
            <a:endParaRPr>
              <a:solidFill>
                <a:schemeClr val="lt1"/>
              </a:solidFill>
              <a:latin typeface="Times New Roman"/>
              <a:ea typeface="Times New Roman"/>
              <a:cs typeface="Times New Roman"/>
              <a:sym typeface="Times New Roman"/>
            </a:endParaRPr>
          </a:p>
          <a:p>
            <a:pPr indent="-317500" lvl="0" marL="457200" rtl="0" algn="l">
              <a:lnSpc>
                <a:spcPct val="160000"/>
              </a:lnSpc>
              <a:spcBef>
                <a:spcPts val="0"/>
              </a:spcBef>
              <a:spcAft>
                <a:spcPts val="0"/>
              </a:spcAft>
              <a:buClr>
                <a:schemeClr val="lt1"/>
              </a:buClr>
              <a:buSzPts val="1400"/>
              <a:buFont typeface="Times New Roman"/>
              <a:buAutoNum type="arabicPeriod"/>
            </a:pPr>
            <a:r>
              <a:rPr lang="es">
                <a:solidFill>
                  <a:schemeClr val="lt1"/>
                </a:solidFill>
                <a:latin typeface="Times New Roman"/>
                <a:ea typeface="Times New Roman"/>
                <a:cs typeface="Times New Roman"/>
                <a:sym typeface="Times New Roman"/>
              </a:rPr>
              <a:t>¿Qué regiones del mundo presentan las tasas de suicidio más altas?</a:t>
            </a:r>
            <a:endParaRPr>
              <a:solidFill>
                <a:schemeClr val="lt1"/>
              </a:solidFill>
              <a:latin typeface="Times New Roman"/>
              <a:ea typeface="Times New Roman"/>
              <a:cs typeface="Times New Roman"/>
              <a:sym typeface="Times New Roman"/>
            </a:endParaRPr>
          </a:p>
          <a:p>
            <a:pPr indent="-317500" lvl="0" marL="457200" rtl="0" algn="l">
              <a:lnSpc>
                <a:spcPct val="160000"/>
              </a:lnSpc>
              <a:spcBef>
                <a:spcPts val="0"/>
              </a:spcBef>
              <a:spcAft>
                <a:spcPts val="0"/>
              </a:spcAft>
              <a:buClr>
                <a:schemeClr val="lt1"/>
              </a:buClr>
              <a:buSzPts val="1400"/>
              <a:buFont typeface="Times New Roman"/>
              <a:buAutoNum type="arabicPeriod"/>
            </a:pPr>
            <a:r>
              <a:rPr lang="es">
                <a:solidFill>
                  <a:schemeClr val="lt1"/>
                </a:solidFill>
                <a:latin typeface="Times New Roman"/>
                <a:ea typeface="Times New Roman"/>
                <a:cs typeface="Times New Roman"/>
                <a:sym typeface="Times New Roman"/>
              </a:rPr>
              <a:t>¿Qué tendencias se observan en el tiempo (1990–2022)?</a:t>
            </a:r>
            <a:endParaRPr>
              <a:solidFill>
                <a:schemeClr val="lt1"/>
              </a:solidFill>
              <a:latin typeface="Times New Roman"/>
              <a:ea typeface="Times New Roman"/>
              <a:cs typeface="Times New Roman"/>
              <a:sym typeface="Times New Roman"/>
            </a:endParaRPr>
          </a:p>
        </p:txBody>
      </p:sp>
      <p:cxnSp>
        <p:nvCxnSpPr>
          <p:cNvPr id="140" name="Google Shape;140;p16"/>
          <p:cNvCxnSpPr/>
          <p:nvPr/>
        </p:nvCxnSpPr>
        <p:spPr>
          <a:xfrm>
            <a:off x="5688600" y="245725"/>
            <a:ext cx="0" cy="2221200"/>
          </a:xfrm>
          <a:prstGeom prst="straightConnector1">
            <a:avLst/>
          </a:prstGeom>
          <a:noFill/>
          <a:ln cap="flat" cmpd="sng" w="12700">
            <a:solidFill>
              <a:srgbClr val="CCCCCC"/>
            </a:solidFill>
            <a:prstDash val="solid"/>
            <a:miter lim="800000"/>
            <a:headEnd len="sm" w="sm" type="none"/>
            <a:tailEnd len="sm" w="sm" type="none"/>
          </a:ln>
        </p:spPr>
      </p:cxnSp>
      <p:sp>
        <p:nvSpPr>
          <p:cNvPr id="141" name="Google Shape;141;p16"/>
          <p:cNvSpPr/>
          <p:nvPr/>
        </p:nvSpPr>
        <p:spPr>
          <a:xfrm>
            <a:off x="5527600" y="1185425"/>
            <a:ext cx="321975" cy="279900"/>
          </a:xfrm>
          <a:prstGeom prst="flowChartDecision">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6"/>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6"/>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144" name="Google Shape;144;p16"/>
          <p:cNvGrpSpPr/>
          <p:nvPr/>
        </p:nvGrpSpPr>
        <p:grpSpPr>
          <a:xfrm>
            <a:off x="-596775" y="1826538"/>
            <a:ext cx="832500" cy="279900"/>
            <a:chOff x="-78525" y="1801125"/>
            <a:chExt cx="832500" cy="279900"/>
          </a:xfrm>
        </p:grpSpPr>
        <p:sp>
          <p:nvSpPr>
            <p:cNvPr id="145" name="Google Shape;145;p16"/>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6"/>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47" name="Google Shape;147;p16"/>
          <p:cNvGrpSpPr/>
          <p:nvPr/>
        </p:nvGrpSpPr>
        <p:grpSpPr>
          <a:xfrm>
            <a:off x="-596775" y="2055875"/>
            <a:ext cx="832500" cy="289752"/>
            <a:chOff x="-78525" y="2266388"/>
            <a:chExt cx="832500" cy="289752"/>
          </a:xfrm>
        </p:grpSpPr>
        <p:sp>
          <p:nvSpPr>
            <p:cNvPr id="148" name="Google Shape;148;p16"/>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6"/>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50" name="Google Shape;150;p16"/>
          <p:cNvGrpSpPr/>
          <p:nvPr/>
        </p:nvGrpSpPr>
        <p:grpSpPr>
          <a:xfrm>
            <a:off x="-596775" y="2552138"/>
            <a:ext cx="832500" cy="279900"/>
            <a:chOff x="-78525" y="2526725"/>
            <a:chExt cx="832500" cy="279900"/>
          </a:xfrm>
        </p:grpSpPr>
        <p:sp>
          <p:nvSpPr>
            <p:cNvPr id="151" name="Google Shape;151;p16"/>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16"/>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53" name="Google Shape;153;p16"/>
          <p:cNvGrpSpPr/>
          <p:nvPr/>
        </p:nvGrpSpPr>
        <p:grpSpPr>
          <a:xfrm>
            <a:off x="-596775" y="2783100"/>
            <a:ext cx="832500" cy="293120"/>
            <a:chOff x="-78525" y="2757688"/>
            <a:chExt cx="832500" cy="293120"/>
          </a:xfrm>
        </p:grpSpPr>
        <p:sp>
          <p:nvSpPr>
            <p:cNvPr id="154" name="Google Shape;154;p16"/>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6"/>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156" name="Google Shape;156;p16"/>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16"/>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158" name="Google Shape;158;p16"/>
          <p:cNvSpPr/>
          <p:nvPr/>
        </p:nvSpPr>
        <p:spPr>
          <a:xfrm>
            <a:off x="-412325" y="2321025"/>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6"/>
          <p:cNvSpPr txBox="1"/>
          <p:nvPr/>
        </p:nvSpPr>
        <p:spPr>
          <a:xfrm>
            <a:off x="0" y="22286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4</a:t>
            </a:r>
            <a:endParaRPr b="1"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17"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165" name="Google Shape;165;p17"/>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166" name="Google Shape;166;p17"/>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7"/>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168" name="Google Shape;168;p17"/>
          <p:cNvGrpSpPr/>
          <p:nvPr/>
        </p:nvGrpSpPr>
        <p:grpSpPr>
          <a:xfrm>
            <a:off x="-596775" y="1826538"/>
            <a:ext cx="832500" cy="279900"/>
            <a:chOff x="-78525" y="1801125"/>
            <a:chExt cx="832500" cy="279900"/>
          </a:xfrm>
        </p:grpSpPr>
        <p:sp>
          <p:nvSpPr>
            <p:cNvPr id="169" name="Google Shape;169;p17"/>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7"/>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71" name="Google Shape;171;p17"/>
          <p:cNvGrpSpPr/>
          <p:nvPr/>
        </p:nvGrpSpPr>
        <p:grpSpPr>
          <a:xfrm>
            <a:off x="-596775" y="2055875"/>
            <a:ext cx="832500" cy="289752"/>
            <a:chOff x="-78525" y="2266388"/>
            <a:chExt cx="832500" cy="289752"/>
          </a:xfrm>
        </p:grpSpPr>
        <p:sp>
          <p:nvSpPr>
            <p:cNvPr id="172" name="Google Shape;172;p17"/>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7"/>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74" name="Google Shape;174;p17"/>
          <p:cNvGrpSpPr/>
          <p:nvPr/>
        </p:nvGrpSpPr>
        <p:grpSpPr>
          <a:xfrm>
            <a:off x="-596775" y="2304813"/>
            <a:ext cx="832500" cy="279900"/>
            <a:chOff x="-78525" y="2526725"/>
            <a:chExt cx="832500" cy="279900"/>
          </a:xfrm>
        </p:grpSpPr>
        <p:sp>
          <p:nvSpPr>
            <p:cNvPr id="175" name="Google Shape;175;p17"/>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7"/>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77" name="Google Shape;177;p17"/>
          <p:cNvGrpSpPr/>
          <p:nvPr/>
        </p:nvGrpSpPr>
        <p:grpSpPr>
          <a:xfrm>
            <a:off x="-596775" y="2783100"/>
            <a:ext cx="832500" cy="293120"/>
            <a:chOff x="-78525" y="2757688"/>
            <a:chExt cx="832500" cy="293120"/>
          </a:xfrm>
        </p:grpSpPr>
        <p:sp>
          <p:nvSpPr>
            <p:cNvPr id="178" name="Google Shape;178;p17"/>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17"/>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180" name="Google Shape;180;p17"/>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7"/>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182" name="Google Shape;182;p17"/>
          <p:cNvSpPr txBox="1"/>
          <p:nvPr/>
        </p:nvSpPr>
        <p:spPr>
          <a:xfrm>
            <a:off x="738800" y="913225"/>
            <a:ext cx="15723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Resumen General</a:t>
            </a:r>
            <a:endParaRPr b="1" sz="2200">
              <a:solidFill>
                <a:schemeClr val="lt1"/>
              </a:solidFill>
              <a:latin typeface="Roboto"/>
              <a:ea typeface="Roboto"/>
              <a:cs typeface="Roboto"/>
              <a:sym typeface="Roboto"/>
            </a:endParaRPr>
          </a:p>
        </p:txBody>
      </p:sp>
      <p:sp>
        <p:nvSpPr>
          <p:cNvPr id="183" name="Google Shape;183;p17"/>
          <p:cNvSpPr/>
          <p:nvPr/>
        </p:nvSpPr>
        <p:spPr>
          <a:xfrm>
            <a:off x="-412325" y="2570800"/>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17"/>
          <p:cNvSpPr txBox="1"/>
          <p:nvPr/>
        </p:nvSpPr>
        <p:spPr>
          <a:xfrm>
            <a:off x="0" y="24512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5</a:t>
            </a:r>
            <a:endParaRPr b="1" sz="1900">
              <a:solidFill>
                <a:schemeClr val="dk1"/>
              </a:solidFill>
            </a:endParaRPr>
          </a:p>
        </p:txBody>
      </p:sp>
      <p:cxnSp>
        <p:nvCxnSpPr>
          <p:cNvPr id="185" name="Google Shape;185;p17"/>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pic>
        <p:nvPicPr>
          <p:cNvPr id="186" name="Google Shape;186;p17"/>
          <p:cNvPicPr preferRelativeResize="0"/>
          <p:nvPr/>
        </p:nvPicPr>
        <p:blipFill>
          <a:blip r:embed="rId4">
            <a:alphaModFix/>
          </a:blip>
          <a:stretch>
            <a:fillRect/>
          </a:stretch>
        </p:blipFill>
        <p:spPr>
          <a:xfrm>
            <a:off x="2657903" y="257950"/>
            <a:ext cx="6105126" cy="39798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8"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192" name="Google Shape;192;p18"/>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193" name="Google Shape;193;p18"/>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18"/>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195" name="Google Shape;195;p18"/>
          <p:cNvGrpSpPr/>
          <p:nvPr/>
        </p:nvGrpSpPr>
        <p:grpSpPr>
          <a:xfrm>
            <a:off x="-596775" y="1826538"/>
            <a:ext cx="832500" cy="279900"/>
            <a:chOff x="-78525" y="1801125"/>
            <a:chExt cx="832500" cy="279900"/>
          </a:xfrm>
        </p:grpSpPr>
        <p:sp>
          <p:nvSpPr>
            <p:cNvPr id="196" name="Google Shape;196;p18"/>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18"/>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198" name="Google Shape;198;p18"/>
          <p:cNvGrpSpPr/>
          <p:nvPr/>
        </p:nvGrpSpPr>
        <p:grpSpPr>
          <a:xfrm>
            <a:off x="-596775" y="2055875"/>
            <a:ext cx="832500" cy="289752"/>
            <a:chOff x="-78525" y="2266388"/>
            <a:chExt cx="832500" cy="289752"/>
          </a:xfrm>
        </p:grpSpPr>
        <p:sp>
          <p:nvSpPr>
            <p:cNvPr id="199" name="Google Shape;199;p18"/>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8"/>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01" name="Google Shape;201;p18"/>
          <p:cNvGrpSpPr/>
          <p:nvPr/>
        </p:nvGrpSpPr>
        <p:grpSpPr>
          <a:xfrm>
            <a:off x="-596775" y="2304813"/>
            <a:ext cx="832500" cy="279900"/>
            <a:chOff x="-78525" y="2526725"/>
            <a:chExt cx="832500" cy="279900"/>
          </a:xfrm>
        </p:grpSpPr>
        <p:sp>
          <p:nvSpPr>
            <p:cNvPr id="202" name="Google Shape;202;p18"/>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18"/>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04" name="Google Shape;204;p18"/>
          <p:cNvGrpSpPr/>
          <p:nvPr/>
        </p:nvGrpSpPr>
        <p:grpSpPr>
          <a:xfrm>
            <a:off x="-596775" y="2783100"/>
            <a:ext cx="832500" cy="293120"/>
            <a:chOff x="-78525" y="2757688"/>
            <a:chExt cx="832500" cy="293120"/>
          </a:xfrm>
        </p:grpSpPr>
        <p:sp>
          <p:nvSpPr>
            <p:cNvPr id="205" name="Google Shape;205;p18"/>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18"/>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207" name="Google Shape;207;p18"/>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18"/>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209" name="Google Shape;209;p18"/>
          <p:cNvSpPr txBox="1"/>
          <p:nvPr/>
        </p:nvSpPr>
        <p:spPr>
          <a:xfrm>
            <a:off x="738800" y="913225"/>
            <a:ext cx="15723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Resumen General</a:t>
            </a:r>
            <a:endParaRPr b="1" sz="2200">
              <a:solidFill>
                <a:schemeClr val="lt1"/>
              </a:solidFill>
              <a:latin typeface="Roboto"/>
              <a:ea typeface="Roboto"/>
              <a:cs typeface="Roboto"/>
              <a:sym typeface="Roboto"/>
            </a:endParaRPr>
          </a:p>
        </p:txBody>
      </p:sp>
      <p:sp>
        <p:nvSpPr>
          <p:cNvPr id="210" name="Google Shape;210;p18"/>
          <p:cNvSpPr/>
          <p:nvPr/>
        </p:nvSpPr>
        <p:spPr>
          <a:xfrm>
            <a:off x="-412325" y="2570800"/>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18"/>
          <p:cNvSpPr txBox="1"/>
          <p:nvPr/>
        </p:nvSpPr>
        <p:spPr>
          <a:xfrm>
            <a:off x="0" y="24512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5</a:t>
            </a:r>
            <a:endParaRPr b="1" sz="1900">
              <a:solidFill>
                <a:schemeClr val="dk1"/>
              </a:solidFill>
            </a:endParaRPr>
          </a:p>
        </p:txBody>
      </p:sp>
      <p:cxnSp>
        <p:nvCxnSpPr>
          <p:cNvPr id="212" name="Google Shape;212;p18"/>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pic>
        <p:nvPicPr>
          <p:cNvPr id="213" name="Google Shape;213;p18"/>
          <p:cNvPicPr preferRelativeResize="0"/>
          <p:nvPr/>
        </p:nvPicPr>
        <p:blipFill>
          <a:blip r:embed="rId4">
            <a:alphaModFix/>
          </a:blip>
          <a:stretch>
            <a:fillRect/>
          </a:stretch>
        </p:blipFill>
        <p:spPr>
          <a:xfrm>
            <a:off x="3353875" y="294000"/>
            <a:ext cx="4828600" cy="381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9"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219" name="Google Shape;219;p19"/>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220" name="Google Shape;220;p19"/>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19"/>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222" name="Google Shape;222;p19"/>
          <p:cNvGrpSpPr/>
          <p:nvPr/>
        </p:nvGrpSpPr>
        <p:grpSpPr>
          <a:xfrm>
            <a:off x="-596775" y="1826538"/>
            <a:ext cx="832500" cy="279900"/>
            <a:chOff x="-78525" y="1801125"/>
            <a:chExt cx="832500" cy="279900"/>
          </a:xfrm>
        </p:grpSpPr>
        <p:sp>
          <p:nvSpPr>
            <p:cNvPr id="223" name="Google Shape;223;p19"/>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25" name="Google Shape;225;p19"/>
          <p:cNvGrpSpPr/>
          <p:nvPr/>
        </p:nvGrpSpPr>
        <p:grpSpPr>
          <a:xfrm>
            <a:off x="-596775" y="2055875"/>
            <a:ext cx="832500" cy="289752"/>
            <a:chOff x="-78525" y="2266388"/>
            <a:chExt cx="832500" cy="289752"/>
          </a:xfrm>
        </p:grpSpPr>
        <p:sp>
          <p:nvSpPr>
            <p:cNvPr id="226" name="Google Shape;226;p19"/>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19"/>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28" name="Google Shape;228;p19"/>
          <p:cNvGrpSpPr/>
          <p:nvPr/>
        </p:nvGrpSpPr>
        <p:grpSpPr>
          <a:xfrm>
            <a:off x="-596775" y="2304813"/>
            <a:ext cx="832500" cy="279900"/>
            <a:chOff x="-78525" y="2526725"/>
            <a:chExt cx="832500" cy="279900"/>
          </a:xfrm>
        </p:grpSpPr>
        <p:sp>
          <p:nvSpPr>
            <p:cNvPr id="229" name="Google Shape;229;p19"/>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19"/>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31" name="Google Shape;231;p19"/>
          <p:cNvGrpSpPr/>
          <p:nvPr/>
        </p:nvGrpSpPr>
        <p:grpSpPr>
          <a:xfrm>
            <a:off x="-596775" y="2783100"/>
            <a:ext cx="832500" cy="293120"/>
            <a:chOff x="-78525" y="2757688"/>
            <a:chExt cx="832500" cy="293120"/>
          </a:xfrm>
        </p:grpSpPr>
        <p:sp>
          <p:nvSpPr>
            <p:cNvPr id="232" name="Google Shape;232;p19"/>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19"/>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234" name="Google Shape;234;p19"/>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19"/>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236" name="Google Shape;236;p19"/>
          <p:cNvSpPr txBox="1"/>
          <p:nvPr/>
        </p:nvSpPr>
        <p:spPr>
          <a:xfrm>
            <a:off x="738800" y="913225"/>
            <a:ext cx="15723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Resumen General</a:t>
            </a:r>
            <a:endParaRPr b="1" sz="2200">
              <a:solidFill>
                <a:schemeClr val="lt1"/>
              </a:solidFill>
              <a:latin typeface="Roboto"/>
              <a:ea typeface="Roboto"/>
              <a:cs typeface="Roboto"/>
              <a:sym typeface="Roboto"/>
            </a:endParaRPr>
          </a:p>
        </p:txBody>
      </p:sp>
      <p:sp>
        <p:nvSpPr>
          <p:cNvPr id="237" name="Google Shape;237;p19"/>
          <p:cNvSpPr/>
          <p:nvPr/>
        </p:nvSpPr>
        <p:spPr>
          <a:xfrm>
            <a:off x="-412325" y="2570800"/>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19"/>
          <p:cNvSpPr txBox="1"/>
          <p:nvPr/>
        </p:nvSpPr>
        <p:spPr>
          <a:xfrm>
            <a:off x="0" y="24512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5</a:t>
            </a:r>
            <a:endParaRPr b="1" sz="1900">
              <a:solidFill>
                <a:schemeClr val="dk1"/>
              </a:solidFill>
            </a:endParaRPr>
          </a:p>
        </p:txBody>
      </p:sp>
      <p:cxnSp>
        <p:nvCxnSpPr>
          <p:cNvPr id="239" name="Google Shape;239;p19"/>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pic>
        <p:nvPicPr>
          <p:cNvPr id="240" name="Google Shape;240;p19"/>
          <p:cNvPicPr preferRelativeResize="0"/>
          <p:nvPr/>
        </p:nvPicPr>
        <p:blipFill>
          <a:blip r:embed="rId4">
            <a:alphaModFix/>
          </a:blip>
          <a:stretch>
            <a:fillRect/>
          </a:stretch>
        </p:blipFill>
        <p:spPr>
          <a:xfrm>
            <a:off x="3188175" y="316312"/>
            <a:ext cx="4695901" cy="37688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0" title="eyJ0eXAiOiJKV1QiLCJhbGciOiJIUzI1NiJ9.eyJpbSI6WyJcL2FydHdvcmtcL2ltYWdlRmlsZVwvZWRvdWFyZC1tYW5ldC0wNzMtdG90ZXItdG9yZXJvLmpwZyIsInJlc2l6ZSwyMDAwLDIwMDAiXX0.dMKMsF9rLq7FpBuo_gnEKc7sv_N3o7N6CN-QcSMP0VE.jpg"/>
          <p:cNvPicPr preferRelativeResize="0"/>
          <p:nvPr/>
        </p:nvPicPr>
        <p:blipFill rotWithShape="1">
          <a:blip r:embed="rId3">
            <a:alphaModFix/>
          </a:blip>
          <a:srcRect b="22210" l="39613" r="4441" t="5467"/>
          <a:stretch/>
        </p:blipFill>
        <p:spPr>
          <a:xfrm>
            <a:off x="0" y="0"/>
            <a:ext cx="9144000" cy="5143500"/>
          </a:xfrm>
          <a:prstGeom prst="rect">
            <a:avLst/>
          </a:prstGeom>
          <a:noFill/>
          <a:ln>
            <a:noFill/>
          </a:ln>
        </p:spPr>
      </p:pic>
      <p:sp>
        <p:nvSpPr>
          <p:cNvPr id="246" name="Google Shape;246;p20"/>
          <p:cNvSpPr txBox="1"/>
          <p:nvPr/>
        </p:nvSpPr>
        <p:spPr>
          <a:xfrm>
            <a:off x="3937350" y="4475175"/>
            <a:ext cx="5106300" cy="723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b="1" i="1" lang="es" sz="1000">
                <a:solidFill>
                  <a:schemeClr val="lt1"/>
                </a:solidFill>
              </a:rPr>
              <a:t>Daniela González P.</a:t>
            </a:r>
            <a:endParaRPr b="1" i="1" sz="1000">
              <a:solidFill>
                <a:schemeClr val="lt1"/>
              </a:solidFill>
            </a:endParaRPr>
          </a:p>
          <a:p>
            <a:pPr indent="0" lvl="0" marL="0" marR="0" rtl="0" algn="r">
              <a:lnSpc>
                <a:spcPct val="100000"/>
              </a:lnSpc>
              <a:spcBef>
                <a:spcPts val="0"/>
              </a:spcBef>
              <a:spcAft>
                <a:spcPts val="0"/>
              </a:spcAft>
              <a:buNone/>
            </a:pPr>
            <a:r>
              <a:rPr b="1" i="1" lang="es" sz="1000">
                <a:solidFill>
                  <a:schemeClr val="lt1"/>
                </a:solidFill>
              </a:rPr>
              <a:t>Data Science II - Comisión 67410</a:t>
            </a:r>
            <a:endParaRPr b="1" i="1" sz="1000">
              <a:solidFill>
                <a:schemeClr val="lt1"/>
              </a:solidFill>
            </a:endParaRPr>
          </a:p>
          <a:p>
            <a:pPr indent="0" lvl="0" marL="0" marR="0" rtl="0" algn="r">
              <a:lnSpc>
                <a:spcPct val="100000"/>
              </a:lnSpc>
              <a:spcBef>
                <a:spcPts val="0"/>
              </a:spcBef>
              <a:spcAft>
                <a:spcPts val="0"/>
              </a:spcAft>
              <a:buNone/>
            </a:pPr>
            <a:r>
              <a:t/>
            </a:r>
            <a:endParaRPr b="1" sz="1500">
              <a:solidFill>
                <a:schemeClr val="lt1"/>
              </a:solidFill>
            </a:endParaRPr>
          </a:p>
        </p:txBody>
      </p:sp>
      <p:sp>
        <p:nvSpPr>
          <p:cNvPr id="247" name="Google Shape;247;p20"/>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0"/>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249" name="Google Shape;249;p20"/>
          <p:cNvGrpSpPr/>
          <p:nvPr/>
        </p:nvGrpSpPr>
        <p:grpSpPr>
          <a:xfrm>
            <a:off x="-596775" y="1826538"/>
            <a:ext cx="832500" cy="279900"/>
            <a:chOff x="-78525" y="1801125"/>
            <a:chExt cx="832500" cy="279900"/>
          </a:xfrm>
        </p:grpSpPr>
        <p:sp>
          <p:nvSpPr>
            <p:cNvPr id="250" name="Google Shape;250;p20"/>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0"/>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52" name="Google Shape;252;p20"/>
          <p:cNvGrpSpPr/>
          <p:nvPr/>
        </p:nvGrpSpPr>
        <p:grpSpPr>
          <a:xfrm>
            <a:off x="-596775" y="2055875"/>
            <a:ext cx="832500" cy="289752"/>
            <a:chOff x="-78525" y="2266388"/>
            <a:chExt cx="832500" cy="289752"/>
          </a:xfrm>
        </p:grpSpPr>
        <p:sp>
          <p:nvSpPr>
            <p:cNvPr id="253" name="Google Shape;253;p20"/>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0"/>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55" name="Google Shape;255;p20"/>
          <p:cNvGrpSpPr/>
          <p:nvPr/>
        </p:nvGrpSpPr>
        <p:grpSpPr>
          <a:xfrm>
            <a:off x="-596775" y="2304813"/>
            <a:ext cx="832500" cy="279900"/>
            <a:chOff x="-78525" y="2526725"/>
            <a:chExt cx="832500" cy="279900"/>
          </a:xfrm>
        </p:grpSpPr>
        <p:sp>
          <p:nvSpPr>
            <p:cNvPr id="256" name="Google Shape;256;p20"/>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20"/>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58" name="Google Shape;258;p20"/>
          <p:cNvGrpSpPr/>
          <p:nvPr/>
        </p:nvGrpSpPr>
        <p:grpSpPr>
          <a:xfrm>
            <a:off x="-596775" y="2783100"/>
            <a:ext cx="832500" cy="293120"/>
            <a:chOff x="-78525" y="2757688"/>
            <a:chExt cx="832500" cy="293120"/>
          </a:xfrm>
        </p:grpSpPr>
        <p:sp>
          <p:nvSpPr>
            <p:cNvPr id="259" name="Google Shape;259;p20"/>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0"/>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6</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261" name="Google Shape;261;p20"/>
          <p:cNvSpPr/>
          <p:nvPr/>
        </p:nvSpPr>
        <p:spPr>
          <a:xfrm>
            <a:off x="-596775" y="307598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0"/>
          <p:cNvSpPr txBox="1"/>
          <p:nvPr/>
        </p:nvSpPr>
        <p:spPr>
          <a:xfrm>
            <a:off x="-290575" y="30434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263" name="Google Shape;263;p20"/>
          <p:cNvSpPr txBox="1"/>
          <p:nvPr/>
        </p:nvSpPr>
        <p:spPr>
          <a:xfrm>
            <a:off x="738800" y="913225"/>
            <a:ext cx="15723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Resumen General</a:t>
            </a:r>
            <a:endParaRPr b="1" sz="2200">
              <a:solidFill>
                <a:schemeClr val="lt1"/>
              </a:solidFill>
              <a:latin typeface="Roboto"/>
              <a:ea typeface="Roboto"/>
              <a:cs typeface="Roboto"/>
              <a:sym typeface="Roboto"/>
            </a:endParaRPr>
          </a:p>
        </p:txBody>
      </p:sp>
      <p:sp>
        <p:nvSpPr>
          <p:cNvPr id="264" name="Google Shape;264;p20"/>
          <p:cNvSpPr/>
          <p:nvPr/>
        </p:nvSpPr>
        <p:spPr>
          <a:xfrm>
            <a:off x="-412325" y="2570800"/>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20"/>
          <p:cNvSpPr txBox="1"/>
          <p:nvPr/>
        </p:nvSpPr>
        <p:spPr>
          <a:xfrm>
            <a:off x="0" y="245127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5</a:t>
            </a:r>
            <a:endParaRPr b="1" sz="1900">
              <a:solidFill>
                <a:schemeClr val="dk1"/>
              </a:solidFill>
            </a:endParaRPr>
          </a:p>
        </p:txBody>
      </p:sp>
      <p:cxnSp>
        <p:nvCxnSpPr>
          <p:cNvPr id="266" name="Google Shape;266;p20"/>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pic>
        <p:nvPicPr>
          <p:cNvPr id="267" name="Google Shape;267;p20"/>
          <p:cNvPicPr preferRelativeResize="0"/>
          <p:nvPr/>
        </p:nvPicPr>
        <p:blipFill>
          <a:blip r:embed="rId4">
            <a:alphaModFix/>
          </a:blip>
          <a:stretch>
            <a:fillRect/>
          </a:stretch>
        </p:blipFill>
        <p:spPr>
          <a:xfrm>
            <a:off x="2477298" y="345500"/>
            <a:ext cx="6628801" cy="4091250"/>
          </a:xfrm>
          <a:prstGeom prst="rect">
            <a:avLst/>
          </a:prstGeom>
          <a:noFill/>
          <a:ln>
            <a:noFill/>
          </a:ln>
        </p:spPr>
      </p:pic>
      <p:pic>
        <p:nvPicPr>
          <p:cNvPr id="268" name="Google Shape;268;p20"/>
          <p:cNvPicPr preferRelativeResize="0"/>
          <p:nvPr/>
        </p:nvPicPr>
        <p:blipFill>
          <a:blip r:embed="rId5">
            <a:alphaModFix/>
          </a:blip>
          <a:stretch>
            <a:fillRect/>
          </a:stretch>
        </p:blipFill>
        <p:spPr>
          <a:xfrm>
            <a:off x="6146652" y="1865550"/>
            <a:ext cx="2728773" cy="2046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2" name="Shape 272"/>
        <p:cNvGrpSpPr/>
        <p:nvPr/>
      </p:nvGrpSpPr>
      <p:grpSpPr>
        <a:xfrm>
          <a:off x="0" y="0"/>
          <a:ext cx="0" cy="0"/>
          <a:chOff x="0" y="0"/>
          <a:chExt cx="0" cy="0"/>
        </a:xfrm>
      </p:grpSpPr>
      <p:sp>
        <p:nvSpPr>
          <p:cNvPr id="273" name="Google Shape;273;p21"/>
          <p:cNvSpPr txBox="1"/>
          <p:nvPr/>
        </p:nvSpPr>
        <p:spPr>
          <a:xfrm>
            <a:off x="3937350" y="4475175"/>
            <a:ext cx="5106300" cy="8313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Daniela González P.</a:t>
            </a:r>
            <a:endParaRPr>
              <a:solidFill>
                <a:schemeClr val="lt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Data Science II - Comisión 67410</a:t>
            </a:r>
            <a:endParaRPr>
              <a:solidFill>
                <a:schemeClr val="lt1"/>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74" name="Google Shape;274;p21"/>
          <p:cNvSpPr/>
          <p:nvPr/>
        </p:nvSpPr>
        <p:spPr>
          <a:xfrm>
            <a:off x="-596775" y="16018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1"/>
          <p:cNvSpPr txBox="1"/>
          <p:nvPr/>
        </p:nvSpPr>
        <p:spPr>
          <a:xfrm>
            <a:off x="-290575" y="158563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1</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nvGrpSpPr>
          <p:cNvPr id="276" name="Google Shape;276;p21"/>
          <p:cNvGrpSpPr/>
          <p:nvPr/>
        </p:nvGrpSpPr>
        <p:grpSpPr>
          <a:xfrm>
            <a:off x="-596775" y="1826538"/>
            <a:ext cx="832500" cy="279900"/>
            <a:chOff x="-78525" y="1801125"/>
            <a:chExt cx="832500" cy="279900"/>
          </a:xfrm>
        </p:grpSpPr>
        <p:sp>
          <p:nvSpPr>
            <p:cNvPr id="277" name="Google Shape;277;p21"/>
            <p:cNvSpPr/>
            <p:nvPr/>
          </p:nvSpPr>
          <p:spPr>
            <a:xfrm>
              <a:off x="-78525" y="1817345"/>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1"/>
            <p:cNvSpPr txBox="1"/>
            <p:nvPr/>
          </p:nvSpPr>
          <p:spPr>
            <a:xfrm>
              <a:off x="227675" y="18011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2</a:t>
              </a:r>
              <a:endParaRPr b="1" sz="1100">
                <a:solidFill>
                  <a:schemeClr val="lt1"/>
                </a:solidFill>
              </a:endParaRPr>
            </a:p>
            <a:p>
              <a:pPr indent="0" lvl="0" marL="0" rtl="0" algn="r">
                <a:spcBef>
                  <a:spcPts val="0"/>
                </a:spcBef>
                <a:spcAft>
                  <a:spcPts val="0"/>
                </a:spcAft>
                <a:buNone/>
              </a:pPr>
              <a:r>
                <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79" name="Google Shape;279;p21"/>
          <p:cNvGrpSpPr/>
          <p:nvPr/>
        </p:nvGrpSpPr>
        <p:grpSpPr>
          <a:xfrm>
            <a:off x="-596775" y="2055875"/>
            <a:ext cx="832500" cy="289752"/>
            <a:chOff x="-78525" y="2266388"/>
            <a:chExt cx="832500" cy="289752"/>
          </a:xfrm>
        </p:grpSpPr>
        <p:sp>
          <p:nvSpPr>
            <p:cNvPr id="280" name="Google Shape;280;p21"/>
            <p:cNvSpPr/>
            <p:nvPr/>
          </p:nvSpPr>
          <p:spPr>
            <a:xfrm>
              <a:off x="-78525" y="23086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1"/>
            <p:cNvSpPr txBox="1"/>
            <p:nvPr/>
          </p:nvSpPr>
          <p:spPr>
            <a:xfrm>
              <a:off x="227675" y="22663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3</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82" name="Google Shape;282;p21"/>
          <p:cNvGrpSpPr/>
          <p:nvPr/>
        </p:nvGrpSpPr>
        <p:grpSpPr>
          <a:xfrm>
            <a:off x="-596775" y="2304813"/>
            <a:ext cx="832500" cy="279900"/>
            <a:chOff x="-78525" y="2526725"/>
            <a:chExt cx="832500" cy="279900"/>
          </a:xfrm>
        </p:grpSpPr>
        <p:sp>
          <p:nvSpPr>
            <p:cNvPr id="283" name="Google Shape;283;p21"/>
            <p:cNvSpPr/>
            <p:nvPr/>
          </p:nvSpPr>
          <p:spPr>
            <a:xfrm>
              <a:off x="-78525" y="2556038"/>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1"/>
            <p:cNvSpPr txBox="1"/>
            <p:nvPr/>
          </p:nvSpPr>
          <p:spPr>
            <a:xfrm>
              <a:off x="227675" y="25267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4</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grpSp>
        <p:nvGrpSpPr>
          <p:cNvPr id="285" name="Google Shape;285;p21"/>
          <p:cNvGrpSpPr/>
          <p:nvPr/>
        </p:nvGrpSpPr>
        <p:grpSpPr>
          <a:xfrm>
            <a:off x="-596775" y="2535938"/>
            <a:ext cx="832500" cy="293120"/>
            <a:chOff x="-78525" y="2757688"/>
            <a:chExt cx="832500" cy="293120"/>
          </a:xfrm>
        </p:grpSpPr>
        <p:sp>
          <p:nvSpPr>
            <p:cNvPr id="286" name="Google Shape;286;p21"/>
            <p:cNvSpPr/>
            <p:nvPr/>
          </p:nvSpPr>
          <p:spPr>
            <a:xfrm>
              <a:off x="-78525" y="2803307"/>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1"/>
            <p:cNvSpPr txBox="1"/>
            <p:nvPr/>
          </p:nvSpPr>
          <p:spPr>
            <a:xfrm>
              <a:off x="227675" y="27576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5</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grpSp>
      <p:sp>
        <p:nvSpPr>
          <p:cNvPr id="288" name="Google Shape;288;p21"/>
          <p:cNvSpPr/>
          <p:nvPr/>
        </p:nvSpPr>
        <p:spPr>
          <a:xfrm>
            <a:off x="-596775" y="3063939"/>
            <a:ext cx="832500" cy="247500"/>
          </a:xfrm>
          <a:prstGeom prst="roundRect">
            <a:avLst>
              <a:gd fmla="val 16667" name="adj"/>
            </a:avLst>
          </a:prstGeom>
          <a:solidFill>
            <a:srgbClr val="20212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21"/>
          <p:cNvSpPr txBox="1"/>
          <p:nvPr/>
        </p:nvSpPr>
        <p:spPr>
          <a:xfrm>
            <a:off x="-290575" y="3031425"/>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100">
                <a:solidFill>
                  <a:schemeClr val="lt1"/>
                </a:solidFill>
              </a:rPr>
              <a:t>7</a:t>
            </a:r>
            <a:endParaRPr b="1" sz="1100">
              <a:solidFill>
                <a:schemeClr val="lt1"/>
              </a:solidFill>
            </a:endParaRPr>
          </a:p>
          <a:p>
            <a:pPr indent="0" lvl="0" marL="0" rtl="0" algn="r">
              <a:spcBef>
                <a:spcPts val="0"/>
              </a:spcBef>
              <a:spcAft>
                <a:spcPts val="0"/>
              </a:spcAft>
              <a:buNone/>
            </a:pPr>
            <a:r>
              <a:t/>
            </a:r>
            <a:endParaRPr b="1" sz="1100">
              <a:solidFill>
                <a:schemeClr val="lt1"/>
              </a:solidFill>
            </a:endParaRPr>
          </a:p>
        </p:txBody>
      </p:sp>
      <p:sp>
        <p:nvSpPr>
          <p:cNvPr id="290" name="Google Shape;290;p21"/>
          <p:cNvSpPr/>
          <p:nvPr/>
        </p:nvSpPr>
        <p:spPr>
          <a:xfrm>
            <a:off x="-412325" y="2824775"/>
            <a:ext cx="973800" cy="247500"/>
          </a:xfrm>
          <a:prstGeom prst="roundRect">
            <a:avLst>
              <a:gd fmla="val 16667" name="adj"/>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1"/>
          <p:cNvSpPr txBox="1"/>
          <p:nvPr/>
        </p:nvSpPr>
        <p:spPr>
          <a:xfrm>
            <a:off x="0" y="2720088"/>
            <a:ext cx="526200" cy="279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 sz="1900">
                <a:solidFill>
                  <a:schemeClr val="dk1"/>
                </a:solidFill>
              </a:rPr>
              <a:t>6</a:t>
            </a:r>
            <a:endParaRPr b="1" sz="1900">
              <a:solidFill>
                <a:schemeClr val="dk1"/>
              </a:solidFill>
            </a:endParaRPr>
          </a:p>
        </p:txBody>
      </p:sp>
      <p:sp>
        <p:nvSpPr>
          <p:cNvPr id="292" name="Google Shape;292;p21"/>
          <p:cNvSpPr/>
          <p:nvPr/>
        </p:nvSpPr>
        <p:spPr>
          <a:xfrm>
            <a:off x="2834825" y="219875"/>
            <a:ext cx="6148800" cy="4146300"/>
          </a:xfrm>
          <a:prstGeom prst="roundRect">
            <a:avLst>
              <a:gd fmla="val 16667" name="adj"/>
            </a:avLst>
          </a:prstGeom>
          <a:gradFill>
            <a:gsLst>
              <a:gs pos="0">
                <a:schemeClr val="dk1"/>
              </a:gs>
              <a:gs pos="22000">
                <a:srgbClr val="FFFFFF">
                  <a:alpha val="0"/>
                </a:srgbClr>
              </a:gs>
              <a:gs pos="79000">
                <a:schemeClr val="dk2"/>
              </a:gs>
              <a:gs pos="100000">
                <a:srgbClr val="A6A6A6"/>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1"/>
          <p:cNvSpPr txBox="1"/>
          <p:nvPr/>
        </p:nvSpPr>
        <p:spPr>
          <a:xfrm>
            <a:off x="3046825" y="376925"/>
            <a:ext cx="5758200" cy="3909600"/>
          </a:xfrm>
          <a:prstGeom prst="rect">
            <a:avLst/>
          </a:prstGeom>
          <a:noFill/>
          <a:ln>
            <a:noFill/>
          </a:ln>
        </p:spPr>
        <p:txBody>
          <a:bodyPr anchorCtr="0" anchor="t" bIns="91425" lIns="91425" spcFirstLastPara="1" rIns="91425" wrap="square" tIns="91425">
            <a:spAutoFit/>
          </a:bodyPr>
          <a:lstStyle/>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Los continentes con más </a:t>
            </a:r>
            <a:r>
              <a:rPr lang="es">
                <a:solidFill>
                  <a:schemeClr val="lt1"/>
                </a:solidFill>
                <a:latin typeface="Times New Roman"/>
                <a:ea typeface="Times New Roman"/>
                <a:cs typeface="Times New Roman"/>
                <a:sym typeface="Times New Roman"/>
              </a:rPr>
              <a:t>suicidios</a:t>
            </a:r>
            <a:r>
              <a:rPr lang="es">
                <a:solidFill>
                  <a:schemeClr val="lt1"/>
                </a:solidFill>
                <a:latin typeface="Times New Roman"/>
                <a:ea typeface="Times New Roman"/>
                <a:cs typeface="Times New Roman"/>
                <a:sym typeface="Times New Roman"/>
              </a:rPr>
              <a:t> son Europa, Asia, </a:t>
            </a:r>
            <a:r>
              <a:rPr lang="es">
                <a:solidFill>
                  <a:schemeClr val="lt1"/>
                </a:solidFill>
                <a:latin typeface="Times New Roman"/>
                <a:ea typeface="Times New Roman"/>
                <a:cs typeface="Times New Roman"/>
                <a:sym typeface="Times New Roman"/>
              </a:rPr>
              <a:t>América</a:t>
            </a:r>
            <a:r>
              <a:rPr lang="es">
                <a:solidFill>
                  <a:schemeClr val="lt1"/>
                </a:solidFill>
                <a:latin typeface="Times New Roman"/>
                <a:ea typeface="Times New Roman"/>
                <a:cs typeface="Times New Roman"/>
                <a:sym typeface="Times New Roman"/>
              </a:rPr>
              <a:t> del norte y el Caribe. De la misma manera, los países que registran una tasa más alta de suicidios son Estados Unidos, Rusia y Japón.</a:t>
            </a:r>
            <a:endParaRPr>
              <a:solidFill>
                <a:schemeClr val="lt1"/>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A nivel global (región o continente) y local (país), los suicidios en hombres superan a los suicidios realizados por mujeres. Mientras que desconocido (</a:t>
            </a:r>
            <a:r>
              <a:rPr lang="es">
                <a:solidFill>
                  <a:schemeClr val="lt1"/>
                </a:solidFill>
                <a:latin typeface="Times New Roman"/>
                <a:ea typeface="Times New Roman"/>
                <a:cs typeface="Times New Roman"/>
                <a:sym typeface="Times New Roman"/>
              </a:rPr>
              <a:t>unknown</a:t>
            </a:r>
            <a:r>
              <a:rPr lang="es">
                <a:solidFill>
                  <a:schemeClr val="lt1"/>
                </a:solidFill>
                <a:latin typeface="Times New Roman"/>
                <a:ea typeface="Times New Roman"/>
                <a:cs typeface="Times New Roman"/>
                <a:sym typeface="Times New Roman"/>
              </a:rPr>
              <a:t>) es un dato casi nulo, o que tiene poco registro en los años del análisis.</a:t>
            </a:r>
            <a:endParaRPr>
              <a:solidFill>
                <a:schemeClr val="lt1"/>
              </a:solidFill>
              <a:latin typeface="Times New Roman"/>
              <a:ea typeface="Times New Roman"/>
              <a:cs typeface="Times New Roman"/>
              <a:sym typeface="Times New Roman"/>
            </a:endParaRPr>
          </a:p>
          <a:p>
            <a:pPr indent="-317500" lvl="0" marL="457200" rtl="0" algn="l">
              <a:lnSpc>
                <a:spcPct val="135714"/>
              </a:lnSpc>
              <a:spcBef>
                <a:spcPts val="0"/>
              </a:spcBef>
              <a:spcAft>
                <a:spcPts val="0"/>
              </a:spcAft>
              <a:buClr>
                <a:schemeClr val="lt1"/>
              </a:buClr>
              <a:buSzPts val="1400"/>
              <a:buFont typeface="Times New Roman"/>
              <a:buChar char="❖"/>
            </a:pPr>
            <a:r>
              <a:rPr lang="es">
                <a:solidFill>
                  <a:schemeClr val="lt1"/>
                </a:solidFill>
                <a:latin typeface="Times New Roman"/>
                <a:ea typeface="Times New Roman"/>
                <a:cs typeface="Times New Roman"/>
                <a:sym typeface="Times New Roman"/>
              </a:rPr>
              <a:t>El año con más suicidios fue entre 1993-1994, esto podría explicarse especulando sobre sucesos mundiales ocurridos en esta época. Tales como la reciente caída del Mercado en la bolsa de Estados Unidos (1992); el </a:t>
            </a:r>
            <a:r>
              <a:rPr lang="es">
                <a:solidFill>
                  <a:schemeClr val="lt1"/>
                </a:solidFill>
                <a:latin typeface="Times New Roman"/>
                <a:ea typeface="Times New Roman"/>
                <a:cs typeface="Times New Roman"/>
                <a:sym typeface="Times New Roman"/>
              </a:rPr>
              <a:t>mal sabor</a:t>
            </a:r>
            <a:r>
              <a:rPr lang="es">
                <a:solidFill>
                  <a:schemeClr val="lt1"/>
                </a:solidFill>
                <a:latin typeface="Times New Roman"/>
                <a:ea typeface="Times New Roman"/>
                <a:cs typeface="Times New Roman"/>
                <a:sym typeface="Times New Roman"/>
              </a:rPr>
              <a:t> de las primeras guerras mundiales; y el alza de los armamentos y bombas nucleares </a:t>
            </a:r>
            <a:r>
              <a:rPr lang="es">
                <a:solidFill>
                  <a:schemeClr val="lt1"/>
                </a:solidFill>
                <a:latin typeface="Times New Roman"/>
                <a:ea typeface="Times New Roman"/>
                <a:cs typeface="Times New Roman"/>
                <a:sym typeface="Times New Roman"/>
              </a:rPr>
              <a:t>acarreadas</a:t>
            </a:r>
            <a:r>
              <a:rPr lang="es">
                <a:solidFill>
                  <a:schemeClr val="lt1"/>
                </a:solidFill>
                <a:latin typeface="Times New Roman"/>
                <a:ea typeface="Times New Roman"/>
                <a:cs typeface="Times New Roman"/>
                <a:sym typeface="Times New Roman"/>
              </a:rPr>
              <a:t> por la Guerra Fría.</a:t>
            </a:r>
            <a:endParaRPr>
              <a:solidFill>
                <a:schemeClr val="lt1"/>
              </a:solidFill>
              <a:latin typeface="Times New Roman"/>
              <a:ea typeface="Times New Roman"/>
              <a:cs typeface="Times New Roman"/>
              <a:sym typeface="Times New Roman"/>
            </a:endParaRPr>
          </a:p>
          <a:p>
            <a:pPr indent="0" lvl="0" marL="0" rtl="0" algn="l">
              <a:lnSpc>
                <a:spcPct val="135714"/>
              </a:lnSpc>
              <a:spcBef>
                <a:spcPts val="0"/>
              </a:spcBef>
              <a:spcAft>
                <a:spcPts val="0"/>
              </a:spcAft>
              <a:buNone/>
            </a:pPr>
            <a:r>
              <a:t/>
            </a:r>
            <a:endParaRPr>
              <a:solidFill>
                <a:schemeClr val="lt1"/>
              </a:solidFill>
              <a:latin typeface="Times New Roman"/>
              <a:ea typeface="Times New Roman"/>
              <a:cs typeface="Times New Roman"/>
              <a:sym typeface="Times New Roman"/>
            </a:endParaRPr>
          </a:p>
        </p:txBody>
      </p:sp>
      <p:sp>
        <p:nvSpPr>
          <p:cNvPr id="294" name="Google Shape;294;p21"/>
          <p:cNvSpPr txBox="1"/>
          <p:nvPr/>
        </p:nvSpPr>
        <p:spPr>
          <a:xfrm>
            <a:off x="392625" y="913225"/>
            <a:ext cx="1918200" cy="14529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200">
                <a:solidFill>
                  <a:schemeClr val="lt1"/>
                </a:solidFill>
                <a:latin typeface="Roboto"/>
                <a:ea typeface="Roboto"/>
                <a:cs typeface="Roboto"/>
                <a:sym typeface="Roboto"/>
              </a:rPr>
              <a:t>Conclusiones</a:t>
            </a:r>
            <a:endParaRPr b="1" sz="2200">
              <a:solidFill>
                <a:schemeClr val="lt1"/>
              </a:solidFill>
              <a:latin typeface="Roboto"/>
              <a:ea typeface="Roboto"/>
              <a:cs typeface="Roboto"/>
              <a:sym typeface="Roboto"/>
            </a:endParaRPr>
          </a:p>
        </p:txBody>
      </p:sp>
      <p:cxnSp>
        <p:nvCxnSpPr>
          <p:cNvPr id="295" name="Google Shape;295;p21"/>
          <p:cNvCxnSpPr/>
          <p:nvPr/>
        </p:nvCxnSpPr>
        <p:spPr>
          <a:xfrm>
            <a:off x="2387301" y="-1"/>
            <a:ext cx="13800" cy="6231600"/>
          </a:xfrm>
          <a:prstGeom prst="straightConnector1">
            <a:avLst/>
          </a:prstGeom>
          <a:noFill/>
          <a:ln cap="flat" cmpd="sng" w="12700">
            <a:solidFill>
              <a:srgbClr val="CCCCCC"/>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