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Fira Sans Extra Condensed Medium"/>
      <p:regular r:id="rId21"/>
      <p:bold r:id="rId22"/>
      <p:italic r:id="rId23"/>
      <p:boldItalic r:id="rId24"/>
    </p:embeddedFont>
    <p:embeddedFont>
      <p:font typeface="Livvic"/>
      <p:regular r:id="rId25"/>
      <p:bold r:id="rId26"/>
      <p:italic r:id="rId27"/>
      <p:boldItalic r:id="rId28"/>
    </p:embeddedFont>
    <p:embeddedFont>
      <p:font typeface="Catamaran Light"/>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gIPZOU/BoK4Bd3zmFAZbx+cWP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FiraSansExtraCondensedMedium-bold.fntdata"/><Relationship Id="rId21" Type="http://schemas.openxmlformats.org/officeDocument/2006/relationships/font" Target="fonts/FiraSansExtraCondensedMedium-regular.fntdata"/><Relationship Id="rId24" Type="http://schemas.openxmlformats.org/officeDocument/2006/relationships/font" Target="fonts/FiraSansExtraCondensedMedium-boldItalic.fntdata"/><Relationship Id="rId23" Type="http://schemas.openxmlformats.org/officeDocument/2006/relationships/font" Target="fonts/FiraSansExtraCondensed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vvic-bold.fntdata"/><Relationship Id="rId25" Type="http://schemas.openxmlformats.org/officeDocument/2006/relationships/font" Target="fonts/Livvic-regular.fntdata"/><Relationship Id="rId28" Type="http://schemas.openxmlformats.org/officeDocument/2006/relationships/font" Target="fonts/Livvic-boldItalic.fntdata"/><Relationship Id="rId27" Type="http://schemas.openxmlformats.org/officeDocument/2006/relationships/font" Target="fonts/Livvic-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tamaranLight-regular.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CatamaranLight-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c9e6c3422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7c9e6c342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c9e6c3422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7c9e6c3422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43"/>
          <p:cNvSpPr txBox="1"/>
          <p:nvPr>
            <p:ph type="ctrTitle"/>
          </p:nvPr>
        </p:nvSpPr>
        <p:spPr>
          <a:xfrm>
            <a:off x="1039575" y="1701225"/>
            <a:ext cx="4592400" cy="178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 name="Google Shape;10;p43"/>
          <p:cNvSpPr txBox="1"/>
          <p:nvPr>
            <p:ph idx="1" type="subTitle"/>
          </p:nvPr>
        </p:nvSpPr>
        <p:spPr>
          <a:xfrm>
            <a:off x="1039575" y="3206400"/>
            <a:ext cx="2402100" cy="717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None/>
              <a:defRPr>
                <a:solidFill>
                  <a:srgbClr val="000000"/>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1" name="Shape 11"/>
        <p:cNvGrpSpPr/>
        <p:nvPr/>
      </p:nvGrpSpPr>
      <p:grpSpPr>
        <a:xfrm>
          <a:off x="0" y="0"/>
          <a:ext cx="0" cy="0"/>
          <a:chOff x="0" y="0"/>
          <a:chExt cx="0" cy="0"/>
        </a:xfrm>
      </p:grpSpPr>
      <p:sp>
        <p:nvSpPr>
          <p:cNvPr id="12" name="Google Shape;12;p44"/>
          <p:cNvSpPr txBox="1"/>
          <p:nvPr>
            <p:ph type="ctrTitle"/>
          </p:nvPr>
        </p:nvSpPr>
        <p:spPr>
          <a:xfrm>
            <a:off x="3423902" y="387473"/>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3" name="Google Shape;13;p44"/>
          <p:cNvSpPr txBox="1"/>
          <p:nvPr>
            <p:ph idx="1" type="subTitle"/>
          </p:nvPr>
        </p:nvSpPr>
        <p:spPr>
          <a:xfrm>
            <a:off x="3423900" y="802521"/>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4" name="Google Shape;14;p44"/>
          <p:cNvSpPr txBox="1"/>
          <p:nvPr>
            <p:ph idx="2" type="title"/>
          </p:nvPr>
        </p:nvSpPr>
        <p:spPr>
          <a:xfrm>
            <a:off x="2023007" y="654113"/>
            <a:ext cx="1739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5" name="Google Shape;15;p44"/>
          <p:cNvSpPr txBox="1"/>
          <p:nvPr>
            <p:ph idx="3" type="ctrTitle"/>
          </p:nvPr>
        </p:nvSpPr>
        <p:spPr>
          <a:xfrm>
            <a:off x="3425264" y="1224286"/>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6" name="Google Shape;16;p44"/>
          <p:cNvSpPr txBox="1"/>
          <p:nvPr>
            <p:ph idx="4" type="subTitle"/>
          </p:nvPr>
        </p:nvSpPr>
        <p:spPr>
          <a:xfrm>
            <a:off x="3425259" y="1638859"/>
            <a:ext cx="19767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7" name="Google Shape;17;p44"/>
          <p:cNvSpPr txBox="1"/>
          <p:nvPr>
            <p:ph idx="5" type="title"/>
          </p:nvPr>
        </p:nvSpPr>
        <p:spPr>
          <a:xfrm>
            <a:off x="2023007" y="1488788"/>
            <a:ext cx="16152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8" name="Google Shape;18;p44"/>
          <p:cNvSpPr txBox="1"/>
          <p:nvPr>
            <p:ph idx="6" type="ctrTitle"/>
          </p:nvPr>
        </p:nvSpPr>
        <p:spPr>
          <a:xfrm>
            <a:off x="3427999" y="206109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9" name="Google Shape;19;p44"/>
          <p:cNvSpPr txBox="1"/>
          <p:nvPr>
            <p:ph idx="7" type="subTitle"/>
          </p:nvPr>
        </p:nvSpPr>
        <p:spPr>
          <a:xfrm>
            <a:off x="3427997" y="2475197"/>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0" name="Google Shape;20;p44"/>
          <p:cNvSpPr txBox="1"/>
          <p:nvPr>
            <p:ph idx="8" type="title"/>
          </p:nvPr>
        </p:nvSpPr>
        <p:spPr>
          <a:xfrm>
            <a:off x="2023007" y="2323463"/>
            <a:ext cx="15735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1" name="Google Shape;21;p44"/>
          <p:cNvSpPr txBox="1"/>
          <p:nvPr>
            <p:ph idx="9" type="ctrTitle"/>
          </p:nvPr>
        </p:nvSpPr>
        <p:spPr>
          <a:xfrm rot="5400000">
            <a:off x="6601629" y="1646270"/>
            <a:ext cx="29133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 name="Google Shape;22;p44"/>
          <p:cNvSpPr txBox="1"/>
          <p:nvPr>
            <p:ph idx="13" type="ctrTitle"/>
          </p:nvPr>
        </p:nvSpPr>
        <p:spPr>
          <a:xfrm>
            <a:off x="3427999" y="2897911"/>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3" name="Google Shape;23;p44"/>
          <p:cNvSpPr txBox="1"/>
          <p:nvPr>
            <p:ph idx="14" type="subTitle"/>
          </p:nvPr>
        </p:nvSpPr>
        <p:spPr>
          <a:xfrm>
            <a:off x="3427997" y="3311534"/>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4" name="Google Shape;24;p44"/>
          <p:cNvSpPr txBox="1"/>
          <p:nvPr>
            <p:ph idx="15" type="title"/>
          </p:nvPr>
        </p:nvSpPr>
        <p:spPr>
          <a:xfrm>
            <a:off x="2023007" y="3158138"/>
            <a:ext cx="15735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5" name="Google Shape;25;p44"/>
          <p:cNvSpPr txBox="1"/>
          <p:nvPr>
            <p:ph idx="16" type="ctrTitle"/>
          </p:nvPr>
        </p:nvSpPr>
        <p:spPr>
          <a:xfrm>
            <a:off x="3427999" y="3734723"/>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6" name="Google Shape;26;p44"/>
          <p:cNvSpPr txBox="1"/>
          <p:nvPr>
            <p:ph idx="17" type="subTitle"/>
          </p:nvPr>
        </p:nvSpPr>
        <p:spPr>
          <a:xfrm>
            <a:off x="3427997" y="4147872"/>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7" name="Google Shape;27;p44"/>
          <p:cNvSpPr txBox="1"/>
          <p:nvPr>
            <p:ph idx="18" type="title"/>
          </p:nvPr>
        </p:nvSpPr>
        <p:spPr>
          <a:xfrm>
            <a:off x="2023007" y="3992813"/>
            <a:ext cx="15735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28" name="Shape 28"/>
        <p:cNvGrpSpPr/>
        <p:nvPr/>
      </p:nvGrpSpPr>
      <p:grpSpPr>
        <a:xfrm>
          <a:off x="0" y="0"/>
          <a:ext cx="0" cy="0"/>
          <a:chOff x="0" y="0"/>
          <a:chExt cx="0" cy="0"/>
        </a:xfrm>
      </p:grpSpPr>
      <p:sp>
        <p:nvSpPr>
          <p:cNvPr id="29" name="Google Shape;29;p48"/>
          <p:cNvSpPr txBox="1"/>
          <p:nvPr>
            <p:ph type="ctrTitle"/>
          </p:nvPr>
        </p:nvSpPr>
        <p:spPr>
          <a:xfrm>
            <a:off x="4921575" y="2993035"/>
            <a:ext cx="18282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30" name="Google Shape;30;p48"/>
          <p:cNvSpPr txBox="1"/>
          <p:nvPr>
            <p:ph idx="1" type="subTitle"/>
          </p:nvPr>
        </p:nvSpPr>
        <p:spPr>
          <a:xfrm>
            <a:off x="4921575" y="3553810"/>
            <a:ext cx="15222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solidFill>
                  <a:srgbClr val="000000"/>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31" name="Google Shape;31;p48"/>
          <p:cNvSpPr txBox="1"/>
          <p:nvPr>
            <p:ph idx="2" type="ctrTitle"/>
          </p:nvPr>
        </p:nvSpPr>
        <p:spPr>
          <a:xfrm>
            <a:off x="906139" y="2993035"/>
            <a:ext cx="18282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32" name="Google Shape;32;p48"/>
          <p:cNvSpPr txBox="1"/>
          <p:nvPr>
            <p:ph idx="3" type="subTitle"/>
          </p:nvPr>
        </p:nvSpPr>
        <p:spPr>
          <a:xfrm>
            <a:off x="906139" y="3553810"/>
            <a:ext cx="15222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solidFill>
                  <a:srgbClr val="000000"/>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33" name="Google Shape;33;p48"/>
          <p:cNvSpPr txBox="1"/>
          <p:nvPr>
            <p:ph idx="4" type="ctrTitle"/>
          </p:nvPr>
        </p:nvSpPr>
        <p:spPr>
          <a:xfrm rot="5400000">
            <a:off x="6685437" y="1646270"/>
            <a:ext cx="29133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 name="Google Shape;34;p48"/>
          <p:cNvSpPr txBox="1"/>
          <p:nvPr>
            <p:ph idx="5" type="ctrTitle"/>
          </p:nvPr>
        </p:nvSpPr>
        <p:spPr>
          <a:xfrm>
            <a:off x="2928557" y="2993035"/>
            <a:ext cx="17988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35" name="Google Shape;35;p48"/>
          <p:cNvSpPr txBox="1"/>
          <p:nvPr>
            <p:ph idx="6" type="subTitle"/>
          </p:nvPr>
        </p:nvSpPr>
        <p:spPr>
          <a:xfrm>
            <a:off x="2928550" y="3553810"/>
            <a:ext cx="14763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solidFill>
                  <a:srgbClr val="000000"/>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36" name="Shape 36"/>
        <p:cNvGrpSpPr/>
        <p:nvPr/>
      </p:nvGrpSpPr>
      <p:grpSpPr>
        <a:xfrm>
          <a:off x="0" y="0"/>
          <a:ext cx="0" cy="0"/>
          <a:chOff x="0" y="0"/>
          <a:chExt cx="0" cy="0"/>
        </a:xfrm>
      </p:grpSpPr>
      <p:sp>
        <p:nvSpPr>
          <p:cNvPr id="37" name="Google Shape;37;p47"/>
          <p:cNvSpPr txBox="1"/>
          <p:nvPr>
            <p:ph type="ctrTitle"/>
          </p:nvPr>
        </p:nvSpPr>
        <p:spPr>
          <a:xfrm>
            <a:off x="631875" y="842025"/>
            <a:ext cx="287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 name="Google Shape;38;p47"/>
          <p:cNvSpPr txBox="1"/>
          <p:nvPr>
            <p:ph idx="1" type="subTitle"/>
          </p:nvPr>
        </p:nvSpPr>
        <p:spPr>
          <a:xfrm>
            <a:off x="631884" y="1410841"/>
            <a:ext cx="2480700" cy="53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39" name="Google Shape;39;p47"/>
          <p:cNvSpPr txBox="1"/>
          <p:nvPr>
            <p:ph idx="2" type="ctrTitle"/>
          </p:nvPr>
        </p:nvSpPr>
        <p:spPr>
          <a:xfrm>
            <a:off x="4213664" y="842025"/>
            <a:ext cx="26979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0" name="Google Shape;40;p47"/>
          <p:cNvSpPr txBox="1"/>
          <p:nvPr>
            <p:ph idx="3" type="subTitle"/>
          </p:nvPr>
        </p:nvSpPr>
        <p:spPr>
          <a:xfrm>
            <a:off x="4213664" y="1410841"/>
            <a:ext cx="2586000" cy="7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41" name="Google Shape;41;p47"/>
          <p:cNvSpPr txBox="1"/>
          <p:nvPr>
            <p:ph idx="4" type="ctrTitle"/>
          </p:nvPr>
        </p:nvSpPr>
        <p:spPr>
          <a:xfrm>
            <a:off x="631883" y="3331927"/>
            <a:ext cx="287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2" name="Google Shape;42;p47"/>
          <p:cNvSpPr txBox="1"/>
          <p:nvPr>
            <p:ph idx="5" type="subTitle"/>
          </p:nvPr>
        </p:nvSpPr>
        <p:spPr>
          <a:xfrm>
            <a:off x="631884" y="3914208"/>
            <a:ext cx="24807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43" name="Google Shape;43;p47"/>
          <p:cNvSpPr txBox="1"/>
          <p:nvPr>
            <p:ph idx="6" type="ctrTitle"/>
          </p:nvPr>
        </p:nvSpPr>
        <p:spPr>
          <a:xfrm rot="5400000">
            <a:off x="6685437" y="1646270"/>
            <a:ext cx="29133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7"/>
          <p:cNvSpPr txBox="1"/>
          <p:nvPr>
            <p:ph idx="7" type="ctrTitle"/>
          </p:nvPr>
        </p:nvSpPr>
        <p:spPr>
          <a:xfrm>
            <a:off x="4213664" y="3331934"/>
            <a:ext cx="25860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5" name="Google Shape;45;p47"/>
          <p:cNvSpPr txBox="1"/>
          <p:nvPr>
            <p:ph idx="8" type="subTitle"/>
          </p:nvPr>
        </p:nvSpPr>
        <p:spPr>
          <a:xfrm>
            <a:off x="4213664" y="3914208"/>
            <a:ext cx="2586000" cy="7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46" name="Shape 46"/>
        <p:cNvGrpSpPr/>
        <p:nvPr/>
      </p:nvGrpSpPr>
      <p:grpSpPr>
        <a:xfrm>
          <a:off x="0" y="0"/>
          <a:ext cx="0" cy="0"/>
          <a:chOff x="0" y="0"/>
          <a:chExt cx="0" cy="0"/>
        </a:xfrm>
      </p:grpSpPr>
      <p:sp>
        <p:nvSpPr>
          <p:cNvPr id="47" name="Google Shape;47;p49"/>
          <p:cNvSpPr txBox="1"/>
          <p:nvPr>
            <p:ph type="ctrTitle"/>
          </p:nvPr>
        </p:nvSpPr>
        <p:spPr>
          <a:xfrm>
            <a:off x="5432000" y="710675"/>
            <a:ext cx="2888100" cy="2054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Clr>
                <a:srgbClr val="000000"/>
              </a:buClr>
              <a:buSzPts val="1600"/>
              <a:buNone/>
              <a:defRPr sz="1600">
                <a:solidFill>
                  <a:srgbClr val="000000"/>
                </a:solidFill>
              </a:defRPr>
            </a:lvl2pPr>
            <a:lvl3pPr lvl="2" algn="r">
              <a:lnSpc>
                <a:spcPct val="100000"/>
              </a:lnSpc>
              <a:spcBef>
                <a:spcPts val="0"/>
              </a:spcBef>
              <a:spcAft>
                <a:spcPts val="0"/>
              </a:spcAft>
              <a:buClr>
                <a:srgbClr val="000000"/>
              </a:buClr>
              <a:buSzPts val="1600"/>
              <a:buNone/>
              <a:defRPr sz="1600">
                <a:solidFill>
                  <a:srgbClr val="000000"/>
                </a:solidFill>
              </a:defRPr>
            </a:lvl3pPr>
            <a:lvl4pPr lvl="3" algn="r">
              <a:lnSpc>
                <a:spcPct val="100000"/>
              </a:lnSpc>
              <a:spcBef>
                <a:spcPts val="0"/>
              </a:spcBef>
              <a:spcAft>
                <a:spcPts val="0"/>
              </a:spcAft>
              <a:buClr>
                <a:srgbClr val="000000"/>
              </a:buClr>
              <a:buSzPts val="1600"/>
              <a:buNone/>
              <a:defRPr sz="1600">
                <a:solidFill>
                  <a:srgbClr val="000000"/>
                </a:solidFill>
              </a:defRPr>
            </a:lvl4pPr>
            <a:lvl5pPr lvl="4" algn="r">
              <a:lnSpc>
                <a:spcPct val="100000"/>
              </a:lnSpc>
              <a:spcBef>
                <a:spcPts val="0"/>
              </a:spcBef>
              <a:spcAft>
                <a:spcPts val="0"/>
              </a:spcAft>
              <a:buClr>
                <a:srgbClr val="000000"/>
              </a:buClr>
              <a:buSzPts val="1600"/>
              <a:buNone/>
              <a:defRPr sz="1600">
                <a:solidFill>
                  <a:srgbClr val="000000"/>
                </a:solidFill>
              </a:defRPr>
            </a:lvl5pPr>
            <a:lvl6pPr lvl="5" algn="r">
              <a:lnSpc>
                <a:spcPct val="100000"/>
              </a:lnSpc>
              <a:spcBef>
                <a:spcPts val="0"/>
              </a:spcBef>
              <a:spcAft>
                <a:spcPts val="0"/>
              </a:spcAft>
              <a:buClr>
                <a:srgbClr val="000000"/>
              </a:buClr>
              <a:buSzPts val="1600"/>
              <a:buNone/>
              <a:defRPr sz="1600">
                <a:solidFill>
                  <a:srgbClr val="000000"/>
                </a:solidFill>
              </a:defRPr>
            </a:lvl6pPr>
            <a:lvl7pPr lvl="6" algn="r">
              <a:lnSpc>
                <a:spcPct val="100000"/>
              </a:lnSpc>
              <a:spcBef>
                <a:spcPts val="0"/>
              </a:spcBef>
              <a:spcAft>
                <a:spcPts val="0"/>
              </a:spcAft>
              <a:buClr>
                <a:srgbClr val="000000"/>
              </a:buClr>
              <a:buSzPts val="1600"/>
              <a:buNone/>
              <a:defRPr sz="1600">
                <a:solidFill>
                  <a:srgbClr val="000000"/>
                </a:solidFill>
              </a:defRPr>
            </a:lvl7pPr>
            <a:lvl8pPr lvl="7" algn="r">
              <a:lnSpc>
                <a:spcPct val="100000"/>
              </a:lnSpc>
              <a:spcBef>
                <a:spcPts val="0"/>
              </a:spcBef>
              <a:spcAft>
                <a:spcPts val="0"/>
              </a:spcAft>
              <a:buClr>
                <a:srgbClr val="000000"/>
              </a:buClr>
              <a:buSzPts val="1600"/>
              <a:buNone/>
              <a:defRPr sz="1600">
                <a:solidFill>
                  <a:srgbClr val="000000"/>
                </a:solidFill>
              </a:defRPr>
            </a:lvl8pPr>
            <a:lvl9pPr lvl="8" algn="r">
              <a:lnSpc>
                <a:spcPct val="100000"/>
              </a:lnSpc>
              <a:spcBef>
                <a:spcPts val="0"/>
              </a:spcBef>
              <a:spcAft>
                <a:spcPts val="0"/>
              </a:spcAft>
              <a:buClr>
                <a:srgbClr val="000000"/>
              </a:buClr>
              <a:buSzPts val="1600"/>
              <a:buNone/>
              <a:defRPr sz="1600">
                <a:solidFill>
                  <a:srgbClr val="000000"/>
                </a:solidFill>
              </a:defRPr>
            </a:lvl9pPr>
          </a:lstStyle>
          <a:p/>
        </p:txBody>
      </p:sp>
      <p:sp>
        <p:nvSpPr>
          <p:cNvPr id="48" name="Google Shape;48;p49"/>
          <p:cNvSpPr txBox="1"/>
          <p:nvPr>
            <p:ph idx="1" type="subTitle"/>
          </p:nvPr>
        </p:nvSpPr>
        <p:spPr>
          <a:xfrm>
            <a:off x="5363550" y="2724625"/>
            <a:ext cx="2956500" cy="178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49" name="Shape 49"/>
        <p:cNvGrpSpPr/>
        <p:nvPr/>
      </p:nvGrpSpPr>
      <p:grpSpPr>
        <a:xfrm>
          <a:off x="0" y="0"/>
          <a:ext cx="0" cy="0"/>
          <a:chOff x="0" y="0"/>
          <a:chExt cx="0" cy="0"/>
        </a:xfrm>
      </p:grpSpPr>
      <p:sp>
        <p:nvSpPr>
          <p:cNvPr id="50" name="Google Shape;50;p52"/>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0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51" name="Google Shape;51;p52"/>
          <p:cNvSpPr txBox="1"/>
          <p:nvPr>
            <p:ph type="ctrTitle"/>
          </p:nvPr>
        </p:nvSpPr>
        <p:spPr>
          <a:xfrm rot="5400000">
            <a:off x="6612409" y="1752564"/>
            <a:ext cx="2888100" cy="897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1pPr>
            <a:lvl2pPr lvl="1"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2pPr>
            <a:lvl3pPr lvl="2"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3pPr>
            <a:lvl4pPr lvl="3"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4pPr>
            <a:lvl5pPr lvl="4"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5pPr>
            <a:lvl6pPr lvl="5"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6pPr>
            <a:lvl7pPr lvl="6"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7pPr>
            <a:lvl8pPr lvl="7"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8pPr>
            <a:lvl9pPr lvl="8"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1pPr>
            <a:lvl2pPr indent="-304800" lvl="1" marL="9144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2pPr>
            <a:lvl3pPr indent="-304800" lvl="2" marL="13716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3pPr>
            <a:lvl4pPr indent="-304800" lvl="3" marL="18288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4pPr>
            <a:lvl5pPr indent="-304800" lvl="4" marL="22860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5pPr>
            <a:lvl6pPr indent="-304800" lvl="5" marL="27432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6pPr>
            <a:lvl7pPr indent="-304800" lvl="6" marL="32004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7pPr>
            <a:lvl8pPr indent="-304800" lvl="7" marL="36576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8pPr>
            <a:lvl9pPr indent="-304800" lvl="8" marL="4114800" marR="0" rtl="0" algn="l">
              <a:lnSpc>
                <a:spcPct val="115000"/>
              </a:lnSpc>
              <a:spcBef>
                <a:spcPts val="1600"/>
              </a:spcBef>
              <a:spcAft>
                <a:spcPts val="160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1"/>
          <p:cNvSpPr/>
          <p:nvPr/>
        </p:nvSpPr>
        <p:spPr>
          <a:xfrm rot="5400000">
            <a:off x="2835325" y="-1392550"/>
            <a:ext cx="3358800" cy="7839300"/>
          </a:xfrm>
          <a:prstGeom prst="rect">
            <a:avLst/>
          </a:prstGeom>
          <a:solidFill>
            <a:srgbClr val="D384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txBox="1"/>
          <p:nvPr>
            <p:ph type="ctrTitle"/>
          </p:nvPr>
        </p:nvSpPr>
        <p:spPr>
          <a:xfrm>
            <a:off x="2781189" y="1977726"/>
            <a:ext cx="4592400" cy="17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s">
                <a:solidFill>
                  <a:schemeClr val="accent2"/>
                </a:solidFill>
                <a:latin typeface="Livvic"/>
                <a:ea typeface="Livvic"/>
                <a:cs typeface="Livvic"/>
                <a:sym typeface="Livvic"/>
              </a:rPr>
              <a:t>EDUCACIÓN Y SUS FACTORES</a:t>
            </a:r>
            <a:endParaRPr>
              <a:solidFill>
                <a:schemeClr val="accent2"/>
              </a:solidFill>
              <a:latin typeface="Livvic"/>
              <a:ea typeface="Livvic"/>
              <a:cs typeface="Livvic"/>
              <a:sym typeface="Livvic"/>
            </a:endParaRPr>
          </a:p>
        </p:txBody>
      </p:sp>
      <p:sp>
        <p:nvSpPr>
          <p:cNvPr id="58" name="Google Shape;58;p1"/>
          <p:cNvSpPr/>
          <p:nvPr/>
        </p:nvSpPr>
        <p:spPr>
          <a:xfrm flipH="1" rot="-5400000">
            <a:off x="7354200" y="2416550"/>
            <a:ext cx="3358800" cy="221100"/>
          </a:xfrm>
          <a:prstGeom prst="rect">
            <a:avLst/>
          </a:prstGeom>
          <a:solidFill>
            <a:srgbClr val="B23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3" name="Shape 153"/>
        <p:cNvGrpSpPr/>
        <p:nvPr/>
      </p:nvGrpSpPr>
      <p:grpSpPr>
        <a:xfrm>
          <a:off x="0" y="0"/>
          <a:ext cx="0" cy="0"/>
          <a:chOff x="0" y="0"/>
          <a:chExt cx="0" cy="0"/>
        </a:xfrm>
      </p:grpSpPr>
      <p:sp>
        <p:nvSpPr>
          <p:cNvPr id="154" name="Google Shape;154;p69"/>
          <p:cNvSpPr/>
          <p:nvPr/>
        </p:nvSpPr>
        <p:spPr>
          <a:xfrm rot="-5400000">
            <a:off x="4579590" y="-3129509"/>
            <a:ext cx="556834" cy="7701238"/>
          </a:xfrm>
          <a:prstGeom prst="rect">
            <a:avLst/>
          </a:prstGeom>
          <a:solidFill>
            <a:srgbClr val="B23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9"/>
          <p:cNvSpPr txBox="1"/>
          <p:nvPr>
            <p:ph type="ctrTitle"/>
          </p:nvPr>
        </p:nvSpPr>
        <p:spPr>
          <a:xfrm>
            <a:off x="1425845" y="63926"/>
            <a:ext cx="7136968" cy="959906"/>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800"/>
              <a:buNone/>
            </a:pPr>
            <a:r>
              <a:rPr lang="es" sz="2400">
                <a:solidFill>
                  <a:schemeClr val="lt1"/>
                </a:solidFill>
              </a:rPr>
              <a:t>CANTIDAD DE HERMANOS</a:t>
            </a:r>
            <a:endParaRPr sz="2400">
              <a:solidFill>
                <a:schemeClr val="lt1"/>
              </a:solidFill>
            </a:endParaRPr>
          </a:p>
        </p:txBody>
      </p:sp>
      <p:sp>
        <p:nvSpPr>
          <p:cNvPr id="156" name="Google Shape;156;p69"/>
          <p:cNvSpPr/>
          <p:nvPr/>
        </p:nvSpPr>
        <p:spPr>
          <a:xfrm rot="-5400000">
            <a:off x="6600" y="1660525"/>
            <a:ext cx="1057500" cy="1070700"/>
          </a:xfrm>
          <a:prstGeom prst="rect">
            <a:avLst/>
          </a:prstGeom>
          <a:solidFill>
            <a:srgbClr val="EBC4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9"/>
          <p:cNvSpPr/>
          <p:nvPr/>
        </p:nvSpPr>
        <p:spPr>
          <a:xfrm>
            <a:off x="306174" y="3607341"/>
            <a:ext cx="8658861" cy="1277557"/>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2000" u="none" cap="none" strike="noStrike">
                <a:solidFill>
                  <a:srgbClr val="000000"/>
                </a:solidFill>
                <a:latin typeface="Livvic"/>
                <a:ea typeface="Livvic"/>
                <a:cs typeface="Livvic"/>
                <a:sym typeface="Livvic"/>
              </a:rPr>
              <a:t>Vemos que se genera un quiebre a partir de más de 3 hermanos, en las tres asignaturas. </a:t>
            </a:r>
            <a:endParaRPr b="0" i="0" sz="2000" u="none" cap="none" strike="noStrike">
              <a:solidFill>
                <a:srgbClr val="000000"/>
              </a:solidFill>
              <a:latin typeface="Livvic"/>
              <a:ea typeface="Livvic"/>
              <a:cs typeface="Livvic"/>
              <a:sym typeface="Livvic"/>
            </a:endParaRPr>
          </a:p>
        </p:txBody>
      </p:sp>
      <p:pic>
        <p:nvPicPr>
          <p:cNvPr id="158" name="Google Shape;158;p69"/>
          <p:cNvPicPr preferRelativeResize="0"/>
          <p:nvPr/>
        </p:nvPicPr>
        <p:blipFill rotWithShape="1">
          <a:blip r:embed="rId3">
            <a:alphaModFix/>
          </a:blip>
          <a:srcRect b="0" l="0" r="0" t="0"/>
          <a:stretch/>
        </p:blipFill>
        <p:spPr>
          <a:xfrm>
            <a:off x="216578" y="1226430"/>
            <a:ext cx="2846273" cy="2160000"/>
          </a:xfrm>
          <a:prstGeom prst="rect">
            <a:avLst/>
          </a:prstGeom>
          <a:noFill/>
          <a:ln>
            <a:noFill/>
          </a:ln>
        </p:spPr>
      </p:pic>
      <p:pic>
        <p:nvPicPr>
          <p:cNvPr id="159" name="Google Shape;159;p69"/>
          <p:cNvPicPr preferRelativeResize="0"/>
          <p:nvPr/>
        </p:nvPicPr>
        <p:blipFill rotWithShape="1">
          <a:blip r:embed="rId4">
            <a:alphaModFix/>
          </a:blip>
          <a:srcRect b="0" l="0" r="0" t="0"/>
          <a:stretch/>
        </p:blipFill>
        <p:spPr>
          <a:xfrm>
            <a:off x="3148863" y="1223434"/>
            <a:ext cx="2846273" cy="2160000"/>
          </a:xfrm>
          <a:prstGeom prst="rect">
            <a:avLst/>
          </a:prstGeom>
          <a:noFill/>
          <a:ln>
            <a:noFill/>
          </a:ln>
        </p:spPr>
      </p:pic>
      <p:pic>
        <p:nvPicPr>
          <p:cNvPr id="160" name="Google Shape;160;p69"/>
          <p:cNvPicPr preferRelativeResize="0"/>
          <p:nvPr/>
        </p:nvPicPr>
        <p:blipFill rotWithShape="1">
          <a:blip r:embed="rId5">
            <a:alphaModFix/>
          </a:blip>
          <a:srcRect b="0" l="0" r="0" t="0"/>
          <a:stretch/>
        </p:blipFill>
        <p:spPr>
          <a:xfrm>
            <a:off x="6081148" y="1223434"/>
            <a:ext cx="2846273" cy="216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 name="Shape 164"/>
        <p:cNvGrpSpPr/>
        <p:nvPr/>
      </p:nvGrpSpPr>
      <p:grpSpPr>
        <a:xfrm>
          <a:off x="0" y="0"/>
          <a:ext cx="0" cy="0"/>
          <a:chOff x="0" y="0"/>
          <a:chExt cx="0" cy="0"/>
        </a:xfrm>
      </p:grpSpPr>
      <p:sp>
        <p:nvSpPr>
          <p:cNvPr id="165" name="Google Shape;165;p70"/>
          <p:cNvSpPr/>
          <p:nvPr/>
        </p:nvSpPr>
        <p:spPr>
          <a:xfrm rot="-5400000">
            <a:off x="4579590" y="-3129509"/>
            <a:ext cx="556834" cy="7701238"/>
          </a:xfrm>
          <a:prstGeom prst="rect">
            <a:avLst/>
          </a:prstGeom>
          <a:solidFill>
            <a:srgbClr val="B23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0"/>
          <p:cNvSpPr txBox="1"/>
          <p:nvPr>
            <p:ph type="ctrTitle"/>
          </p:nvPr>
        </p:nvSpPr>
        <p:spPr>
          <a:xfrm>
            <a:off x="1425845" y="63926"/>
            <a:ext cx="7136968" cy="959906"/>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800"/>
              <a:buNone/>
            </a:pPr>
            <a:r>
              <a:rPr lang="es" sz="2400">
                <a:solidFill>
                  <a:schemeClr val="lt1"/>
                </a:solidFill>
              </a:rPr>
              <a:t>DIFERENCIAS POR GRUPO ÉTNICO</a:t>
            </a:r>
            <a:endParaRPr sz="2400">
              <a:solidFill>
                <a:schemeClr val="lt1"/>
              </a:solidFill>
            </a:endParaRPr>
          </a:p>
        </p:txBody>
      </p:sp>
      <p:sp>
        <p:nvSpPr>
          <p:cNvPr id="167" name="Google Shape;167;p70"/>
          <p:cNvSpPr/>
          <p:nvPr/>
        </p:nvSpPr>
        <p:spPr>
          <a:xfrm rot="-5400000">
            <a:off x="6600" y="1660525"/>
            <a:ext cx="1057500" cy="1070700"/>
          </a:xfrm>
          <a:prstGeom prst="rect">
            <a:avLst/>
          </a:prstGeom>
          <a:solidFill>
            <a:srgbClr val="EBC4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70"/>
          <p:cNvSpPr/>
          <p:nvPr/>
        </p:nvSpPr>
        <p:spPr>
          <a:xfrm>
            <a:off x="306174" y="3607341"/>
            <a:ext cx="8658861" cy="1277557"/>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2000" u="none" cap="none" strike="noStrike">
                <a:solidFill>
                  <a:srgbClr val="000000"/>
                </a:solidFill>
                <a:latin typeface="Livvic"/>
                <a:ea typeface="Livvic"/>
                <a:cs typeface="Livvic"/>
                <a:sym typeface="Livvic"/>
              </a:rPr>
              <a:t>Vemos que en las tres asignaturas los mejores resultados se ven en el último grupo étnico. Se ve qué aunque varíen los totales por grupo étnico, siguen el puesto en cada asignatura. </a:t>
            </a:r>
            <a:endParaRPr b="0" i="0" sz="2000" u="none" cap="none" strike="noStrike">
              <a:solidFill>
                <a:srgbClr val="000000"/>
              </a:solidFill>
              <a:latin typeface="Livvic"/>
              <a:ea typeface="Livvic"/>
              <a:cs typeface="Livvic"/>
              <a:sym typeface="Livvic"/>
            </a:endParaRPr>
          </a:p>
        </p:txBody>
      </p:sp>
      <p:pic>
        <p:nvPicPr>
          <p:cNvPr id="169" name="Google Shape;169;p70"/>
          <p:cNvPicPr preferRelativeResize="0"/>
          <p:nvPr/>
        </p:nvPicPr>
        <p:blipFill rotWithShape="1">
          <a:blip r:embed="rId3">
            <a:alphaModFix/>
          </a:blip>
          <a:srcRect b="0" l="0" r="0" t="0"/>
          <a:stretch/>
        </p:blipFill>
        <p:spPr>
          <a:xfrm>
            <a:off x="306174" y="1223434"/>
            <a:ext cx="2789084" cy="2160000"/>
          </a:xfrm>
          <a:prstGeom prst="rect">
            <a:avLst/>
          </a:prstGeom>
          <a:noFill/>
          <a:ln>
            <a:noFill/>
          </a:ln>
        </p:spPr>
      </p:pic>
      <p:pic>
        <p:nvPicPr>
          <p:cNvPr id="170" name="Google Shape;170;p70"/>
          <p:cNvPicPr preferRelativeResize="0"/>
          <p:nvPr/>
        </p:nvPicPr>
        <p:blipFill rotWithShape="1">
          <a:blip r:embed="rId4">
            <a:alphaModFix/>
          </a:blip>
          <a:srcRect b="0" l="0" r="0" t="0"/>
          <a:stretch/>
        </p:blipFill>
        <p:spPr>
          <a:xfrm>
            <a:off x="3259660" y="1223434"/>
            <a:ext cx="2789084" cy="2160000"/>
          </a:xfrm>
          <a:prstGeom prst="rect">
            <a:avLst/>
          </a:prstGeom>
          <a:noFill/>
          <a:ln>
            <a:noFill/>
          </a:ln>
        </p:spPr>
      </p:pic>
      <p:pic>
        <p:nvPicPr>
          <p:cNvPr id="171" name="Google Shape;171;p70"/>
          <p:cNvPicPr preferRelativeResize="0"/>
          <p:nvPr/>
        </p:nvPicPr>
        <p:blipFill rotWithShape="1">
          <a:blip r:embed="rId5">
            <a:alphaModFix/>
          </a:blip>
          <a:srcRect b="0" l="0" r="0" t="0"/>
          <a:stretch/>
        </p:blipFill>
        <p:spPr>
          <a:xfrm>
            <a:off x="6228565" y="1223434"/>
            <a:ext cx="2789084" cy="216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0"/>
          <p:cNvPicPr preferRelativeResize="0"/>
          <p:nvPr/>
        </p:nvPicPr>
        <p:blipFill rotWithShape="1">
          <a:blip r:embed="rId3">
            <a:alphaModFix/>
          </a:blip>
          <a:srcRect b="7727" l="0" r="0" t="7727"/>
          <a:stretch/>
        </p:blipFill>
        <p:spPr>
          <a:xfrm>
            <a:off x="30996" y="555804"/>
            <a:ext cx="7160379" cy="4059902"/>
          </a:xfrm>
          <a:prstGeom prst="rect">
            <a:avLst/>
          </a:prstGeom>
          <a:noFill/>
          <a:ln>
            <a:noFill/>
          </a:ln>
        </p:spPr>
      </p:pic>
      <p:sp>
        <p:nvSpPr>
          <p:cNvPr id="177" name="Google Shape;177;p10"/>
          <p:cNvSpPr/>
          <p:nvPr/>
        </p:nvSpPr>
        <p:spPr>
          <a:xfrm flipH="1" rot="-5400000">
            <a:off x="5836301" y="2013850"/>
            <a:ext cx="4059900" cy="111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0"/>
          <p:cNvSpPr/>
          <p:nvPr/>
        </p:nvSpPr>
        <p:spPr>
          <a:xfrm rot="5400000">
            <a:off x="3416673" y="-365354"/>
            <a:ext cx="497674" cy="6948000"/>
          </a:xfrm>
          <a:prstGeom prst="rect">
            <a:avLst/>
          </a:prstGeom>
          <a:solidFill>
            <a:srgbClr val="E2A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79" name="Google Shape;179;p10"/>
          <p:cNvSpPr txBox="1"/>
          <p:nvPr>
            <p:ph idx="1" type="subTitle"/>
          </p:nvPr>
        </p:nvSpPr>
        <p:spPr>
          <a:xfrm flipH="1">
            <a:off x="2829599" y="2901602"/>
            <a:ext cx="4321275" cy="261962"/>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SzPts val="1200"/>
              <a:buNone/>
            </a:pPr>
            <a:r>
              <a:rPr b="1" lang="es" sz="1200">
                <a:solidFill>
                  <a:schemeClr val="lt1"/>
                </a:solidFill>
                <a:latin typeface="Livvic"/>
                <a:ea typeface="Livvic"/>
                <a:cs typeface="Livvic"/>
                <a:sym typeface="Livvic"/>
              </a:rPr>
              <a:t>Mayor foco en los alumnos con padres separados.</a:t>
            </a:r>
            <a:endParaRPr b="1" sz="1200">
              <a:solidFill>
                <a:schemeClr val="lt1"/>
              </a:solidFill>
              <a:latin typeface="Livvic"/>
              <a:ea typeface="Livvic"/>
              <a:cs typeface="Livvic"/>
              <a:sym typeface="Livvic"/>
            </a:endParaRPr>
          </a:p>
        </p:txBody>
      </p:sp>
      <p:sp>
        <p:nvSpPr>
          <p:cNvPr id="180" name="Google Shape;180;p10"/>
          <p:cNvSpPr txBox="1"/>
          <p:nvPr>
            <p:ph type="ctrTitle"/>
          </p:nvPr>
        </p:nvSpPr>
        <p:spPr>
          <a:xfrm rot="5400000">
            <a:off x="5874908" y="2273586"/>
            <a:ext cx="4059900" cy="897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s">
                <a:solidFill>
                  <a:schemeClr val="lt1"/>
                </a:solidFill>
              </a:rPr>
              <a:t>INSIGHTS Y RECOMENDACIONES</a:t>
            </a:r>
            <a:endParaRPr>
              <a:solidFill>
                <a:schemeClr val="lt1"/>
              </a:solidFill>
            </a:endParaRPr>
          </a:p>
        </p:txBody>
      </p:sp>
      <p:sp>
        <p:nvSpPr>
          <p:cNvPr id="181" name="Google Shape;181;p10"/>
          <p:cNvSpPr/>
          <p:nvPr/>
        </p:nvSpPr>
        <p:spPr>
          <a:xfrm rot="5400000">
            <a:off x="3428038" y="189508"/>
            <a:ext cx="497674" cy="6948000"/>
          </a:xfrm>
          <a:prstGeom prst="rect">
            <a:avLst/>
          </a:prstGeom>
          <a:solidFill>
            <a:srgbClr val="E2A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82" name="Google Shape;182;p10"/>
          <p:cNvSpPr txBox="1"/>
          <p:nvPr/>
        </p:nvSpPr>
        <p:spPr>
          <a:xfrm flipH="1">
            <a:off x="2692799" y="3474759"/>
            <a:ext cx="4438633" cy="261962"/>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chemeClr val="dk1"/>
              </a:buClr>
              <a:buSzPts val="1200"/>
              <a:buFont typeface="Catamaran Light"/>
              <a:buNone/>
            </a:pPr>
            <a:r>
              <a:rPr b="1" i="0" lang="es" sz="1200" u="none" cap="none" strike="noStrike">
                <a:solidFill>
                  <a:schemeClr val="lt1"/>
                </a:solidFill>
                <a:latin typeface="Livvic"/>
                <a:ea typeface="Livvic"/>
                <a:cs typeface="Livvic"/>
                <a:sym typeface="Livvic"/>
              </a:rPr>
              <a:t>Mayor foco en los alumnos con muchos hermanos.</a:t>
            </a:r>
            <a:endParaRPr/>
          </a:p>
        </p:txBody>
      </p:sp>
      <p:sp>
        <p:nvSpPr>
          <p:cNvPr id="183" name="Google Shape;183;p10"/>
          <p:cNvSpPr/>
          <p:nvPr/>
        </p:nvSpPr>
        <p:spPr>
          <a:xfrm rot="5400000">
            <a:off x="3428038" y="726642"/>
            <a:ext cx="497674" cy="6948000"/>
          </a:xfrm>
          <a:prstGeom prst="rect">
            <a:avLst/>
          </a:prstGeom>
          <a:solidFill>
            <a:srgbClr val="E2A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84" name="Google Shape;184;p10"/>
          <p:cNvSpPr txBox="1"/>
          <p:nvPr/>
        </p:nvSpPr>
        <p:spPr>
          <a:xfrm flipH="1">
            <a:off x="3279332" y="4013477"/>
            <a:ext cx="3852101" cy="261962"/>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chemeClr val="dk1"/>
              </a:buClr>
              <a:buSzPts val="1200"/>
              <a:buFont typeface="Catamaran Light"/>
              <a:buNone/>
            </a:pPr>
            <a:r>
              <a:rPr b="1" i="0" lang="es" sz="1200" u="none" cap="none" strike="noStrike">
                <a:solidFill>
                  <a:schemeClr val="lt1"/>
                </a:solidFill>
                <a:latin typeface="Livvic"/>
                <a:ea typeface="Livvic"/>
                <a:cs typeface="Livvic"/>
                <a:sym typeface="Livvic"/>
              </a:rPr>
              <a:t>Fomentar espacios de estudio.</a:t>
            </a:r>
            <a:endParaRPr/>
          </a:p>
        </p:txBody>
      </p:sp>
      <p:sp>
        <p:nvSpPr>
          <p:cNvPr id="185" name="Google Shape;185;p10"/>
          <p:cNvSpPr/>
          <p:nvPr/>
        </p:nvSpPr>
        <p:spPr>
          <a:xfrm>
            <a:off x="191926" y="2329354"/>
            <a:ext cx="6962400" cy="470080"/>
          </a:xfrm>
          <a:prstGeom prst="rect">
            <a:avLst/>
          </a:prstGeom>
          <a:solidFill>
            <a:srgbClr val="B23A7A"/>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600" u="none" cap="none" strike="noStrike">
                <a:solidFill>
                  <a:srgbClr val="000000"/>
                </a:solidFill>
                <a:latin typeface="Livvic"/>
                <a:ea typeface="Livvic"/>
                <a:cs typeface="Livvic"/>
                <a:sym typeface="Livvic"/>
              </a:rPr>
              <a:t>RECOMENDACIONES</a:t>
            </a:r>
            <a:endParaRPr b="1" i="0" sz="1600" u="none" cap="none" strike="noStrike">
              <a:solidFill>
                <a:srgbClr val="000000"/>
              </a:solidFill>
              <a:latin typeface="Livvic"/>
              <a:ea typeface="Livvic"/>
              <a:cs typeface="Livvic"/>
              <a:sym typeface="Livvic"/>
            </a:endParaRPr>
          </a:p>
        </p:txBody>
      </p:sp>
      <p:sp>
        <p:nvSpPr>
          <p:cNvPr id="186" name="Google Shape;186;p10"/>
          <p:cNvSpPr/>
          <p:nvPr/>
        </p:nvSpPr>
        <p:spPr>
          <a:xfrm>
            <a:off x="193478" y="692586"/>
            <a:ext cx="6960848" cy="470080"/>
          </a:xfrm>
          <a:prstGeom prst="rect">
            <a:avLst/>
          </a:prstGeom>
          <a:solidFill>
            <a:srgbClr val="B23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600" u="none" cap="none" strike="noStrike">
                <a:solidFill>
                  <a:srgbClr val="000000"/>
                </a:solidFill>
                <a:latin typeface="Livvic"/>
                <a:ea typeface="Livvic"/>
                <a:cs typeface="Livvic"/>
                <a:sym typeface="Livvic"/>
              </a:rPr>
              <a:t>INSIGHTS</a:t>
            </a:r>
            <a:endParaRPr b="1" i="0" sz="1600" u="none" cap="none" strike="noStrike">
              <a:solidFill>
                <a:srgbClr val="000000"/>
              </a:solidFill>
              <a:latin typeface="Livvic"/>
              <a:ea typeface="Livvic"/>
              <a:cs typeface="Livvic"/>
              <a:sym typeface="Livvic"/>
            </a:endParaRPr>
          </a:p>
        </p:txBody>
      </p:sp>
      <p:sp>
        <p:nvSpPr>
          <p:cNvPr id="187" name="Google Shape;187;p10"/>
          <p:cNvSpPr/>
          <p:nvPr/>
        </p:nvSpPr>
        <p:spPr>
          <a:xfrm rot="5400000">
            <a:off x="1671238" y="-275628"/>
            <a:ext cx="497674" cy="3456000"/>
          </a:xfrm>
          <a:prstGeom prst="rect">
            <a:avLst/>
          </a:prstGeom>
          <a:solidFill>
            <a:srgbClr val="E2A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0"/>
          <p:cNvSpPr txBox="1"/>
          <p:nvPr/>
        </p:nvSpPr>
        <p:spPr>
          <a:xfrm flipH="1">
            <a:off x="230843" y="1292650"/>
            <a:ext cx="3852101" cy="26196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200"/>
              <a:buFont typeface="Catamaran Light"/>
              <a:buNone/>
            </a:pPr>
            <a:r>
              <a:rPr b="1" i="0" lang="es" sz="1200" u="none" cap="none" strike="noStrike">
                <a:solidFill>
                  <a:schemeClr val="lt1"/>
                </a:solidFill>
                <a:latin typeface="Livvic"/>
                <a:ea typeface="Livvic"/>
                <a:cs typeface="Livvic"/>
                <a:sym typeface="Livvic"/>
              </a:rPr>
              <a:t>Mejores resultados en familias “tipo”</a:t>
            </a:r>
            <a:endParaRPr/>
          </a:p>
        </p:txBody>
      </p:sp>
      <p:sp>
        <p:nvSpPr>
          <p:cNvPr id="189" name="Google Shape;189;p10"/>
          <p:cNvSpPr/>
          <p:nvPr/>
        </p:nvSpPr>
        <p:spPr>
          <a:xfrm rot="5400000">
            <a:off x="1671238" y="277776"/>
            <a:ext cx="497674" cy="3456000"/>
          </a:xfrm>
          <a:prstGeom prst="rect">
            <a:avLst/>
          </a:prstGeom>
          <a:solidFill>
            <a:srgbClr val="E2A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0"/>
          <p:cNvSpPr txBox="1"/>
          <p:nvPr/>
        </p:nvSpPr>
        <p:spPr>
          <a:xfrm flipH="1">
            <a:off x="230843" y="1706319"/>
            <a:ext cx="2882374" cy="26196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200"/>
              <a:buFont typeface="Catamaran Light"/>
              <a:buNone/>
            </a:pPr>
            <a:r>
              <a:rPr b="1" i="0" lang="es" sz="1200" u="none" cap="none" strike="noStrike">
                <a:solidFill>
                  <a:schemeClr val="lt1"/>
                </a:solidFill>
                <a:latin typeface="Livvic"/>
                <a:ea typeface="Livvic"/>
                <a:cs typeface="Livvic"/>
                <a:sym typeface="Livvic"/>
              </a:rPr>
              <a:t>Educación de los padres afecta a sus hijos</a:t>
            </a:r>
            <a:endParaRPr/>
          </a:p>
        </p:txBody>
      </p:sp>
      <p:sp>
        <p:nvSpPr>
          <p:cNvPr id="191" name="Google Shape;191;p10"/>
          <p:cNvSpPr/>
          <p:nvPr/>
        </p:nvSpPr>
        <p:spPr>
          <a:xfrm rot="5400000">
            <a:off x="5177489" y="-273590"/>
            <a:ext cx="497674" cy="3456000"/>
          </a:xfrm>
          <a:prstGeom prst="rect">
            <a:avLst/>
          </a:prstGeom>
          <a:solidFill>
            <a:srgbClr val="E2A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0"/>
          <p:cNvSpPr txBox="1"/>
          <p:nvPr/>
        </p:nvSpPr>
        <p:spPr>
          <a:xfrm flipH="1">
            <a:off x="3733743" y="1292650"/>
            <a:ext cx="2943281" cy="26196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200"/>
              <a:buFont typeface="Catamaran Light"/>
              <a:buNone/>
            </a:pPr>
            <a:r>
              <a:rPr b="1" i="0" lang="es" sz="1200" u="none" cap="none" strike="noStrike">
                <a:solidFill>
                  <a:schemeClr val="lt1"/>
                </a:solidFill>
                <a:latin typeface="Livvic"/>
                <a:ea typeface="Livvic"/>
                <a:cs typeface="Livvic"/>
                <a:sym typeface="Livvic"/>
              </a:rPr>
              <a:t>Resultados varían por grupo étnico</a:t>
            </a:r>
            <a:endParaRPr/>
          </a:p>
        </p:txBody>
      </p:sp>
      <p:sp>
        <p:nvSpPr>
          <p:cNvPr id="193" name="Google Shape;193;p10"/>
          <p:cNvSpPr/>
          <p:nvPr/>
        </p:nvSpPr>
        <p:spPr>
          <a:xfrm rot="5400000">
            <a:off x="5181642" y="277034"/>
            <a:ext cx="497674" cy="3456000"/>
          </a:xfrm>
          <a:prstGeom prst="rect">
            <a:avLst/>
          </a:prstGeom>
          <a:solidFill>
            <a:srgbClr val="E2A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
          <p:cNvSpPr txBox="1"/>
          <p:nvPr/>
        </p:nvSpPr>
        <p:spPr>
          <a:xfrm flipH="1">
            <a:off x="3733743" y="1805415"/>
            <a:ext cx="2943281" cy="26196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200"/>
              <a:buFont typeface="Catamaran Light"/>
              <a:buNone/>
            </a:pPr>
            <a:r>
              <a:rPr b="1" i="0" lang="es" sz="1200" u="none" cap="none" strike="noStrike">
                <a:solidFill>
                  <a:schemeClr val="lt1"/>
                </a:solidFill>
                <a:latin typeface="Livvic"/>
                <a:ea typeface="Livvic"/>
                <a:cs typeface="Livvic"/>
                <a:sym typeface="Livvic"/>
              </a:rPr>
              <a:t>Resultados varían por género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2" name="Shape 62"/>
        <p:cNvGrpSpPr/>
        <p:nvPr/>
      </p:nvGrpSpPr>
      <p:grpSpPr>
        <a:xfrm>
          <a:off x="0" y="0"/>
          <a:ext cx="0" cy="0"/>
          <a:chOff x="0" y="0"/>
          <a:chExt cx="0" cy="0"/>
        </a:xfrm>
      </p:grpSpPr>
      <p:sp>
        <p:nvSpPr>
          <p:cNvPr id="63" name="Google Shape;63;p2"/>
          <p:cNvSpPr txBox="1"/>
          <p:nvPr>
            <p:ph idx="9" type="ctrTitle"/>
          </p:nvPr>
        </p:nvSpPr>
        <p:spPr>
          <a:xfrm rot="5400000">
            <a:off x="6672869" y="1646270"/>
            <a:ext cx="2913300" cy="48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s" sz="2400"/>
              <a:t>TABLA DE CONTENIDOS</a:t>
            </a:r>
            <a:endParaRPr sz="2400"/>
          </a:p>
        </p:txBody>
      </p:sp>
      <p:sp>
        <p:nvSpPr>
          <p:cNvPr id="64" name="Google Shape;64;p2"/>
          <p:cNvSpPr/>
          <p:nvPr/>
        </p:nvSpPr>
        <p:spPr>
          <a:xfrm flipH="1" rot="-5400000">
            <a:off x="-957850" y="957900"/>
            <a:ext cx="5140800" cy="3225000"/>
          </a:xfrm>
          <a:prstGeom prst="rect">
            <a:avLst/>
          </a:prstGeom>
          <a:solidFill>
            <a:srgbClr val="D384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txBox="1"/>
          <p:nvPr>
            <p:ph idx="6" type="ctrTitle"/>
          </p:nvPr>
        </p:nvSpPr>
        <p:spPr>
          <a:xfrm>
            <a:off x="3446099" y="1486123"/>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s"/>
              <a:t>AUDIENCIA</a:t>
            </a:r>
            <a:endParaRPr/>
          </a:p>
        </p:txBody>
      </p:sp>
      <p:sp>
        <p:nvSpPr>
          <p:cNvPr id="66" name="Google Shape;66;p2"/>
          <p:cNvSpPr txBox="1"/>
          <p:nvPr>
            <p:ph idx="8" type="title"/>
          </p:nvPr>
        </p:nvSpPr>
        <p:spPr>
          <a:xfrm>
            <a:off x="2023007" y="2323463"/>
            <a:ext cx="15735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solidFill>
                  <a:schemeClr val="accent2"/>
                </a:solidFill>
              </a:rPr>
              <a:t>03</a:t>
            </a:r>
            <a:endParaRPr>
              <a:solidFill>
                <a:schemeClr val="accent2"/>
              </a:solidFill>
            </a:endParaRPr>
          </a:p>
        </p:txBody>
      </p:sp>
      <p:sp>
        <p:nvSpPr>
          <p:cNvPr id="67" name="Google Shape;67;p2"/>
          <p:cNvSpPr txBox="1"/>
          <p:nvPr>
            <p:ph type="ctrTitle"/>
          </p:nvPr>
        </p:nvSpPr>
        <p:spPr>
          <a:xfrm>
            <a:off x="3423902" y="387473"/>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OBJETIVO</a:t>
            </a:r>
            <a:endParaRPr/>
          </a:p>
        </p:txBody>
      </p:sp>
      <p:sp>
        <p:nvSpPr>
          <p:cNvPr id="68" name="Google Shape;68;p2"/>
          <p:cNvSpPr txBox="1"/>
          <p:nvPr>
            <p:ph idx="2" type="title"/>
          </p:nvPr>
        </p:nvSpPr>
        <p:spPr>
          <a:xfrm>
            <a:off x="2023007" y="648752"/>
            <a:ext cx="17391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solidFill>
                  <a:schemeClr val="accent2"/>
                </a:solidFill>
              </a:rPr>
              <a:t>01</a:t>
            </a:r>
            <a:endParaRPr>
              <a:solidFill>
                <a:schemeClr val="accent2"/>
              </a:solidFill>
            </a:endParaRPr>
          </a:p>
        </p:txBody>
      </p:sp>
      <p:sp>
        <p:nvSpPr>
          <p:cNvPr id="69" name="Google Shape;69;p2"/>
          <p:cNvSpPr txBox="1"/>
          <p:nvPr>
            <p:ph idx="3" type="ctrTitle"/>
          </p:nvPr>
        </p:nvSpPr>
        <p:spPr>
          <a:xfrm>
            <a:off x="3446089" y="2323486"/>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s"/>
              <a:t>MOTIVACION</a:t>
            </a:r>
            <a:endParaRPr/>
          </a:p>
        </p:txBody>
      </p:sp>
      <p:sp>
        <p:nvSpPr>
          <p:cNvPr id="70" name="Google Shape;70;p2"/>
          <p:cNvSpPr txBox="1"/>
          <p:nvPr>
            <p:ph idx="5" type="title"/>
          </p:nvPr>
        </p:nvSpPr>
        <p:spPr>
          <a:xfrm>
            <a:off x="2023007" y="1488788"/>
            <a:ext cx="16152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solidFill>
                  <a:schemeClr val="accent2"/>
                </a:solidFill>
              </a:rPr>
              <a:t>02</a:t>
            </a:r>
            <a:endParaRPr>
              <a:solidFill>
                <a:schemeClr val="accent2"/>
              </a:solidFill>
            </a:endParaRPr>
          </a:p>
        </p:txBody>
      </p:sp>
      <p:sp>
        <p:nvSpPr>
          <p:cNvPr id="71" name="Google Shape;71;p2"/>
          <p:cNvSpPr txBox="1"/>
          <p:nvPr>
            <p:ph idx="15" type="title"/>
          </p:nvPr>
        </p:nvSpPr>
        <p:spPr>
          <a:xfrm>
            <a:off x="2023007" y="3158138"/>
            <a:ext cx="15735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solidFill>
                  <a:schemeClr val="accent2"/>
                </a:solidFill>
              </a:rPr>
              <a:t>04</a:t>
            </a:r>
            <a:endParaRPr>
              <a:solidFill>
                <a:schemeClr val="accent2"/>
              </a:solidFill>
            </a:endParaRPr>
          </a:p>
        </p:txBody>
      </p:sp>
      <p:sp>
        <p:nvSpPr>
          <p:cNvPr id="72" name="Google Shape;72;p2"/>
          <p:cNvSpPr txBox="1"/>
          <p:nvPr>
            <p:ph idx="18" type="title"/>
          </p:nvPr>
        </p:nvSpPr>
        <p:spPr>
          <a:xfrm>
            <a:off x="2023007" y="3992813"/>
            <a:ext cx="15735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solidFill>
                  <a:schemeClr val="accent2"/>
                </a:solidFill>
              </a:rPr>
              <a:t>05</a:t>
            </a:r>
            <a:endParaRPr>
              <a:solidFill>
                <a:schemeClr val="accent2"/>
              </a:solidFill>
            </a:endParaRPr>
          </a:p>
        </p:txBody>
      </p:sp>
      <p:sp>
        <p:nvSpPr>
          <p:cNvPr id="73" name="Google Shape;73;p2"/>
          <p:cNvSpPr txBox="1"/>
          <p:nvPr>
            <p:ph idx="13" type="ctrTitle"/>
          </p:nvPr>
        </p:nvSpPr>
        <p:spPr>
          <a:xfrm>
            <a:off x="3427999" y="2897911"/>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s"/>
              <a:t>METADATA</a:t>
            </a:r>
            <a:endParaRPr/>
          </a:p>
        </p:txBody>
      </p:sp>
      <p:sp>
        <p:nvSpPr>
          <p:cNvPr id="74" name="Google Shape;74;p2"/>
          <p:cNvSpPr txBox="1"/>
          <p:nvPr>
            <p:ph idx="16" type="ctrTitle"/>
          </p:nvPr>
        </p:nvSpPr>
        <p:spPr>
          <a:xfrm>
            <a:off x="3427999" y="3734723"/>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s"/>
              <a:t>DATOS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7"/>
          <p:cNvSpPr txBox="1"/>
          <p:nvPr>
            <p:ph idx="9" type="ctrTitle"/>
          </p:nvPr>
        </p:nvSpPr>
        <p:spPr>
          <a:xfrm rot="5400000">
            <a:off x="6601629" y="1646270"/>
            <a:ext cx="2913300" cy="48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s"/>
              <a:t>OBJETIVO</a:t>
            </a:r>
            <a:endParaRPr/>
          </a:p>
        </p:txBody>
      </p:sp>
      <p:pic>
        <p:nvPicPr>
          <p:cNvPr descr="Imagen que contiene persona, niño, recamara, pequeño&#10;&#10;Descripción generada automáticamente" id="80" name="Google Shape;80;p67"/>
          <p:cNvPicPr preferRelativeResize="0"/>
          <p:nvPr/>
        </p:nvPicPr>
        <p:blipFill rotWithShape="1">
          <a:blip r:embed="rId3">
            <a:alphaModFix amt="20000"/>
          </a:blip>
          <a:srcRect b="0" l="0" r="0" t="0"/>
          <a:stretch/>
        </p:blipFill>
        <p:spPr>
          <a:xfrm>
            <a:off x="712922" y="91780"/>
            <a:ext cx="6803756" cy="4928943"/>
          </a:xfrm>
          <a:prstGeom prst="rect">
            <a:avLst/>
          </a:prstGeom>
          <a:noFill/>
          <a:ln>
            <a:noFill/>
          </a:ln>
        </p:spPr>
      </p:pic>
      <p:sp>
        <p:nvSpPr>
          <p:cNvPr id="81" name="Google Shape;81;p67"/>
          <p:cNvSpPr txBox="1"/>
          <p:nvPr>
            <p:ph type="ctrTitle"/>
          </p:nvPr>
        </p:nvSpPr>
        <p:spPr>
          <a:xfrm>
            <a:off x="777446" y="1697079"/>
            <a:ext cx="6803756"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600"/>
              <a:t>ANALIZAR FACTORES QUE AFECTAN AL RENDIMIENTOS DE LOS EXÁMENES.</a:t>
            </a:r>
            <a:endParaRPr sz="1600"/>
          </a:p>
        </p:txBody>
      </p:sp>
      <p:sp>
        <p:nvSpPr>
          <p:cNvPr id="82" name="Google Shape;82;p67"/>
          <p:cNvSpPr txBox="1"/>
          <p:nvPr/>
        </p:nvSpPr>
        <p:spPr>
          <a:xfrm>
            <a:off x="1728060" y="1450520"/>
            <a:ext cx="6803756" cy="224246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1600" u="none" cap="none" strike="noStrike">
                <a:solidFill>
                  <a:schemeClr val="dk1"/>
                </a:solidFill>
                <a:latin typeface="Livvic"/>
                <a:ea typeface="Livvic"/>
                <a:cs typeface="Livvic"/>
                <a:sym typeface="Livvic"/>
              </a:rPr>
              <a:t>FACTORES:</a:t>
            </a:r>
            <a:endParaRPr/>
          </a:p>
          <a:p>
            <a:pPr indent="-285750" lvl="0" marL="285750" marR="0" rtl="0" algn="l">
              <a:lnSpc>
                <a:spcPct val="100000"/>
              </a:lnSpc>
              <a:spcBef>
                <a:spcPts val="0"/>
              </a:spcBef>
              <a:spcAft>
                <a:spcPts val="0"/>
              </a:spcAft>
              <a:buClr>
                <a:schemeClr val="dk1"/>
              </a:buClr>
              <a:buSzPts val="1100"/>
              <a:buFont typeface="Arial"/>
              <a:buChar char="•"/>
            </a:pPr>
            <a:r>
              <a:rPr b="1" i="0" lang="es" sz="1600" u="none" cap="none" strike="noStrike">
                <a:solidFill>
                  <a:schemeClr val="dk1"/>
                </a:solidFill>
                <a:latin typeface="Livvic"/>
                <a:ea typeface="Livvic"/>
                <a:cs typeface="Livvic"/>
                <a:sym typeface="Livvic"/>
              </a:rPr>
              <a:t>SOCIALES</a:t>
            </a:r>
            <a:endParaRPr/>
          </a:p>
          <a:p>
            <a:pPr indent="-285750" lvl="0" marL="285750" marR="0" rtl="0" algn="l">
              <a:lnSpc>
                <a:spcPct val="100000"/>
              </a:lnSpc>
              <a:spcBef>
                <a:spcPts val="0"/>
              </a:spcBef>
              <a:spcAft>
                <a:spcPts val="0"/>
              </a:spcAft>
              <a:buClr>
                <a:schemeClr val="dk1"/>
              </a:buClr>
              <a:buSzPts val="1100"/>
              <a:buFont typeface="Arial"/>
              <a:buChar char="•"/>
            </a:pPr>
            <a:r>
              <a:rPr b="1" i="0" lang="es" sz="1600" u="none" cap="none" strike="noStrike">
                <a:solidFill>
                  <a:schemeClr val="dk1"/>
                </a:solidFill>
                <a:latin typeface="Livvic"/>
                <a:ea typeface="Livvic"/>
                <a:cs typeface="Livvic"/>
                <a:sym typeface="Livvic"/>
              </a:rPr>
              <a:t>ECONÓMICOS</a:t>
            </a:r>
            <a:endParaRPr/>
          </a:p>
          <a:p>
            <a:pPr indent="-285750" lvl="0" marL="285750" marR="0" rtl="0" algn="l">
              <a:lnSpc>
                <a:spcPct val="100000"/>
              </a:lnSpc>
              <a:spcBef>
                <a:spcPts val="0"/>
              </a:spcBef>
              <a:spcAft>
                <a:spcPts val="0"/>
              </a:spcAft>
              <a:buClr>
                <a:schemeClr val="dk1"/>
              </a:buClr>
              <a:buSzPts val="1100"/>
              <a:buFont typeface="Arial"/>
              <a:buChar char="•"/>
            </a:pPr>
            <a:r>
              <a:rPr b="1" i="0" lang="es" sz="1600" u="none" cap="none" strike="noStrike">
                <a:solidFill>
                  <a:schemeClr val="dk1"/>
                </a:solidFill>
                <a:latin typeface="Livvic"/>
                <a:ea typeface="Livvic"/>
                <a:cs typeface="Livvic"/>
                <a:sym typeface="Livvic"/>
              </a:rPr>
              <a:t>CULTURALES</a:t>
            </a:r>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chemeClr val="dk1"/>
              </a:solidFill>
              <a:latin typeface="Livvic"/>
              <a:ea typeface="Livvic"/>
              <a:cs typeface="Livvic"/>
              <a:sym typeface="Livvic"/>
            </a:endParaRPr>
          </a:p>
        </p:txBody>
      </p:sp>
      <p:sp>
        <p:nvSpPr>
          <p:cNvPr id="83" name="Google Shape;83;p67"/>
          <p:cNvSpPr/>
          <p:nvPr/>
        </p:nvSpPr>
        <p:spPr>
          <a:xfrm>
            <a:off x="0" y="4052806"/>
            <a:ext cx="7043980" cy="1090693"/>
          </a:xfrm>
          <a:prstGeom prst="rect">
            <a:avLst/>
          </a:prstGeom>
          <a:solidFill>
            <a:srgbClr val="EBC4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7"/>
          <p:cNvSpPr/>
          <p:nvPr/>
        </p:nvSpPr>
        <p:spPr>
          <a:xfrm>
            <a:off x="621624" y="32419"/>
            <a:ext cx="7043980" cy="577801"/>
          </a:xfrm>
          <a:prstGeom prst="rect">
            <a:avLst/>
          </a:prstGeom>
          <a:solidFill>
            <a:srgbClr val="EBC4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Estas apps son ideales para los docentes ¡y son gratuitas!" id="89" name="Google Shape;89;p6"/>
          <p:cNvPicPr preferRelativeResize="0"/>
          <p:nvPr/>
        </p:nvPicPr>
        <p:blipFill rotWithShape="1">
          <a:blip r:embed="rId3">
            <a:alphaModFix amt="50000"/>
          </a:blip>
          <a:srcRect b="0" l="0" r="0" t="0"/>
          <a:stretch/>
        </p:blipFill>
        <p:spPr>
          <a:xfrm>
            <a:off x="0" y="119062"/>
            <a:ext cx="7572375" cy="4905375"/>
          </a:xfrm>
          <a:prstGeom prst="rect">
            <a:avLst/>
          </a:prstGeom>
          <a:noFill/>
          <a:ln>
            <a:noFill/>
          </a:ln>
        </p:spPr>
      </p:pic>
      <p:sp>
        <p:nvSpPr>
          <p:cNvPr id="90" name="Google Shape;90;p6"/>
          <p:cNvSpPr txBox="1"/>
          <p:nvPr>
            <p:ph idx="4" type="ctrTitle"/>
          </p:nvPr>
        </p:nvSpPr>
        <p:spPr>
          <a:xfrm rot="5400000">
            <a:off x="6685437" y="1646270"/>
            <a:ext cx="2913300" cy="48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s"/>
              <a:t>AUDIENCIA</a:t>
            </a:r>
            <a:endParaRPr/>
          </a:p>
        </p:txBody>
      </p:sp>
      <p:sp>
        <p:nvSpPr>
          <p:cNvPr id="91" name="Google Shape;91;p6"/>
          <p:cNvSpPr/>
          <p:nvPr/>
        </p:nvSpPr>
        <p:spPr>
          <a:xfrm>
            <a:off x="-1" y="2632200"/>
            <a:ext cx="7572375" cy="2511300"/>
          </a:xfrm>
          <a:prstGeom prst="rect">
            <a:avLst/>
          </a:prstGeom>
          <a:solidFill>
            <a:srgbClr val="EBC4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txBox="1"/>
          <p:nvPr>
            <p:ph idx="2" type="ctrTitle"/>
          </p:nvPr>
        </p:nvSpPr>
        <p:spPr>
          <a:xfrm>
            <a:off x="885535" y="3625014"/>
            <a:ext cx="4766242"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br>
              <a:rPr lang="es">
                <a:solidFill>
                  <a:schemeClr val="accent2"/>
                </a:solidFill>
              </a:rPr>
            </a:br>
            <a:r>
              <a:rPr lang="es">
                <a:solidFill>
                  <a:schemeClr val="accent2"/>
                </a:solidFill>
              </a:rPr>
              <a:t>CLAUSTRO DOCENTE</a:t>
            </a:r>
            <a:br>
              <a:rPr lang="es">
                <a:solidFill>
                  <a:schemeClr val="accent2"/>
                </a:solidFill>
              </a:rPr>
            </a:br>
            <a:r>
              <a:rPr lang="es">
                <a:solidFill>
                  <a:schemeClr val="accent2"/>
                </a:solidFill>
              </a:rPr>
              <a:t>PADRES</a:t>
            </a:r>
            <a:br>
              <a:rPr lang="es">
                <a:solidFill>
                  <a:schemeClr val="accent2"/>
                </a:solidFill>
              </a:rPr>
            </a:br>
            <a:r>
              <a:rPr lang="es">
                <a:solidFill>
                  <a:schemeClr val="accent2"/>
                </a:solidFill>
              </a:rPr>
              <a:t>MINISTERIO DE EDUCACIÓN </a:t>
            </a:r>
            <a:endParaRPr>
              <a:solidFill>
                <a:schemeClr val="accent2"/>
              </a:solidFill>
            </a:endParaRPr>
          </a:p>
        </p:txBody>
      </p:sp>
      <p:sp>
        <p:nvSpPr>
          <p:cNvPr id="93" name="Google Shape;93;p6"/>
          <p:cNvSpPr/>
          <p:nvPr/>
        </p:nvSpPr>
        <p:spPr>
          <a:xfrm flipH="1" rot="10800000">
            <a:off x="0" y="2424900"/>
            <a:ext cx="7215000" cy="207300"/>
          </a:xfrm>
          <a:prstGeom prst="rect">
            <a:avLst/>
          </a:prstGeom>
          <a:solidFill>
            <a:srgbClr val="D384AE">
              <a:alpha val="6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idx="6" type="ctrTitle"/>
          </p:nvPr>
        </p:nvSpPr>
        <p:spPr>
          <a:xfrm rot="5400000">
            <a:off x="6685437" y="1646270"/>
            <a:ext cx="2913300" cy="48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s"/>
              <a:t>MOTIVACIÓN</a:t>
            </a:r>
            <a:endParaRPr/>
          </a:p>
        </p:txBody>
      </p:sp>
      <p:sp>
        <p:nvSpPr>
          <p:cNvPr id="99" name="Google Shape;99;p5"/>
          <p:cNvSpPr txBox="1"/>
          <p:nvPr>
            <p:ph idx="5" type="subTitle"/>
          </p:nvPr>
        </p:nvSpPr>
        <p:spPr>
          <a:xfrm>
            <a:off x="631884" y="3914208"/>
            <a:ext cx="2480700" cy="94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s">
                <a:solidFill>
                  <a:schemeClr val="lt1"/>
                </a:solidFill>
              </a:rPr>
              <a:t>Yes, Saturn is the ringed one. This planet is a gas giant, and it’s composed mostly of hydrogen and helium</a:t>
            </a:r>
            <a:endParaRPr>
              <a:solidFill>
                <a:schemeClr val="lt1"/>
              </a:solidFill>
            </a:endParaRPr>
          </a:p>
        </p:txBody>
      </p:sp>
      <p:pic>
        <p:nvPicPr>
          <p:cNvPr descr="Educación y sociedad, actualización de la escuela: CLASE SOCIAL Y EDUCACIÓN" id="100" name="Google Shape;100;p5"/>
          <p:cNvPicPr preferRelativeResize="0"/>
          <p:nvPr/>
        </p:nvPicPr>
        <p:blipFill rotWithShape="1">
          <a:blip r:embed="rId3">
            <a:alphaModFix amt="20000"/>
          </a:blip>
          <a:srcRect b="0" l="0" r="0" t="0"/>
          <a:stretch/>
        </p:blipFill>
        <p:spPr>
          <a:xfrm>
            <a:off x="312787" y="199760"/>
            <a:ext cx="6946798" cy="3244701"/>
          </a:xfrm>
          <a:prstGeom prst="rect">
            <a:avLst/>
          </a:prstGeom>
          <a:noFill/>
          <a:ln>
            <a:noFill/>
          </a:ln>
        </p:spPr>
      </p:pic>
      <p:sp>
        <p:nvSpPr>
          <p:cNvPr id="101" name="Google Shape;101;p5"/>
          <p:cNvSpPr/>
          <p:nvPr/>
        </p:nvSpPr>
        <p:spPr>
          <a:xfrm>
            <a:off x="0" y="2632200"/>
            <a:ext cx="7322950" cy="2511300"/>
          </a:xfrm>
          <a:prstGeom prst="rect">
            <a:avLst/>
          </a:prstGeom>
          <a:solidFill>
            <a:srgbClr val="EBC4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
          <p:cNvSpPr txBox="1"/>
          <p:nvPr>
            <p:ph type="ctrTitle"/>
          </p:nvPr>
        </p:nvSpPr>
        <p:spPr>
          <a:xfrm>
            <a:off x="360653" y="3159348"/>
            <a:ext cx="6350111" cy="136648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 cap="none"/>
              <a:t>COMPRENDER EL PORQUÉ DE LAS DIFERENCIAS ENTRE LOS RESULTADOS DE LOS ALUMNOS, PARA VERIFICAR QUE ACCIONES SE PUEDEN LLEVAR A CABO PARA PODER SUBSANAR ESTE PROBLEMA</a:t>
            </a:r>
            <a:endParaRPr cap="non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7c9e6c3422_0_12"/>
          <p:cNvSpPr/>
          <p:nvPr/>
        </p:nvSpPr>
        <p:spPr>
          <a:xfrm>
            <a:off x="75800" y="1109950"/>
            <a:ext cx="7323000" cy="2112900"/>
          </a:xfrm>
          <a:prstGeom prst="rect">
            <a:avLst/>
          </a:prstGeom>
          <a:solidFill>
            <a:srgbClr val="EBC4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7c9e6c3422_0_12"/>
          <p:cNvSpPr txBox="1"/>
          <p:nvPr>
            <p:ph idx="6" type="ctrTitle"/>
          </p:nvPr>
        </p:nvSpPr>
        <p:spPr>
          <a:xfrm rot="5400000">
            <a:off x="6685437" y="1646270"/>
            <a:ext cx="2913300" cy="48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s"/>
              <a:t>METADATA</a:t>
            </a:r>
            <a:endParaRPr/>
          </a:p>
        </p:txBody>
      </p:sp>
      <p:sp>
        <p:nvSpPr>
          <p:cNvPr id="109" name="Google Shape;109;g27c9e6c3422_0_12"/>
          <p:cNvSpPr txBox="1"/>
          <p:nvPr/>
        </p:nvSpPr>
        <p:spPr>
          <a:xfrm>
            <a:off x="3896000" y="1052450"/>
            <a:ext cx="3502800" cy="20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1"/>
                </a:solidFill>
                <a:latin typeface="Livvic"/>
                <a:ea typeface="Livvic"/>
                <a:cs typeface="Livvic"/>
                <a:sym typeface="Livvic"/>
              </a:rPr>
              <a:t>8.    IsFirstChild: bool</a:t>
            </a:r>
            <a:endParaRPr b="1" sz="1800">
              <a:solidFill>
                <a:schemeClr val="dk1"/>
              </a:solidFill>
              <a:latin typeface="Livvic"/>
              <a:ea typeface="Livvic"/>
              <a:cs typeface="Livvic"/>
              <a:sym typeface="Livvic"/>
            </a:endParaRPr>
          </a:p>
          <a:p>
            <a:pPr indent="0" lvl="0" marL="0" rtl="0" algn="l">
              <a:spcBef>
                <a:spcPts val="0"/>
              </a:spcBef>
              <a:spcAft>
                <a:spcPts val="0"/>
              </a:spcAft>
              <a:buNone/>
            </a:pPr>
            <a:r>
              <a:rPr b="1" lang="es" sz="1800">
                <a:solidFill>
                  <a:schemeClr val="dk1"/>
                </a:solidFill>
                <a:latin typeface="Livvic"/>
                <a:ea typeface="Livvic"/>
                <a:cs typeface="Livvic"/>
                <a:sym typeface="Livvic"/>
              </a:rPr>
              <a:t>9.    NrSiblings: int64</a:t>
            </a:r>
            <a:endParaRPr b="1" sz="1800">
              <a:solidFill>
                <a:schemeClr val="dk1"/>
              </a:solidFill>
              <a:latin typeface="Livvic"/>
              <a:ea typeface="Livvic"/>
              <a:cs typeface="Livvic"/>
              <a:sym typeface="Livvic"/>
            </a:endParaRPr>
          </a:p>
          <a:p>
            <a:pPr indent="0" lvl="0" marL="0" rtl="0" algn="l">
              <a:spcBef>
                <a:spcPts val="0"/>
              </a:spcBef>
              <a:spcAft>
                <a:spcPts val="0"/>
              </a:spcAft>
              <a:buNone/>
            </a:pPr>
            <a:r>
              <a:rPr b="1" lang="es" sz="1800">
                <a:solidFill>
                  <a:schemeClr val="dk1"/>
                </a:solidFill>
                <a:latin typeface="Livvic"/>
                <a:ea typeface="Livvic"/>
                <a:cs typeface="Livvic"/>
                <a:sym typeface="Livvic"/>
              </a:rPr>
              <a:t>10.  TransportMeans: object</a:t>
            </a:r>
            <a:endParaRPr b="1" sz="1800">
              <a:solidFill>
                <a:schemeClr val="dk1"/>
              </a:solidFill>
              <a:latin typeface="Livvic"/>
              <a:ea typeface="Livvic"/>
              <a:cs typeface="Livvic"/>
              <a:sym typeface="Livvic"/>
            </a:endParaRPr>
          </a:p>
          <a:p>
            <a:pPr indent="0" lvl="0" marL="0" rtl="0" algn="l">
              <a:spcBef>
                <a:spcPts val="0"/>
              </a:spcBef>
              <a:spcAft>
                <a:spcPts val="0"/>
              </a:spcAft>
              <a:buNone/>
            </a:pPr>
            <a:r>
              <a:rPr b="1" lang="es" sz="1800">
                <a:solidFill>
                  <a:schemeClr val="dk1"/>
                </a:solidFill>
                <a:latin typeface="Livvic"/>
                <a:ea typeface="Livvic"/>
                <a:cs typeface="Livvic"/>
                <a:sym typeface="Livvic"/>
              </a:rPr>
              <a:t>11.  WklyStudyHours: object</a:t>
            </a:r>
            <a:endParaRPr b="1" sz="1800">
              <a:solidFill>
                <a:schemeClr val="dk1"/>
              </a:solidFill>
              <a:latin typeface="Livvic"/>
              <a:ea typeface="Livvic"/>
              <a:cs typeface="Livvic"/>
              <a:sym typeface="Livvic"/>
            </a:endParaRPr>
          </a:p>
          <a:p>
            <a:pPr indent="0" lvl="0" marL="0" rtl="0" algn="l">
              <a:spcBef>
                <a:spcPts val="0"/>
              </a:spcBef>
              <a:spcAft>
                <a:spcPts val="0"/>
              </a:spcAft>
              <a:buNone/>
            </a:pPr>
            <a:r>
              <a:rPr b="1" lang="es" sz="1800">
                <a:solidFill>
                  <a:schemeClr val="dk1"/>
                </a:solidFill>
                <a:latin typeface="Livvic"/>
                <a:ea typeface="Livvic"/>
                <a:cs typeface="Livvic"/>
                <a:sym typeface="Livvic"/>
              </a:rPr>
              <a:t>12.  MathScore: float64</a:t>
            </a:r>
            <a:endParaRPr b="1" sz="1800">
              <a:solidFill>
                <a:schemeClr val="dk1"/>
              </a:solidFill>
              <a:latin typeface="Livvic"/>
              <a:ea typeface="Livvic"/>
              <a:cs typeface="Livvic"/>
              <a:sym typeface="Livvic"/>
            </a:endParaRPr>
          </a:p>
          <a:p>
            <a:pPr indent="0" lvl="0" marL="0" rtl="0" algn="l">
              <a:spcBef>
                <a:spcPts val="0"/>
              </a:spcBef>
              <a:spcAft>
                <a:spcPts val="0"/>
              </a:spcAft>
              <a:buNone/>
            </a:pPr>
            <a:r>
              <a:rPr b="1" lang="es" sz="1800">
                <a:solidFill>
                  <a:schemeClr val="dk1"/>
                </a:solidFill>
                <a:latin typeface="Livvic"/>
                <a:ea typeface="Livvic"/>
                <a:cs typeface="Livvic"/>
                <a:sym typeface="Livvic"/>
              </a:rPr>
              <a:t>13.  ReadingScore: float64</a:t>
            </a:r>
            <a:endParaRPr b="1" sz="1800">
              <a:solidFill>
                <a:schemeClr val="dk1"/>
              </a:solidFill>
              <a:latin typeface="Livvic"/>
              <a:ea typeface="Livvic"/>
              <a:cs typeface="Livvic"/>
              <a:sym typeface="Livvic"/>
            </a:endParaRPr>
          </a:p>
          <a:p>
            <a:pPr indent="0" lvl="0" marL="0" rtl="0" algn="l">
              <a:spcBef>
                <a:spcPts val="0"/>
              </a:spcBef>
              <a:spcAft>
                <a:spcPts val="0"/>
              </a:spcAft>
              <a:buNone/>
            </a:pPr>
            <a:r>
              <a:rPr b="1" lang="es" sz="1800">
                <a:solidFill>
                  <a:schemeClr val="dk1"/>
                </a:solidFill>
                <a:latin typeface="Livvic"/>
                <a:ea typeface="Livvic"/>
                <a:cs typeface="Livvic"/>
                <a:sym typeface="Livvic"/>
              </a:rPr>
              <a:t>14.  WritingScore: float64</a:t>
            </a:r>
            <a:endParaRPr>
              <a:latin typeface="Catamaran Light"/>
              <a:ea typeface="Catamaran Light"/>
              <a:cs typeface="Catamaran Light"/>
              <a:sym typeface="Catamaran Light"/>
            </a:endParaRPr>
          </a:p>
          <a:p>
            <a:pPr indent="0" lvl="0" marL="0" rtl="0" algn="l">
              <a:spcBef>
                <a:spcPts val="0"/>
              </a:spcBef>
              <a:spcAft>
                <a:spcPts val="0"/>
              </a:spcAft>
              <a:buNone/>
            </a:pPr>
            <a:r>
              <a:t/>
            </a:r>
            <a:endParaRPr>
              <a:latin typeface="Catamaran Light"/>
              <a:ea typeface="Catamaran Light"/>
              <a:cs typeface="Catamaran Light"/>
              <a:sym typeface="Catamaran Light"/>
            </a:endParaRPr>
          </a:p>
        </p:txBody>
      </p:sp>
      <p:sp>
        <p:nvSpPr>
          <p:cNvPr id="110" name="Google Shape;110;g27c9e6c3422_0_12"/>
          <p:cNvSpPr txBox="1"/>
          <p:nvPr>
            <p:ph type="ctrTitle"/>
          </p:nvPr>
        </p:nvSpPr>
        <p:spPr>
          <a:xfrm>
            <a:off x="240325" y="616650"/>
            <a:ext cx="3829500" cy="308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
              <a:t>COLUMNAS: </a:t>
            </a:r>
            <a:endParaRPr/>
          </a:p>
          <a:p>
            <a:pPr indent="-342900" lvl="0" marL="457200" rtl="0" algn="l">
              <a:lnSpc>
                <a:spcPct val="100000"/>
              </a:lnSpc>
              <a:spcBef>
                <a:spcPts val="0"/>
              </a:spcBef>
              <a:spcAft>
                <a:spcPts val="0"/>
              </a:spcAft>
              <a:buSzPts val="1800"/>
              <a:buAutoNum type="arabicPeriod"/>
            </a:pPr>
            <a:r>
              <a:rPr lang="es"/>
              <a:t>Gender: object</a:t>
            </a:r>
            <a:endParaRPr/>
          </a:p>
          <a:p>
            <a:pPr indent="-342900" lvl="0" marL="457200" rtl="0" algn="l">
              <a:lnSpc>
                <a:spcPct val="100000"/>
              </a:lnSpc>
              <a:spcBef>
                <a:spcPts val="0"/>
              </a:spcBef>
              <a:spcAft>
                <a:spcPts val="0"/>
              </a:spcAft>
              <a:buSzPts val="1800"/>
              <a:buAutoNum type="arabicPeriod"/>
            </a:pPr>
            <a:r>
              <a:rPr lang="es"/>
              <a:t>EthnicGroup: object</a:t>
            </a:r>
            <a:endParaRPr/>
          </a:p>
          <a:p>
            <a:pPr indent="-342900" lvl="0" marL="457200" rtl="0" algn="l">
              <a:lnSpc>
                <a:spcPct val="100000"/>
              </a:lnSpc>
              <a:spcBef>
                <a:spcPts val="0"/>
              </a:spcBef>
              <a:spcAft>
                <a:spcPts val="0"/>
              </a:spcAft>
              <a:buSzPts val="1800"/>
              <a:buAutoNum type="arabicPeriod"/>
            </a:pPr>
            <a:r>
              <a:rPr lang="es"/>
              <a:t>ParentEduc: object</a:t>
            </a:r>
            <a:endParaRPr/>
          </a:p>
          <a:p>
            <a:pPr indent="-342900" lvl="0" marL="457200" rtl="0" algn="l">
              <a:lnSpc>
                <a:spcPct val="100000"/>
              </a:lnSpc>
              <a:spcBef>
                <a:spcPts val="0"/>
              </a:spcBef>
              <a:spcAft>
                <a:spcPts val="0"/>
              </a:spcAft>
              <a:buSzPts val="1800"/>
              <a:buAutoNum type="arabicPeriod"/>
            </a:pPr>
            <a:r>
              <a:rPr lang="es"/>
              <a:t>LunchType: object</a:t>
            </a:r>
            <a:endParaRPr/>
          </a:p>
          <a:p>
            <a:pPr indent="-342900" lvl="0" marL="457200" rtl="0" algn="l">
              <a:lnSpc>
                <a:spcPct val="100000"/>
              </a:lnSpc>
              <a:spcBef>
                <a:spcPts val="0"/>
              </a:spcBef>
              <a:spcAft>
                <a:spcPts val="0"/>
              </a:spcAft>
              <a:buSzPts val="1800"/>
              <a:buAutoNum type="arabicPeriod"/>
            </a:pPr>
            <a:r>
              <a:rPr lang="es"/>
              <a:t>TestPrep: object</a:t>
            </a:r>
            <a:endParaRPr/>
          </a:p>
          <a:p>
            <a:pPr indent="-342900" lvl="0" marL="457200" rtl="0" algn="l">
              <a:lnSpc>
                <a:spcPct val="100000"/>
              </a:lnSpc>
              <a:spcBef>
                <a:spcPts val="0"/>
              </a:spcBef>
              <a:spcAft>
                <a:spcPts val="0"/>
              </a:spcAft>
              <a:buSzPts val="1800"/>
              <a:buAutoNum type="arabicPeriod"/>
            </a:pPr>
            <a:r>
              <a:rPr lang="es"/>
              <a:t>ParentMaritalStatus: object</a:t>
            </a:r>
            <a:endParaRPr/>
          </a:p>
          <a:p>
            <a:pPr indent="-342900" lvl="0" marL="457200" rtl="0" algn="l">
              <a:lnSpc>
                <a:spcPct val="100000"/>
              </a:lnSpc>
              <a:spcBef>
                <a:spcPts val="0"/>
              </a:spcBef>
              <a:spcAft>
                <a:spcPts val="0"/>
              </a:spcAft>
              <a:buSzPts val="1800"/>
              <a:buAutoNum type="arabicPeriod"/>
            </a:pPr>
            <a:r>
              <a:rPr lang="es"/>
              <a:t>PracticeSport: object</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11" name="Google Shape;111;g27c9e6c3422_0_12"/>
          <p:cNvSpPr/>
          <p:nvPr/>
        </p:nvSpPr>
        <p:spPr>
          <a:xfrm>
            <a:off x="0" y="3582700"/>
            <a:ext cx="7323000" cy="982800"/>
          </a:xfrm>
          <a:prstGeom prst="rect">
            <a:avLst/>
          </a:prstGeom>
          <a:solidFill>
            <a:srgbClr val="D384AE">
              <a:alpha val="6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7c9e6c3422_0_12"/>
          <p:cNvSpPr txBox="1"/>
          <p:nvPr/>
        </p:nvSpPr>
        <p:spPr>
          <a:xfrm>
            <a:off x="331200" y="3813250"/>
            <a:ext cx="64911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1"/>
                </a:solidFill>
                <a:latin typeface="Livvic"/>
                <a:ea typeface="Livvic"/>
                <a:cs typeface="Livvic"/>
                <a:sym typeface="Livvic"/>
              </a:rPr>
              <a:t>Filas: 30641</a:t>
            </a:r>
            <a:endParaRPr>
              <a:latin typeface="Catamaran Light"/>
              <a:ea typeface="Catamaran Light"/>
              <a:cs typeface="Catamaran Light"/>
              <a:sym typeface="Catamaran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7c9e6c3422_0_41"/>
          <p:cNvSpPr/>
          <p:nvPr/>
        </p:nvSpPr>
        <p:spPr>
          <a:xfrm>
            <a:off x="0" y="2151100"/>
            <a:ext cx="7323000" cy="1094400"/>
          </a:xfrm>
          <a:prstGeom prst="rect">
            <a:avLst/>
          </a:prstGeom>
          <a:solidFill>
            <a:srgbClr val="EBC4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7c9e6c3422_0_41"/>
          <p:cNvSpPr/>
          <p:nvPr/>
        </p:nvSpPr>
        <p:spPr>
          <a:xfrm>
            <a:off x="34375" y="66350"/>
            <a:ext cx="7323000" cy="690900"/>
          </a:xfrm>
          <a:prstGeom prst="rect">
            <a:avLst/>
          </a:prstGeom>
          <a:solidFill>
            <a:srgbClr val="EBC4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7c9e6c3422_0_41"/>
          <p:cNvSpPr txBox="1"/>
          <p:nvPr>
            <p:ph idx="6" type="ctrTitle"/>
          </p:nvPr>
        </p:nvSpPr>
        <p:spPr>
          <a:xfrm rot="5400000">
            <a:off x="6685437" y="1646270"/>
            <a:ext cx="2913300" cy="48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s"/>
              <a:t>HIPÓTESIS</a:t>
            </a:r>
            <a:endParaRPr b="0"/>
          </a:p>
        </p:txBody>
      </p:sp>
      <p:sp>
        <p:nvSpPr>
          <p:cNvPr id="120" name="Google Shape;120;g27c9e6c3422_0_41"/>
          <p:cNvSpPr txBox="1"/>
          <p:nvPr/>
        </p:nvSpPr>
        <p:spPr>
          <a:xfrm>
            <a:off x="0" y="0"/>
            <a:ext cx="6974400" cy="20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1"/>
                </a:solidFill>
                <a:latin typeface="Livvic"/>
                <a:ea typeface="Livvic"/>
                <a:cs typeface="Livvic"/>
                <a:sym typeface="Livvic"/>
              </a:rPr>
              <a:t>Los estudiantes cuyos padres tienen mayor nivel educativo han tenido mejores notas</a:t>
            </a:r>
            <a:endParaRPr b="1" sz="1800">
              <a:solidFill>
                <a:schemeClr val="dk1"/>
              </a:solidFill>
              <a:latin typeface="Livvic"/>
              <a:ea typeface="Livvic"/>
              <a:cs typeface="Livvic"/>
              <a:sym typeface="Livvic"/>
            </a:endParaRPr>
          </a:p>
          <a:p>
            <a:pPr indent="0" lvl="0" marL="0" rtl="0" algn="l">
              <a:spcBef>
                <a:spcPts val="0"/>
              </a:spcBef>
              <a:spcAft>
                <a:spcPts val="0"/>
              </a:spcAft>
              <a:buNone/>
            </a:pPr>
            <a:r>
              <a:t/>
            </a:r>
            <a:endParaRPr b="1" sz="1800">
              <a:solidFill>
                <a:schemeClr val="dk1"/>
              </a:solidFill>
              <a:latin typeface="Livvic"/>
              <a:ea typeface="Livvic"/>
              <a:cs typeface="Livvic"/>
              <a:sym typeface="Livvic"/>
            </a:endParaRPr>
          </a:p>
          <a:p>
            <a:pPr indent="0" lvl="0" marL="0" rtl="0" algn="l">
              <a:spcBef>
                <a:spcPts val="0"/>
              </a:spcBef>
              <a:spcAft>
                <a:spcPts val="0"/>
              </a:spcAft>
              <a:buNone/>
            </a:pPr>
            <a:r>
              <a:rPr b="1" lang="es" sz="1800">
                <a:solidFill>
                  <a:schemeClr val="dk1"/>
                </a:solidFill>
                <a:latin typeface="Livvic"/>
                <a:ea typeface="Livvic"/>
                <a:cs typeface="Livvic"/>
                <a:sym typeface="Livvic"/>
              </a:rPr>
              <a:t>Los estudiantes con una estructura familiar estable y padres con un nivel educativo más alto obtendrán puntuaciones más altas en los exámenes en comparación con aquellos con un entorno familiar menos favorable.</a:t>
            </a:r>
            <a:endParaRPr b="1" sz="1800">
              <a:solidFill>
                <a:schemeClr val="dk1"/>
              </a:solidFill>
              <a:latin typeface="Livvic"/>
              <a:ea typeface="Livvic"/>
              <a:cs typeface="Livvic"/>
              <a:sym typeface="Livvic"/>
            </a:endParaRPr>
          </a:p>
          <a:p>
            <a:pPr indent="0" lvl="0" marL="0" rtl="0" algn="l">
              <a:spcBef>
                <a:spcPts val="0"/>
              </a:spcBef>
              <a:spcAft>
                <a:spcPts val="0"/>
              </a:spcAft>
              <a:buNone/>
            </a:pPr>
            <a:r>
              <a:t/>
            </a:r>
            <a:endParaRPr b="1" sz="1800">
              <a:solidFill>
                <a:schemeClr val="dk1"/>
              </a:solidFill>
              <a:latin typeface="Livvic"/>
              <a:ea typeface="Livvic"/>
              <a:cs typeface="Livvic"/>
              <a:sym typeface="Livvic"/>
            </a:endParaRPr>
          </a:p>
          <a:p>
            <a:pPr indent="0" lvl="0" marL="0" rtl="0" algn="l">
              <a:spcBef>
                <a:spcPts val="0"/>
              </a:spcBef>
              <a:spcAft>
                <a:spcPts val="0"/>
              </a:spcAft>
              <a:buNone/>
            </a:pPr>
            <a:r>
              <a:rPr b="1" lang="es" sz="1800">
                <a:solidFill>
                  <a:schemeClr val="dk1"/>
                </a:solidFill>
                <a:latin typeface="Livvic"/>
                <a:ea typeface="Livvic"/>
                <a:cs typeface="Livvic"/>
                <a:sym typeface="Livvic"/>
              </a:rPr>
              <a:t>Existen diferencias en las puntuaciones de los exámenes entre estudiantes masculinos y femeninos, con un género que demuestra un mejor rendimiento académico.</a:t>
            </a:r>
            <a:endParaRPr b="1" sz="1800">
              <a:solidFill>
                <a:schemeClr val="dk1"/>
              </a:solidFill>
              <a:latin typeface="Livvic"/>
              <a:ea typeface="Livvic"/>
              <a:cs typeface="Livvic"/>
              <a:sym typeface="Livvic"/>
            </a:endParaRPr>
          </a:p>
          <a:p>
            <a:pPr indent="0" lvl="0" marL="0" rtl="0" algn="l">
              <a:spcBef>
                <a:spcPts val="0"/>
              </a:spcBef>
              <a:spcAft>
                <a:spcPts val="0"/>
              </a:spcAft>
              <a:buNone/>
            </a:pPr>
            <a:r>
              <a:t/>
            </a:r>
            <a:endParaRPr b="1" sz="1800">
              <a:solidFill>
                <a:schemeClr val="dk1"/>
              </a:solidFill>
              <a:latin typeface="Livvic"/>
              <a:ea typeface="Livvic"/>
              <a:cs typeface="Livvic"/>
              <a:sym typeface="Livvic"/>
            </a:endParaRPr>
          </a:p>
          <a:p>
            <a:pPr indent="0" lvl="0" marL="0" rtl="0" algn="l">
              <a:spcBef>
                <a:spcPts val="0"/>
              </a:spcBef>
              <a:spcAft>
                <a:spcPts val="0"/>
              </a:spcAft>
              <a:buNone/>
            </a:pPr>
            <a:r>
              <a:rPr b="1" lang="es" sz="1800">
                <a:solidFill>
                  <a:schemeClr val="dk1"/>
                </a:solidFill>
                <a:latin typeface="Livvic"/>
                <a:ea typeface="Livvic"/>
                <a:cs typeface="Livvic"/>
                <a:sym typeface="Livvic"/>
              </a:rPr>
              <a:t>Los estudiantes que dedican más tiempo al estudio obtendrán puntuaciones más altas en los exámenes en comparación con aquellos que dedican menos tiempo.</a:t>
            </a:r>
            <a:endParaRPr b="1" sz="1800">
              <a:solidFill>
                <a:schemeClr val="dk1"/>
              </a:solidFill>
              <a:latin typeface="Livvic"/>
              <a:ea typeface="Livvic"/>
              <a:cs typeface="Livvic"/>
              <a:sym typeface="Livvic"/>
            </a:endParaRPr>
          </a:p>
          <a:p>
            <a:pPr indent="0" lvl="0" marL="0" rtl="0" algn="l">
              <a:spcBef>
                <a:spcPts val="0"/>
              </a:spcBef>
              <a:spcAft>
                <a:spcPts val="0"/>
              </a:spcAft>
              <a:buNone/>
            </a:pPr>
            <a:r>
              <a:t/>
            </a:r>
            <a:endParaRPr>
              <a:latin typeface="Catamaran Light"/>
              <a:ea typeface="Catamaran Light"/>
              <a:cs typeface="Catamaran Light"/>
              <a:sym typeface="Catamaran Light"/>
            </a:endParaRPr>
          </a:p>
        </p:txBody>
      </p:sp>
      <p:sp>
        <p:nvSpPr>
          <p:cNvPr id="121" name="Google Shape;121;g27c9e6c3422_0_41"/>
          <p:cNvSpPr/>
          <p:nvPr/>
        </p:nvSpPr>
        <p:spPr>
          <a:xfrm>
            <a:off x="34375" y="854163"/>
            <a:ext cx="7323000" cy="12000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7c9e6c3422_0_41"/>
          <p:cNvSpPr/>
          <p:nvPr/>
        </p:nvSpPr>
        <p:spPr>
          <a:xfrm>
            <a:off x="0" y="3294488"/>
            <a:ext cx="7323000" cy="12000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8"/>
          <p:cNvSpPr/>
          <p:nvPr/>
        </p:nvSpPr>
        <p:spPr>
          <a:xfrm>
            <a:off x="4024897" y="2067455"/>
            <a:ext cx="3172393" cy="2543290"/>
          </a:xfrm>
          <a:prstGeom prst="roundRect">
            <a:avLst>
              <a:gd fmla="val 16667" name="adj"/>
            </a:avLst>
          </a:prstGeom>
          <a:solidFill>
            <a:srgbClr val="B23A7A"/>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chemeClr val="accent2"/>
              </a:solidFill>
              <a:latin typeface="Arial"/>
              <a:ea typeface="Arial"/>
              <a:cs typeface="Arial"/>
              <a:sym typeface="Arial"/>
            </a:endParaRPr>
          </a:p>
        </p:txBody>
      </p:sp>
      <p:sp>
        <p:nvSpPr>
          <p:cNvPr id="128" name="Google Shape;128;p68"/>
          <p:cNvSpPr/>
          <p:nvPr/>
        </p:nvSpPr>
        <p:spPr>
          <a:xfrm>
            <a:off x="752406" y="2067455"/>
            <a:ext cx="3038234" cy="2543291"/>
          </a:xfrm>
          <a:prstGeom prst="roundRect">
            <a:avLst>
              <a:gd fmla="val 16667" name="adj"/>
            </a:avLst>
          </a:prstGeom>
          <a:solidFill>
            <a:srgbClr val="E2A5C5"/>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 name="Google Shape;129;p68"/>
          <p:cNvSpPr/>
          <p:nvPr/>
        </p:nvSpPr>
        <p:spPr>
          <a:xfrm>
            <a:off x="792810" y="301346"/>
            <a:ext cx="6489844" cy="1639158"/>
          </a:xfrm>
          <a:prstGeom prst="roundRect">
            <a:avLst>
              <a:gd fmla="val 16667" name="adj"/>
            </a:avLst>
          </a:prstGeom>
          <a:solidFill>
            <a:srgbClr val="D384AE"/>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68"/>
          <p:cNvSpPr txBox="1"/>
          <p:nvPr>
            <p:ph type="ctrTitle"/>
          </p:nvPr>
        </p:nvSpPr>
        <p:spPr>
          <a:xfrm>
            <a:off x="1769157" y="965930"/>
            <a:ext cx="3841937"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 sz="6600">
                <a:solidFill>
                  <a:schemeClr val="accent2"/>
                </a:solidFill>
              </a:rPr>
              <a:t>30.000</a:t>
            </a:r>
            <a:endParaRPr sz="4000">
              <a:solidFill>
                <a:schemeClr val="accent2"/>
              </a:solidFill>
            </a:endParaRPr>
          </a:p>
        </p:txBody>
      </p:sp>
      <p:sp>
        <p:nvSpPr>
          <p:cNvPr id="131" name="Google Shape;131;p68"/>
          <p:cNvSpPr txBox="1"/>
          <p:nvPr>
            <p:ph idx="1" type="subTitle"/>
          </p:nvPr>
        </p:nvSpPr>
        <p:spPr>
          <a:xfrm>
            <a:off x="2115546" y="1353125"/>
            <a:ext cx="2480700" cy="5370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000"/>
              <a:buNone/>
            </a:pPr>
            <a:r>
              <a:rPr b="1" lang="es" sz="1400">
                <a:solidFill>
                  <a:schemeClr val="accent2"/>
                </a:solidFill>
              </a:rPr>
              <a:t>Cantidad de encuestas</a:t>
            </a:r>
            <a:endParaRPr/>
          </a:p>
        </p:txBody>
      </p:sp>
      <p:sp>
        <p:nvSpPr>
          <p:cNvPr id="132" name="Google Shape;132;p68"/>
          <p:cNvSpPr txBox="1"/>
          <p:nvPr>
            <p:ph idx="4" type="ctrTitle"/>
          </p:nvPr>
        </p:nvSpPr>
        <p:spPr>
          <a:xfrm>
            <a:off x="1791501" y="3216246"/>
            <a:ext cx="2871300"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accent2"/>
                </a:solidFill>
              </a:rPr>
              <a:t>LECTURA</a:t>
            </a:r>
            <a:br>
              <a:rPr lang="es">
                <a:solidFill>
                  <a:schemeClr val="accent2"/>
                </a:solidFill>
              </a:rPr>
            </a:br>
            <a:r>
              <a:rPr lang="es">
                <a:solidFill>
                  <a:schemeClr val="accent2"/>
                </a:solidFill>
              </a:rPr>
              <a:t>MATEMATICA</a:t>
            </a:r>
            <a:br>
              <a:rPr lang="es">
                <a:solidFill>
                  <a:schemeClr val="accent2"/>
                </a:solidFill>
              </a:rPr>
            </a:br>
            <a:r>
              <a:rPr lang="es">
                <a:solidFill>
                  <a:schemeClr val="accent2"/>
                </a:solidFill>
              </a:rPr>
              <a:t>ESCRITURA</a:t>
            </a:r>
            <a:endParaRPr/>
          </a:p>
        </p:txBody>
      </p:sp>
      <p:sp>
        <p:nvSpPr>
          <p:cNvPr id="133" name="Google Shape;133;p68"/>
          <p:cNvSpPr txBox="1"/>
          <p:nvPr>
            <p:ph idx="5" type="subTitle"/>
          </p:nvPr>
        </p:nvSpPr>
        <p:spPr>
          <a:xfrm>
            <a:off x="952006" y="2264475"/>
            <a:ext cx="2480700" cy="545646"/>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000"/>
              <a:buNone/>
            </a:pPr>
            <a:r>
              <a:rPr b="1" lang="es" sz="1400">
                <a:solidFill>
                  <a:schemeClr val="accent2"/>
                </a:solidFill>
              </a:rPr>
              <a:t>Puntajes</a:t>
            </a:r>
            <a:r>
              <a:rPr b="1" lang="es"/>
              <a:t> </a:t>
            </a:r>
            <a:r>
              <a:rPr b="1" lang="es" sz="1400">
                <a:solidFill>
                  <a:schemeClr val="accent2"/>
                </a:solidFill>
              </a:rPr>
              <a:t>de:</a:t>
            </a:r>
            <a:endParaRPr/>
          </a:p>
        </p:txBody>
      </p:sp>
      <p:sp>
        <p:nvSpPr>
          <p:cNvPr id="134" name="Google Shape;134;p68"/>
          <p:cNvSpPr txBox="1"/>
          <p:nvPr>
            <p:ph idx="6" type="ctrTitle"/>
          </p:nvPr>
        </p:nvSpPr>
        <p:spPr>
          <a:xfrm rot="5400000">
            <a:off x="6685437" y="1646270"/>
            <a:ext cx="2913300" cy="48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s"/>
              <a:t>DATOS</a:t>
            </a:r>
            <a:endParaRPr/>
          </a:p>
        </p:txBody>
      </p:sp>
      <p:sp>
        <p:nvSpPr>
          <p:cNvPr id="135" name="Google Shape;135;p68"/>
          <p:cNvSpPr txBox="1"/>
          <p:nvPr>
            <p:ph idx="7" type="ctrTitle"/>
          </p:nvPr>
        </p:nvSpPr>
        <p:spPr>
          <a:xfrm>
            <a:off x="4484152" y="3545745"/>
            <a:ext cx="2586000"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accent2"/>
                </a:solidFill>
              </a:rPr>
              <a:t>GÉNERO</a:t>
            </a:r>
            <a:br>
              <a:rPr lang="es">
                <a:solidFill>
                  <a:schemeClr val="accent2"/>
                </a:solidFill>
              </a:rPr>
            </a:br>
            <a:r>
              <a:rPr lang="es">
                <a:solidFill>
                  <a:schemeClr val="accent2"/>
                </a:solidFill>
              </a:rPr>
              <a:t>HERMANOS</a:t>
            </a:r>
            <a:br>
              <a:rPr lang="es">
                <a:solidFill>
                  <a:schemeClr val="accent2"/>
                </a:solidFill>
              </a:rPr>
            </a:br>
            <a:r>
              <a:rPr lang="es">
                <a:solidFill>
                  <a:schemeClr val="accent2"/>
                </a:solidFill>
              </a:rPr>
              <a:t>EDUCACIÓN PADRES</a:t>
            </a:r>
            <a:br>
              <a:rPr lang="es">
                <a:solidFill>
                  <a:schemeClr val="accent2"/>
                </a:solidFill>
              </a:rPr>
            </a:br>
            <a:r>
              <a:rPr lang="es">
                <a:solidFill>
                  <a:schemeClr val="accent2"/>
                </a:solidFill>
              </a:rPr>
              <a:t>SITUACIÓN MARITAL</a:t>
            </a:r>
            <a:br>
              <a:rPr lang="es">
                <a:solidFill>
                  <a:schemeClr val="accent2"/>
                </a:solidFill>
              </a:rPr>
            </a:br>
            <a:r>
              <a:rPr lang="es">
                <a:solidFill>
                  <a:schemeClr val="accent2"/>
                </a:solidFill>
              </a:rPr>
              <a:t>GRUPO ÉTNICO</a:t>
            </a:r>
            <a:endParaRPr/>
          </a:p>
        </p:txBody>
      </p:sp>
      <p:pic>
        <p:nvPicPr>
          <p:cNvPr descr="Niños contorno" id="136" name="Google Shape;136;p68"/>
          <p:cNvPicPr preferRelativeResize="0"/>
          <p:nvPr/>
        </p:nvPicPr>
        <p:blipFill rotWithShape="1">
          <a:blip r:embed="rId3">
            <a:alphaModFix/>
          </a:blip>
          <a:srcRect b="0" l="0" r="0" t="0"/>
          <a:stretch/>
        </p:blipFill>
        <p:spPr>
          <a:xfrm>
            <a:off x="5099210" y="300911"/>
            <a:ext cx="1639593" cy="1639593"/>
          </a:xfrm>
          <a:prstGeom prst="rect">
            <a:avLst/>
          </a:prstGeom>
          <a:noFill/>
          <a:ln>
            <a:noFill/>
          </a:ln>
        </p:spPr>
      </p:pic>
      <p:pic>
        <p:nvPicPr>
          <p:cNvPr descr="Portapapeles parcialmente tachado con relleno sólido" id="137" name="Google Shape;137;p68"/>
          <p:cNvPicPr preferRelativeResize="0"/>
          <p:nvPr/>
        </p:nvPicPr>
        <p:blipFill rotWithShape="1">
          <a:blip r:embed="rId4">
            <a:alphaModFix/>
          </a:blip>
          <a:srcRect b="0" l="0" r="0" t="0"/>
          <a:stretch/>
        </p:blipFill>
        <p:spPr>
          <a:xfrm rot="-988531">
            <a:off x="1060903" y="3019717"/>
            <a:ext cx="681477" cy="681477"/>
          </a:xfrm>
          <a:prstGeom prst="rect">
            <a:avLst/>
          </a:prstGeom>
          <a:noFill/>
          <a:ln>
            <a:noFill/>
          </a:ln>
        </p:spPr>
      </p:pic>
      <p:sp>
        <p:nvSpPr>
          <p:cNvPr id="138" name="Google Shape;138;p68"/>
          <p:cNvSpPr txBox="1"/>
          <p:nvPr/>
        </p:nvSpPr>
        <p:spPr>
          <a:xfrm>
            <a:off x="4235694" y="2251164"/>
            <a:ext cx="2480700" cy="545646"/>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1000"/>
              <a:buFont typeface="Catamaran Light"/>
              <a:buNone/>
            </a:pPr>
            <a:r>
              <a:rPr b="1" i="0" lang="es" sz="1400" u="none" cap="none" strike="noStrike">
                <a:solidFill>
                  <a:schemeClr val="accent2"/>
                </a:solidFill>
                <a:latin typeface="Catamaran Light"/>
                <a:ea typeface="Catamaran Light"/>
                <a:cs typeface="Catamaran Light"/>
                <a:sym typeface="Catamaran Light"/>
              </a:rPr>
              <a:t>Aspectos considerados: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2" name="Shape 142"/>
        <p:cNvGrpSpPr/>
        <p:nvPr/>
      </p:nvGrpSpPr>
      <p:grpSpPr>
        <a:xfrm>
          <a:off x="0" y="0"/>
          <a:ext cx="0" cy="0"/>
          <a:chOff x="0" y="0"/>
          <a:chExt cx="0" cy="0"/>
        </a:xfrm>
      </p:grpSpPr>
      <p:sp>
        <p:nvSpPr>
          <p:cNvPr id="143" name="Google Shape;143;p7"/>
          <p:cNvSpPr/>
          <p:nvPr/>
        </p:nvSpPr>
        <p:spPr>
          <a:xfrm rot="-5400000">
            <a:off x="4579590" y="-3129509"/>
            <a:ext cx="556834" cy="7701238"/>
          </a:xfrm>
          <a:prstGeom prst="rect">
            <a:avLst/>
          </a:prstGeom>
          <a:solidFill>
            <a:srgbClr val="B23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7"/>
          <p:cNvSpPr txBox="1"/>
          <p:nvPr>
            <p:ph type="ctrTitle"/>
          </p:nvPr>
        </p:nvSpPr>
        <p:spPr>
          <a:xfrm>
            <a:off x="1425845" y="63926"/>
            <a:ext cx="7136968" cy="959906"/>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800"/>
              <a:buNone/>
            </a:pPr>
            <a:r>
              <a:rPr lang="es" sz="2400">
                <a:solidFill>
                  <a:schemeClr val="lt1"/>
                </a:solidFill>
              </a:rPr>
              <a:t>DIFERENCIAS POR GÉNERO</a:t>
            </a:r>
            <a:endParaRPr sz="2400">
              <a:solidFill>
                <a:schemeClr val="lt1"/>
              </a:solidFill>
            </a:endParaRPr>
          </a:p>
        </p:txBody>
      </p:sp>
      <p:sp>
        <p:nvSpPr>
          <p:cNvPr id="145" name="Google Shape;145;p7"/>
          <p:cNvSpPr/>
          <p:nvPr/>
        </p:nvSpPr>
        <p:spPr>
          <a:xfrm rot="-5400000">
            <a:off x="6600" y="1660525"/>
            <a:ext cx="1057500" cy="1070700"/>
          </a:xfrm>
          <a:prstGeom prst="rect">
            <a:avLst/>
          </a:prstGeom>
          <a:solidFill>
            <a:srgbClr val="EBC4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7"/>
          <p:cNvSpPr/>
          <p:nvPr/>
        </p:nvSpPr>
        <p:spPr>
          <a:xfrm>
            <a:off x="306174" y="3644152"/>
            <a:ext cx="8658861" cy="1277557"/>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2000" u="none" cap="none" strike="noStrike">
                <a:solidFill>
                  <a:srgbClr val="000000"/>
                </a:solidFill>
                <a:latin typeface="Livvic"/>
                <a:ea typeface="Livvic"/>
                <a:cs typeface="Livvic"/>
                <a:sym typeface="Livvic"/>
              </a:rPr>
              <a:t>Vemos que la única asignatura en la tienen mejores resultados los de </a:t>
            </a:r>
            <a:r>
              <a:rPr b="1" i="0" lang="es" sz="2000" u="none" cap="none" strike="noStrike">
                <a:solidFill>
                  <a:srgbClr val="87CEEB"/>
                </a:solidFill>
                <a:latin typeface="Livvic"/>
                <a:ea typeface="Livvic"/>
                <a:cs typeface="Livvic"/>
                <a:sym typeface="Livvic"/>
              </a:rPr>
              <a:t>género masculino </a:t>
            </a:r>
            <a:r>
              <a:rPr b="0" i="0" lang="es" sz="2000" u="none" cap="none" strike="noStrike">
                <a:solidFill>
                  <a:srgbClr val="000000"/>
                </a:solidFill>
                <a:latin typeface="Livvic"/>
                <a:ea typeface="Livvic"/>
                <a:cs typeface="Livvic"/>
                <a:sym typeface="Livvic"/>
              </a:rPr>
              <a:t>son en Matemática, luego en las otras dos vemos que el mejor resultado lo concentran el </a:t>
            </a:r>
            <a:r>
              <a:rPr b="1" i="0" lang="es" sz="2000" u="none" cap="none" strike="noStrike">
                <a:solidFill>
                  <a:srgbClr val="FFC0CB"/>
                </a:solidFill>
                <a:latin typeface="Livvic"/>
                <a:ea typeface="Livvic"/>
                <a:cs typeface="Livvic"/>
                <a:sym typeface="Livvic"/>
              </a:rPr>
              <a:t>género femenino</a:t>
            </a:r>
            <a:r>
              <a:rPr b="0" i="0" lang="es" sz="2000" u="none" cap="none" strike="noStrike">
                <a:solidFill>
                  <a:srgbClr val="000000"/>
                </a:solidFill>
                <a:latin typeface="Livvic"/>
                <a:ea typeface="Livvic"/>
                <a:cs typeface="Livvic"/>
                <a:sym typeface="Livvic"/>
              </a:rPr>
              <a:t>. </a:t>
            </a:r>
            <a:endParaRPr b="0" i="0" sz="2000" u="none" cap="none" strike="noStrike">
              <a:solidFill>
                <a:srgbClr val="000000"/>
              </a:solidFill>
              <a:latin typeface="Livvic"/>
              <a:ea typeface="Livvic"/>
              <a:cs typeface="Livvic"/>
              <a:sym typeface="Livvic"/>
            </a:endParaRPr>
          </a:p>
        </p:txBody>
      </p:sp>
      <p:pic>
        <p:nvPicPr>
          <p:cNvPr id="147" name="Google Shape;147;p7"/>
          <p:cNvPicPr preferRelativeResize="0"/>
          <p:nvPr/>
        </p:nvPicPr>
        <p:blipFill rotWithShape="1">
          <a:blip r:embed="rId3">
            <a:alphaModFix/>
          </a:blip>
          <a:srcRect b="0" l="0" r="0" t="0"/>
          <a:stretch/>
        </p:blipFill>
        <p:spPr>
          <a:xfrm>
            <a:off x="303612" y="1378294"/>
            <a:ext cx="2835585" cy="2196000"/>
          </a:xfrm>
          <a:prstGeom prst="rect">
            <a:avLst/>
          </a:prstGeom>
          <a:noFill/>
          <a:ln>
            <a:noFill/>
          </a:ln>
        </p:spPr>
      </p:pic>
      <p:pic>
        <p:nvPicPr>
          <p:cNvPr id="148" name="Google Shape;148;p7"/>
          <p:cNvPicPr preferRelativeResize="0"/>
          <p:nvPr/>
        </p:nvPicPr>
        <p:blipFill rotWithShape="1">
          <a:blip r:embed="rId4">
            <a:alphaModFix/>
          </a:blip>
          <a:srcRect b="0" l="0" r="0" t="0"/>
          <a:stretch/>
        </p:blipFill>
        <p:spPr>
          <a:xfrm>
            <a:off x="6129450" y="1378294"/>
            <a:ext cx="2835585" cy="2196000"/>
          </a:xfrm>
          <a:prstGeom prst="rect">
            <a:avLst/>
          </a:prstGeom>
          <a:noFill/>
          <a:ln>
            <a:noFill/>
          </a:ln>
        </p:spPr>
      </p:pic>
      <p:pic>
        <p:nvPicPr>
          <p:cNvPr id="149" name="Google Shape;149;p7"/>
          <p:cNvPicPr preferRelativeResize="0"/>
          <p:nvPr/>
        </p:nvPicPr>
        <p:blipFill rotWithShape="1">
          <a:blip r:embed="rId5">
            <a:alphaModFix/>
          </a:blip>
          <a:srcRect b="0" l="0" r="0" t="0"/>
          <a:stretch/>
        </p:blipFill>
        <p:spPr>
          <a:xfrm>
            <a:off x="3216531" y="1378294"/>
            <a:ext cx="2835585" cy="219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A16685"/>
      </a:accent1>
      <a:accent2>
        <a:srgbClr val="212121"/>
      </a:accent2>
      <a:accent3>
        <a:srgbClr val="D4AFC3"/>
      </a:accent3>
      <a:accent4>
        <a:srgbClr val="AD3E79"/>
      </a:accent4>
      <a:accent5>
        <a:srgbClr val="CF6DA1"/>
      </a:accent5>
      <a:accent6>
        <a:srgbClr val="6E3855"/>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