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6" r:id="rId5"/>
    <p:sldId id="260" r:id="rId6"/>
    <p:sldId id="261" r:id="rId7"/>
    <p:sldId id="262" r:id="rId8"/>
    <p:sldId id="281" r:id="rId9"/>
    <p:sldId id="271" r:id="rId10"/>
    <p:sldId id="272" r:id="rId11"/>
    <p:sldId id="274" r:id="rId12"/>
    <p:sldId id="275" r:id="rId13"/>
    <p:sldId id="276" r:id="rId14"/>
    <p:sldId id="277" r:id="rId15"/>
    <p:sldId id="267" r:id="rId16"/>
    <p:sldId id="268" r:id="rId17"/>
    <p:sldId id="269" r:id="rId18"/>
    <p:sldId id="278" r:id="rId19"/>
    <p:sldId id="279" r:id="rId20"/>
    <p:sldId id="280" r:id="rId21"/>
    <p:sldId id="282" r:id="rId22"/>
  </p:sldIdLst>
  <p:sldSz cx="6858000" cy="9144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94660"/>
  </p:normalViewPr>
  <p:slideViewPr>
    <p:cSldViewPr>
      <p:cViewPr varScale="1">
        <p:scale>
          <a:sx n="82" d="100"/>
          <a:sy n="82" d="100"/>
        </p:scale>
        <p:origin x="3066" y="6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3" name="Group 42"/>
          <p:cNvGrpSpPr/>
          <p:nvPr/>
        </p:nvGrpSpPr>
        <p:grpSpPr>
          <a:xfrm>
            <a:off x="-286803" y="0"/>
            <a:ext cx="7449249" cy="9144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3420932" y="-28681"/>
            <a:ext cx="2759337" cy="836245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486822" y="-28681"/>
            <a:ext cx="2628900" cy="30838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550024" y="3611301"/>
            <a:ext cx="2485016" cy="2269547"/>
          </a:xfrm>
        </p:spPr>
        <p:txBody>
          <a:bodyPr>
            <a:normAutofit/>
          </a:bodyPr>
          <a:lstStyle>
            <a:lvl1pPr>
              <a:defRPr sz="3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550024" y="5894774"/>
            <a:ext cx="2482352" cy="168083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3554058" y="2022438"/>
            <a:ext cx="1600200" cy="1001308"/>
          </a:xfrm>
        </p:spPr>
        <p:txBody>
          <a:bodyPr anchor="b"/>
          <a:lstStyle>
            <a:lvl1pPr algn="l">
              <a:defRPr sz="2400"/>
            </a:lvl1pPr>
          </a:lstStyle>
          <a:p>
            <a:fld id="{1E02043F-F227-4CBD-A322-BD49970ABCA8}" type="datetimeFigureOut">
              <a:rPr lang="es-CO" smtClean="0"/>
              <a:t>31/08/2016</a:t>
            </a:fld>
            <a:endParaRPr lang="es-CO"/>
          </a:p>
        </p:txBody>
      </p:sp>
      <p:sp>
        <p:nvSpPr>
          <p:cNvPr id="50" name="Rectangle 49"/>
          <p:cNvSpPr/>
          <p:nvPr/>
        </p:nvSpPr>
        <p:spPr>
          <a:xfrm>
            <a:off x="3488167" y="8117712"/>
            <a:ext cx="2628900" cy="1089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3977640" y="7626622"/>
            <a:ext cx="2123694" cy="486833"/>
          </a:xfrm>
        </p:spPr>
        <p:txBody>
          <a:bodyPr>
            <a:normAutofit/>
          </a:bodyPr>
          <a:lstStyle>
            <a:lvl1pPr>
              <a:defRPr>
                <a:solidFill>
                  <a:schemeClr val="accent1"/>
                </a:solidFill>
              </a:defRPr>
            </a:lvl1pPr>
          </a:lstStyle>
          <a:p>
            <a:endParaRPr lang="es-CO"/>
          </a:p>
        </p:txBody>
      </p:sp>
      <p:sp>
        <p:nvSpPr>
          <p:cNvPr id="6" name="Slide Number Placeholder 5"/>
          <p:cNvSpPr>
            <a:spLocks noGrp="1"/>
          </p:cNvSpPr>
          <p:nvPr>
            <p:ph type="sldNum" sz="quarter" idx="12"/>
          </p:nvPr>
        </p:nvSpPr>
        <p:spPr>
          <a:xfrm>
            <a:off x="3486822" y="7626622"/>
            <a:ext cx="482750" cy="486833"/>
          </a:xfrm>
        </p:spPr>
        <p:txBody>
          <a:bodyPr/>
          <a:lstStyle>
            <a:lvl1pPr>
              <a:defRPr>
                <a:solidFill>
                  <a:schemeClr val="accent1"/>
                </a:solidFill>
              </a:defRPr>
            </a:lvl1pPr>
          </a:lstStyle>
          <a:p>
            <a:fld id="{B035F8DE-BD48-4E6C-8281-55663D67B46D}" type="slidenum">
              <a:rPr lang="es-CO" smtClean="0"/>
              <a:t>‹Nº›</a:t>
            </a:fld>
            <a:endParaRPr lang="es-CO"/>
          </a:p>
        </p:txBody>
      </p:sp>
      <p:sp>
        <p:nvSpPr>
          <p:cNvPr id="89" name="Rectangle 88"/>
          <p:cNvSpPr/>
          <p:nvPr/>
        </p:nvSpPr>
        <p:spPr>
          <a:xfrm>
            <a:off x="3488167" y="8117712"/>
            <a:ext cx="2628900" cy="1089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E02043F-F227-4CBD-A322-BD49970ABCA8}" type="datetimeFigureOut">
              <a:rPr lang="es-CO" smtClean="0"/>
              <a:t>31/08/2016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035F8DE-BD48-4E6C-8281-55663D67B46D}" type="slidenum">
              <a:rPr lang="es-CO" smtClean="0"/>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1373529"/>
            <a:ext cx="1113340" cy="6373792"/>
          </a:xfrm>
        </p:spPr>
        <p:txBody>
          <a:bodyPr vert="eaVert" anchor="ctr"/>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789972" y="1373529"/>
            <a:ext cx="4067778" cy="637379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E02043F-F227-4CBD-A322-BD49970ABCA8}" type="datetimeFigureOut">
              <a:rPr lang="es-CO" smtClean="0"/>
              <a:t>31/08/2016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035F8DE-BD48-4E6C-8281-55663D67B46D}" type="slidenum">
              <a:rPr lang="es-CO" smtClean="0"/>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E02043F-F227-4CBD-A322-BD49970ABCA8}" type="datetimeFigureOut">
              <a:rPr lang="es-CO" smtClean="0"/>
              <a:t>31/08/2016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035F8DE-BD48-4E6C-8281-55663D67B46D}" type="slidenum">
              <a:rPr lang="es-CO" smtClean="0"/>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43984" y="3867773"/>
            <a:ext cx="4978101" cy="1816100"/>
          </a:xfrm>
        </p:spPr>
        <p:txBody>
          <a:bodyPr anchor="b"/>
          <a:lstStyle>
            <a:lvl1pPr algn="l">
              <a:defRPr sz="4000" b="0" cap="none"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43984" y="5689601"/>
            <a:ext cx="4978100" cy="2027217"/>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1E02043F-F227-4CBD-A322-BD49970ABCA8}" type="datetimeFigureOut">
              <a:rPr lang="es-CO" smtClean="0"/>
              <a:t>31/08/2016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035F8DE-BD48-4E6C-8281-55663D67B46D}" type="slidenum">
              <a:rPr lang="es-CO" smtClean="0"/>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5" name="Date Placeholder 4"/>
          <p:cNvSpPr>
            <a:spLocks noGrp="1"/>
          </p:cNvSpPr>
          <p:nvPr>
            <p:ph type="dt" sz="half" idx="10"/>
          </p:nvPr>
        </p:nvSpPr>
        <p:spPr/>
        <p:txBody>
          <a:bodyPr/>
          <a:lstStyle/>
          <a:p>
            <a:fld id="{1E02043F-F227-4CBD-A322-BD49970ABCA8}" type="datetimeFigureOut">
              <a:rPr lang="es-CO" smtClean="0"/>
              <a:t>31/08/2016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035F8DE-BD48-4E6C-8281-55663D67B46D}" type="slidenum">
              <a:rPr lang="es-CO" smtClean="0"/>
              <a:t>‹Nº›</a:t>
            </a:fld>
            <a:endParaRPr lang="es-CO"/>
          </a:p>
        </p:txBody>
      </p:sp>
      <p:sp>
        <p:nvSpPr>
          <p:cNvPr id="9" name="Content Placeholder 8"/>
          <p:cNvSpPr>
            <a:spLocks noGrp="1"/>
          </p:cNvSpPr>
          <p:nvPr>
            <p:ph sz="quarter" idx="13"/>
          </p:nvPr>
        </p:nvSpPr>
        <p:spPr>
          <a:xfrm>
            <a:off x="781812" y="3084576"/>
            <a:ext cx="2564892" cy="465734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Content Placeholder 10"/>
          <p:cNvSpPr>
            <a:spLocks noGrp="1"/>
          </p:cNvSpPr>
          <p:nvPr>
            <p:ph sz="quarter" idx="14"/>
          </p:nvPr>
        </p:nvSpPr>
        <p:spPr>
          <a:xfrm>
            <a:off x="3483864" y="3084575"/>
            <a:ext cx="2564892" cy="465734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1059083" y="3088012"/>
            <a:ext cx="2292861" cy="853016"/>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781291" y="3966259"/>
            <a:ext cx="2564892" cy="37810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758878" y="3088013"/>
            <a:ext cx="2291788" cy="853016"/>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3483864" y="3966259"/>
            <a:ext cx="2564892" cy="37810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E02043F-F227-4CBD-A322-BD49970ABCA8}" type="datetimeFigureOut">
              <a:rPr lang="es-CO" smtClean="0"/>
              <a:t>31/08/2016</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B035F8DE-BD48-4E6C-8281-55663D67B46D}" type="slidenum">
              <a:rPr lang="es-CO" smtClean="0"/>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1E02043F-F227-4CBD-A322-BD49970ABCA8}" type="datetimeFigureOut">
              <a:rPr lang="es-CO" smtClean="0"/>
              <a:t>31/08/2016</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B035F8DE-BD48-4E6C-8281-55663D67B46D}" type="slidenum">
              <a:rPr lang="es-CO" smtClean="0"/>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2043F-F227-4CBD-A322-BD49970ABCA8}" type="datetimeFigureOut">
              <a:rPr lang="es-CO" smtClean="0"/>
              <a:t>31/08/2016</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B035F8DE-BD48-4E6C-8281-55663D67B46D}"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44" name="Group 43"/>
          <p:cNvGrpSpPr/>
          <p:nvPr/>
        </p:nvGrpSpPr>
        <p:grpSpPr>
          <a:xfrm>
            <a:off x="-286803" y="0"/>
            <a:ext cx="7449249" cy="9144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3420932" y="-28681"/>
            <a:ext cx="2759337" cy="836245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486822" y="-28680"/>
            <a:ext cx="2628900" cy="8319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E02043F-F227-4CBD-A322-BD49970ABCA8}" type="datetimeFigureOut">
              <a:rPr lang="es-CO" smtClean="0"/>
              <a:t>31/08/2016</a:t>
            </a:fld>
            <a:endParaRPr lang="es-CO"/>
          </a:p>
        </p:txBody>
      </p:sp>
      <p:sp>
        <p:nvSpPr>
          <p:cNvPr id="7" name="Slide Number Placeholder 6"/>
          <p:cNvSpPr>
            <a:spLocks noGrp="1"/>
          </p:cNvSpPr>
          <p:nvPr>
            <p:ph type="sldNum" sz="quarter" idx="12"/>
          </p:nvPr>
        </p:nvSpPr>
        <p:spPr/>
        <p:txBody>
          <a:bodyPr/>
          <a:lstStyle/>
          <a:p>
            <a:fld id="{B035F8DE-BD48-4E6C-8281-55663D67B46D}" type="slidenum">
              <a:rPr lang="es-CO" smtClean="0"/>
              <a:t>‹Nº›</a:t>
            </a:fld>
            <a:endParaRPr lang="es-CO"/>
          </a:p>
        </p:txBody>
      </p:sp>
      <p:sp>
        <p:nvSpPr>
          <p:cNvPr id="58" name="Rectangle 57"/>
          <p:cNvSpPr/>
          <p:nvPr/>
        </p:nvSpPr>
        <p:spPr>
          <a:xfrm>
            <a:off x="679179" y="802511"/>
            <a:ext cx="2671693" cy="753126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59421" y="1142036"/>
            <a:ext cx="2317830" cy="6867645"/>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1" name="Rectangle 60"/>
          <p:cNvSpPr/>
          <p:nvPr/>
        </p:nvSpPr>
        <p:spPr>
          <a:xfrm>
            <a:off x="3488167" y="8117712"/>
            <a:ext cx="2628900" cy="1089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3481086" y="7633114"/>
            <a:ext cx="2620248" cy="486833"/>
          </a:xfrm>
        </p:spPr>
        <p:txBody>
          <a:bodyPr>
            <a:normAutofit/>
          </a:bodyPr>
          <a:lstStyle/>
          <a:p>
            <a:endParaRPr lang="es-CO"/>
          </a:p>
        </p:txBody>
      </p:sp>
      <p:sp>
        <p:nvSpPr>
          <p:cNvPr id="2" name="Title 1"/>
          <p:cNvSpPr>
            <a:spLocks noGrp="1"/>
          </p:cNvSpPr>
          <p:nvPr>
            <p:ph type="title"/>
          </p:nvPr>
        </p:nvSpPr>
        <p:spPr>
          <a:xfrm>
            <a:off x="3554875" y="3543246"/>
            <a:ext cx="2478429" cy="1950871"/>
          </a:xfrm>
        </p:spPr>
        <p:txBody>
          <a:bodyPr anchor="b">
            <a:normAutofit/>
          </a:bodyPr>
          <a:lstStyle>
            <a:lvl1pPr algn="l">
              <a:defRPr sz="2800" b="0"/>
            </a:lvl1pPr>
          </a:lstStyle>
          <a:p>
            <a:r>
              <a:rPr lang="es-ES"/>
              <a:t>Haga clic para modificar el estilo de título del patrón</a:t>
            </a:r>
            <a:endParaRPr lang="en-US"/>
          </a:p>
        </p:txBody>
      </p:sp>
      <p:sp>
        <p:nvSpPr>
          <p:cNvPr id="4" name="Text Placeholder 3"/>
          <p:cNvSpPr>
            <a:spLocks noGrp="1"/>
          </p:cNvSpPr>
          <p:nvPr>
            <p:ph type="body" sz="half" idx="2"/>
          </p:nvPr>
        </p:nvSpPr>
        <p:spPr>
          <a:xfrm>
            <a:off x="3552444" y="5515992"/>
            <a:ext cx="2474088" cy="2023872"/>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44" name="Group 43"/>
          <p:cNvGrpSpPr/>
          <p:nvPr/>
        </p:nvGrpSpPr>
        <p:grpSpPr>
          <a:xfrm>
            <a:off x="-286803" y="0"/>
            <a:ext cx="7449249" cy="9144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3420932" y="-28681"/>
            <a:ext cx="2759337" cy="836245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3486822" y="-28680"/>
            <a:ext cx="2628900" cy="8319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79179" y="802511"/>
            <a:ext cx="2671693" cy="7531260"/>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3488167" y="8117712"/>
            <a:ext cx="2628900" cy="1089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50818" y="3547872"/>
            <a:ext cx="2475738" cy="1950720"/>
          </a:xfrm>
        </p:spPr>
        <p:txBody>
          <a:bodyPr anchor="b">
            <a:normAutofit/>
          </a:bodyPr>
          <a:lstStyle>
            <a:lvl1pPr algn="l">
              <a:defRPr sz="2800" b="0"/>
            </a:lvl1pPr>
          </a:lstStyle>
          <a:p>
            <a:r>
              <a:rPr lang="es-ES"/>
              <a:t>Haga clic para modificar el estilo de título del patrón</a:t>
            </a:r>
            <a:endParaRPr lang="en-US"/>
          </a:p>
        </p:txBody>
      </p:sp>
      <p:sp>
        <p:nvSpPr>
          <p:cNvPr id="3" name="Picture Placeholder 2"/>
          <p:cNvSpPr>
            <a:spLocks noGrp="1"/>
          </p:cNvSpPr>
          <p:nvPr>
            <p:ph type="pic" idx="1"/>
          </p:nvPr>
        </p:nvSpPr>
        <p:spPr>
          <a:xfrm>
            <a:off x="753907" y="925060"/>
            <a:ext cx="2519717" cy="7290816"/>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3550973" y="5510785"/>
            <a:ext cx="2475430" cy="202608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E02043F-F227-4CBD-A322-BD49970ABCA8}" type="datetimeFigureOut">
              <a:rPr lang="es-CO" smtClean="0"/>
              <a:t>31/08/2016</a:t>
            </a:fld>
            <a:endParaRPr lang="es-CO"/>
          </a:p>
        </p:txBody>
      </p:sp>
      <p:sp>
        <p:nvSpPr>
          <p:cNvPr id="6" name="Footer Placeholder 5"/>
          <p:cNvSpPr>
            <a:spLocks noGrp="1"/>
          </p:cNvSpPr>
          <p:nvPr>
            <p:ph type="ftr" sz="quarter" idx="11"/>
          </p:nvPr>
        </p:nvSpPr>
        <p:spPr>
          <a:xfrm>
            <a:off x="3481086" y="7633114"/>
            <a:ext cx="2620248" cy="486833"/>
          </a:xfrm>
        </p:spPr>
        <p:txBody>
          <a:bodyPr>
            <a:normAutofit/>
          </a:bodyPr>
          <a:lstStyle/>
          <a:p>
            <a:endParaRPr lang="es-CO"/>
          </a:p>
        </p:txBody>
      </p:sp>
      <p:sp>
        <p:nvSpPr>
          <p:cNvPr id="7" name="Slide Number Placeholder 6"/>
          <p:cNvSpPr>
            <a:spLocks noGrp="1"/>
          </p:cNvSpPr>
          <p:nvPr>
            <p:ph type="sldNum" sz="quarter" idx="12"/>
          </p:nvPr>
        </p:nvSpPr>
        <p:spPr/>
        <p:txBody>
          <a:bodyPr/>
          <a:lstStyle/>
          <a:p>
            <a:fld id="{B035F8DE-BD48-4E6C-8281-55663D67B46D}" type="slidenum">
              <a:rPr lang="es-CO" smtClean="0"/>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228600" y="0"/>
            <a:ext cx="7449249" cy="9144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342900" y="444650"/>
            <a:ext cx="6172200" cy="824752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3420932" y="-28681"/>
            <a:ext cx="2759337" cy="932325"/>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3486822" y="-28680"/>
            <a:ext cx="2628900" cy="8319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82618" y="1370219"/>
            <a:ext cx="5268558" cy="1524000"/>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82619" y="3098203"/>
            <a:ext cx="5082988" cy="467863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498041" y="299324"/>
            <a:ext cx="1600200" cy="486833"/>
          </a:xfrm>
          <a:prstGeom prst="rect">
            <a:avLst/>
          </a:prstGeom>
        </p:spPr>
        <p:txBody>
          <a:bodyPr vert="horz" lIns="91440" tIns="45720" rIns="91440" bIns="45720" rtlCol="0" anchor="ctr"/>
          <a:lstStyle>
            <a:lvl1pPr algn="r">
              <a:defRPr sz="1200">
                <a:solidFill>
                  <a:srgbClr val="FEFEFE"/>
                </a:solidFill>
              </a:defRPr>
            </a:lvl1pPr>
          </a:lstStyle>
          <a:p>
            <a:fld id="{1E02043F-F227-4CBD-A322-BD49970ABCA8}" type="datetimeFigureOut">
              <a:rPr lang="es-CO" smtClean="0"/>
              <a:t>31/08/2016</a:t>
            </a:fld>
            <a:endParaRPr lang="es-CO"/>
          </a:p>
        </p:txBody>
      </p:sp>
      <p:sp>
        <p:nvSpPr>
          <p:cNvPr id="5" name="Footer Placeholder 4"/>
          <p:cNvSpPr>
            <a:spLocks noGrp="1"/>
          </p:cNvSpPr>
          <p:nvPr>
            <p:ph type="ftr" sz="quarter" idx="3"/>
          </p:nvPr>
        </p:nvSpPr>
        <p:spPr>
          <a:xfrm>
            <a:off x="3481086" y="7802881"/>
            <a:ext cx="2626614" cy="486833"/>
          </a:xfrm>
          <a:prstGeom prst="rect">
            <a:avLst/>
          </a:prstGeom>
        </p:spPr>
        <p:txBody>
          <a:bodyPr vert="horz" lIns="91440" tIns="45720" rIns="91440" bIns="45720" rtlCol="0" anchor="ctr"/>
          <a:lstStyle>
            <a:lvl1pPr algn="r">
              <a:defRPr sz="1200">
                <a:solidFill>
                  <a:schemeClr val="accent1"/>
                </a:solidFill>
              </a:defRPr>
            </a:lvl1pPr>
          </a:lstStyle>
          <a:p>
            <a:endParaRPr lang="es-CO"/>
          </a:p>
        </p:txBody>
      </p:sp>
      <p:sp>
        <p:nvSpPr>
          <p:cNvPr id="6" name="Slide Number Placeholder 5"/>
          <p:cNvSpPr>
            <a:spLocks noGrp="1"/>
          </p:cNvSpPr>
          <p:nvPr>
            <p:ph type="sldNum" sz="quarter" idx="4"/>
          </p:nvPr>
        </p:nvSpPr>
        <p:spPr>
          <a:xfrm>
            <a:off x="3486822" y="299322"/>
            <a:ext cx="999117" cy="486833"/>
          </a:xfrm>
          <a:prstGeom prst="rect">
            <a:avLst/>
          </a:prstGeom>
        </p:spPr>
        <p:txBody>
          <a:bodyPr vert="horz" lIns="91440" tIns="45720" rIns="91440" bIns="45720" rtlCol="0" anchor="ctr"/>
          <a:lstStyle>
            <a:lvl1pPr algn="l">
              <a:defRPr sz="1200">
                <a:solidFill>
                  <a:srgbClr val="FEFEFE"/>
                </a:solidFill>
              </a:defRPr>
            </a:lvl1pPr>
          </a:lstStyle>
          <a:p>
            <a:fld id="{B035F8DE-BD48-4E6C-8281-55663D67B46D}" type="slidenum">
              <a:rPr lang="es-CO" smtClean="0"/>
              <a:t>‹Nº›</a:t>
            </a:fld>
            <a:endParaRPr lang="es-CO"/>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476672" y="7475112"/>
            <a:ext cx="6093296" cy="1668888"/>
          </a:xfrm>
        </p:spPr>
        <p:txBody>
          <a:bodyPr>
            <a:normAutofit/>
          </a:bodyPr>
          <a:lstStyle/>
          <a:p>
            <a:pPr algn="ctr"/>
            <a:r>
              <a:rPr lang="es-CO" sz="2000" b="1" dirty="0">
                <a:solidFill>
                  <a:schemeClr val="tx1"/>
                </a:solidFill>
                <a:latin typeface="Arial" panose="020B0604020202020204" pitchFamily="34" charset="0"/>
                <a:cs typeface="Arial" panose="020B0604020202020204" pitchFamily="34" charset="0"/>
              </a:rPr>
              <a:t>CENTRO DE ELECTRICIDAD , ELECTRONICA Y TELECOMUNICACIONES</a:t>
            </a:r>
          </a:p>
        </p:txBody>
      </p:sp>
      <p:sp>
        <p:nvSpPr>
          <p:cNvPr id="5" name="4 Subtítulo"/>
          <p:cNvSpPr>
            <a:spLocks noGrp="1"/>
          </p:cNvSpPr>
          <p:nvPr>
            <p:ph type="subTitle" idx="1"/>
          </p:nvPr>
        </p:nvSpPr>
        <p:spPr>
          <a:xfrm>
            <a:off x="3140968" y="5508104"/>
            <a:ext cx="3346448" cy="2328911"/>
          </a:xfrm>
        </p:spPr>
        <p:txBody>
          <a:bodyPr>
            <a:normAutofit/>
          </a:bodyPr>
          <a:lstStyle/>
          <a:p>
            <a:pPr algn="ctr"/>
            <a:r>
              <a:rPr lang="es-CO" sz="2000" dirty="0">
                <a:solidFill>
                  <a:schemeClr val="tx1"/>
                </a:solidFill>
                <a:latin typeface="Arial" panose="020B0604020202020204" pitchFamily="34" charset="0"/>
                <a:cs typeface="Arial" panose="020B0604020202020204" pitchFamily="34" charset="0"/>
              </a:rPr>
              <a:t>Proyecto Segundo Trimestre ADSI Diurno</a:t>
            </a:r>
          </a:p>
          <a:p>
            <a:pPr algn="ctr"/>
            <a:r>
              <a:rPr lang="es-CO" sz="2000" dirty="0">
                <a:solidFill>
                  <a:schemeClr val="tx1"/>
                </a:solidFill>
                <a:latin typeface="Arial" panose="020B0604020202020204" pitchFamily="34" charset="0"/>
                <a:cs typeface="Arial" panose="020B0604020202020204" pitchFamily="34" charset="0"/>
              </a:rPr>
              <a:t>FICHA 1024316-1</a:t>
            </a:r>
          </a:p>
          <a:p>
            <a:pPr algn="ctr"/>
            <a:r>
              <a:rPr lang="es-CO" sz="2000" dirty="0">
                <a:solidFill>
                  <a:schemeClr val="tx1"/>
                </a:solidFill>
                <a:latin typeface="Arial" panose="020B0604020202020204" pitchFamily="34" charset="0"/>
                <a:cs typeface="Arial" panose="020B0604020202020204" pitchFamily="34" charset="0"/>
              </a:rPr>
              <a:t>2016</a:t>
            </a:r>
          </a:p>
          <a:p>
            <a:pPr algn="ctr"/>
            <a:r>
              <a:rPr lang="es-CO" sz="2000" dirty="0">
                <a:solidFill>
                  <a:schemeClr val="tx1"/>
                </a:solidFill>
                <a:latin typeface="Arial" panose="020B0604020202020204" pitchFamily="34" charset="0"/>
                <a:cs typeface="Arial" panose="020B0604020202020204" pitchFamily="34" charset="0"/>
              </a:rPr>
              <a:t>-Daniela Medina</a:t>
            </a:r>
          </a:p>
          <a:p>
            <a:pPr algn="ctr"/>
            <a:r>
              <a:rPr lang="es-CO" sz="2000" dirty="0">
                <a:solidFill>
                  <a:schemeClr val="tx1"/>
                </a:solidFill>
                <a:latin typeface="Arial" panose="020B0604020202020204" pitchFamily="34" charset="0"/>
                <a:cs typeface="Arial" panose="020B0604020202020204" pitchFamily="34" charset="0"/>
              </a:rPr>
              <a:t>-Tatiana Quevedo</a:t>
            </a:r>
          </a:p>
          <a:p>
            <a:endParaRPr lang="es-CO" dirty="0"/>
          </a:p>
        </p:txBody>
      </p:sp>
    </p:spTree>
    <p:extLst>
      <p:ext uri="{BB962C8B-B14F-4D97-AF65-F5344CB8AC3E}">
        <p14:creationId xmlns:p14="http://schemas.microsoft.com/office/powerpoint/2010/main" val="2721570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82619" y="1115616"/>
            <a:ext cx="5082988" cy="6661223"/>
          </a:xfrm>
        </p:spPr>
        <p:txBody>
          <a:bodyPr/>
          <a:lstStyle/>
          <a:p>
            <a:pPr lvl="0"/>
            <a:r>
              <a:rPr lang="es-CO" dirty="0"/>
              <a:t>¿</a:t>
            </a:r>
            <a:r>
              <a:rPr lang="es-CO" sz="1800" dirty="0">
                <a:solidFill>
                  <a:schemeClr val="tx1"/>
                </a:solidFill>
              </a:rPr>
              <a:t>Cuál es el medio el cual  Conservan y actualizan Inventario?</a:t>
            </a:r>
          </a:p>
          <a:p>
            <a:endParaRPr lang="es-CO" dirty="0"/>
          </a:p>
          <a:p>
            <a:endParaRPr lang="es-CO" dirty="0"/>
          </a:p>
          <a:p>
            <a:endParaRPr lang="es-CO" dirty="0"/>
          </a:p>
          <a:p>
            <a:endParaRPr lang="es-CO" dirty="0"/>
          </a:p>
          <a:p>
            <a:endParaRPr lang="es-CO" dirty="0"/>
          </a:p>
          <a:p>
            <a:endParaRPr lang="es-CO" dirty="0"/>
          </a:p>
          <a:p>
            <a:r>
              <a:rPr lang="es-CO" sz="1800" b="1" dirty="0">
                <a:solidFill>
                  <a:schemeClr val="tx1"/>
                </a:solidFill>
              </a:rPr>
              <a:t>Análisis:</a:t>
            </a:r>
            <a:r>
              <a:rPr lang="es-CO" sz="1800" dirty="0">
                <a:solidFill>
                  <a:schemeClr val="tx1"/>
                </a:solidFill>
              </a:rPr>
              <a:t> se  concluye  que el archivo Excel ha sido siempre la herramienta y que nunca ha existido una implementación de un sistema o un software para el  tipo de gestiones en el Área Logística del CEET.</a:t>
            </a:r>
          </a:p>
          <a:p>
            <a:endParaRPr lang="es-CO" dirty="0"/>
          </a:p>
        </p:txBody>
      </p:sp>
      <p:pic>
        <p:nvPicPr>
          <p:cNvPr id="4" name="Imagen 3"/>
          <p:cNvPicPr>
            <a:picLocks noChangeAspect="1"/>
          </p:cNvPicPr>
          <p:nvPr/>
        </p:nvPicPr>
        <p:blipFill>
          <a:blip r:embed="rId2"/>
          <a:stretch>
            <a:fillRect/>
          </a:stretch>
        </p:blipFill>
        <p:spPr>
          <a:xfrm>
            <a:off x="1182046" y="1979712"/>
            <a:ext cx="4284133" cy="2199649"/>
          </a:xfrm>
          <a:prstGeom prst="rect">
            <a:avLst/>
          </a:prstGeom>
        </p:spPr>
      </p:pic>
    </p:spTree>
    <p:extLst>
      <p:ext uri="{BB962C8B-B14F-4D97-AF65-F5344CB8AC3E}">
        <p14:creationId xmlns:p14="http://schemas.microsoft.com/office/powerpoint/2010/main" val="2415772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82619" y="1043608"/>
            <a:ext cx="5082988" cy="7200800"/>
          </a:xfrm>
        </p:spPr>
        <p:txBody>
          <a:bodyPr>
            <a:normAutofit fontScale="62500" lnSpcReduction="20000"/>
          </a:bodyPr>
          <a:lstStyle/>
          <a:p>
            <a:pPr lvl="0"/>
            <a:r>
              <a:rPr lang="es-CO" sz="2900" dirty="0">
                <a:solidFill>
                  <a:schemeClr val="tx1"/>
                </a:solidFill>
              </a:rPr>
              <a:t>¿Cómo es la solicitud, préstamo y entrega de una herramienta o artículos en el centro logístico?</a:t>
            </a:r>
          </a:p>
          <a:p>
            <a:endParaRPr lang="es-CO" sz="2900" dirty="0"/>
          </a:p>
          <a:p>
            <a:endParaRPr lang="es-CO" sz="2900" dirty="0"/>
          </a:p>
          <a:p>
            <a:endParaRPr lang="es-CO" sz="2900" dirty="0"/>
          </a:p>
          <a:p>
            <a:endParaRPr lang="es-CO" sz="2900" dirty="0"/>
          </a:p>
          <a:p>
            <a:endParaRPr lang="es-CO" sz="2900" dirty="0"/>
          </a:p>
          <a:p>
            <a:endParaRPr lang="es-CO" sz="2900" dirty="0"/>
          </a:p>
          <a:p>
            <a:pPr marL="68580" indent="0">
              <a:buNone/>
            </a:pPr>
            <a:endParaRPr lang="es-CO" sz="2900" dirty="0"/>
          </a:p>
          <a:p>
            <a:endParaRPr lang="es-CO" sz="2900" dirty="0"/>
          </a:p>
          <a:p>
            <a:endParaRPr lang="es-CO" sz="2900" dirty="0"/>
          </a:p>
          <a:p>
            <a:endParaRPr lang="es-CO" sz="2900" dirty="0">
              <a:solidFill>
                <a:schemeClr val="tx1"/>
              </a:solidFill>
            </a:endParaRPr>
          </a:p>
          <a:p>
            <a:r>
              <a:rPr lang="es-CO" sz="2900" b="1" dirty="0">
                <a:solidFill>
                  <a:schemeClr val="tx1"/>
                </a:solidFill>
              </a:rPr>
              <a:t>Interpretación:</a:t>
            </a:r>
            <a:r>
              <a:rPr lang="es-CO" sz="2900" dirty="0">
                <a:solidFill>
                  <a:schemeClr val="tx1"/>
                </a:solidFill>
              </a:rPr>
              <a:t> La grafica refleja que de las personas entrevistadas un 30% hacen parte del centro logístico Teleinformática el cual maneja un formato con referencia F13-004-9210/10-10  y el carnet del instructor, el 70% hace parte de las demás áreas logísticas los cuales manejan una gestión con solo el carnet del instructor y registro de préstamo en el archivo Excel.</a:t>
            </a:r>
          </a:p>
          <a:p>
            <a:r>
              <a:rPr lang="es-CO" sz="2900" b="1" dirty="0">
                <a:solidFill>
                  <a:schemeClr val="tx1"/>
                </a:solidFill>
              </a:rPr>
              <a:t>Análisis:</a:t>
            </a:r>
            <a:r>
              <a:rPr lang="es-CO" sz="2900" dirty="0">
                <a:solidFill>
                  <a:schemeClr val="tx1"/>
                </a:solidFill>
              </a:rPr>
              <a:t> se  da a conocer que el Centro Logístico Teleinformática es el único que genera su gestión mediante un formato y las demás áreas logísticas cuentan con una gestión mediante  en el archivo de Excel </a:t>
            </a:r>
          </a:p>
          <a:p>
            <a:endParaRPr lang="es-CO" dirty="0"/>
          </a:p>
        </p:txBody>
      </p:sp>
      <p:pic>
        <p:nvPicPr>
          <p:cNvPr id="4" name="Imagen 3"/>
          <p:cNvPicPr>
            <a:picLocks noChangeAspect="1"/>
          </p:cNvPicPr>
          <p:nvPr/>
        </p:nvPicPr>
        <p:blipFill>
          <a:blip r:embed="rId2"/>
          <a:stretch>
            <a:fillRect/>
          </a:stretch>
        </p:blipFill>
        <p:spPr>
          <a:xfrm>
            <a:off x="1056204" y="1979712"/>
            <a:ext cx="4535817" cy="2328874"/>
          </a:xfrm>
          <a:prstGeom prst="rect">
            <a:avLst/>
          </a:prstGeom>
        </p:spPr>
      </p:pic>
    </p:spTree>
    <p:extLst>
      <p:ext uri="{BB962C8B-B14F-4D97-AF65-F5344CB8AC3E}">
        <p14:creationId xmlns:p14="http://schemas.microsoft.com/office/powerpoint/2010/main" val="571881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82618" y="971600"/>
            <a:ext cx="5382685" cy="7272808"/>
          </a:xfrm>
        </p:spPr>
        <p:txBody>
          <a:bodyPr>
            <a:normAutofit/>
          </a:bodyPr>
          <a:lstStyle/>
          <a:p>
            <a:pPr lvl="0"/>
            <a:r>
              <a:rPr lang="es-CO" sz="1800" dirty="0">
                <a:solidFill>
                  <a:schemeClr val="tx1"/>
                </a:solidFill>
              </a:rPr>
              <a:t>¿Cómo dan a conocer nuevas herramientas o artículos las áreas  logísticas  del CEET?</a:t>
            </a:r>
          </a:p>
          <a:p>
            <a:endParaRPr lang="es-CO" dirty="0"/>
          </a:p>
          <a:p>
            <a:endParaRPr lang="es-CO" dirty="0"/>
          </a:p>
          <a:p>
            <a:endParaRPr lang="es-CO" dirty="0"/>
          </a:p>
          <a:p>
            <a:endParaRPr lang="es-CO" dirty="0"/>
          </a:p>
          <a:p>
            <a:endParaRPr lang="es-CO" dirty="0"/>
          </a:p>
          <a:p>
            <a:endParaRPr lang="es-CO" dirty="0"/>
          </a:p>
          <a:p>
            <a:r>
              <a:rPr lang="es-CO" sz="1900" b="1" dirty="0">
                <a:solidFill>
                  <a:schemeClr val="tx1"/>
                </a:solidFill>
              </a:rPr>
              <a:t>Interpretación:</a:t>
            </a:r>
            <a:r>
              <a:rPr lang="es-CO" sz="1900" dirty="0">
                <a:solidFill>
                  <a:schemeClr val="tx1"/>
                </a:solidFill>
              </a:rPr>
              <a:t> La grafica refleja que de las personas entrevistadas  un 80% da a conocer voz a voz  por el centro logístico  teleinformática y Manufactura  del CEET el  otro 20%  restante no dan a conocer a la comunidad de formación las nuevas herramientas.</a:t>
            </a:r>
          </a:p>
          <a:p>
            <a:r>
              <a:rPr lang="es-CO" sz="1900" b="1" dirty="0">
                <a:solidFill>
                  <a:schemeClr val="tx1"/>
                </a:solidFill>
              </a:rPr>
              <a:t>Análisis:</a:t>
            </a:r>
            <a:r>
              <a:rPr lang="es-CO" sz="1900" dirty="0">
                <a:solidFill>
                  <a:schemeClr val="tx1"/>
                </a:solidFill>
              </a:rPr>
              <a:t> se  determina que el Centro Logístico del CEET  da a conocer las nuevas herramientas y los artículos voz a voz con líderes, o instructores</a:t>
            </a:r>
            <a:r>
              <a:rPr lang="es-CO" sz="1900" dirty="0"/>
              <a:t>.</a:t>
            </a:r>
          </a:p>
          <a:p>
            <a:endParaRPr lang="es-CO" dirty="0"/>
          </a:p>
        </p:txBody>
      </p:sp>
      <p:pic>
        <p:nvPicPr>
          <p:cNvPr id="4" name="Imagen 3"/>
          <p:cNvPicPr>
            <a:picLocks noChangeAspect="1"/>
          </p:cNvPicPr>
          <p:nvPr/>
        </p:nvPicPr>
        <p:blipFill>
          <a:blip r:embed="rId2"/>
          <a:stretch>
            <a:fillRect/>
          </a:stretch>
        </p:blipFill>
        <p:spPr>
          <a:xfrm>
            <a:off x="1206051" y="2051720"/>
            <a:ext cx="4535817" cy="2328874"/>
          </a:xfrm>
          <a:prstGeom prst="rect">
            <a:avLst/>
          </a:prstGeom>
        </p:spPr>
      </p:pic>
    </p:spTree>
    <p:extLst>
      <p:ext uri="{BB962C8B-B14F-4D97-AF65-F5344CB8AC3E}">
        <p14:creationId xmlns:p14="http://schemas.microsoft.com/office/powerpoint/2010/main" val="1160026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2619" y="899592"/>
            <a:ext cx="5268558" cy="936104"/>
          </a:xfrm>
        </p:spPr>
        <p:txBody>
          <a:bodyPr/>
          <a:lstStyle/>
          <a:p>
            <a:r>
              <a:rPr lang="es-CO" dirty="0">
                <a:solidFill>
                  <a:schemeClr val="tx1"/>
                </a:solidFill>
              </a:rPr>
              <a:t>Encuestas </a:t>
            </a:r>
          </a:p>
        </p:txBody>
      </p:sp>
      <p:sp>
        <p:nvSpPr>
          <p:cNvPr id="3" name="Marcador de contenido 2"/>
          <p:cNvSpPr>
            <a:spLocks noGrp="1"/>
          </p:cNvSpPr>
          <p:nvPr>
            <p:ph idx="1"/>
          </p:nvPr>
        </p:nvSpPr>
        <p:spPr>
          <a:xfrm>
            <a:off x="548680" y="2051720"/>
            <a:ext cx="5502497" cy="6120680"/>
          </a:xfrm>
        </p:spPr>
        <p:txBody>
          <a:bodyPr>
            <a:normAutofit/>
          </a:bodyPr>
          <a:lstStyle/>
          <a:p>
            <a:r>
              <a:rPr lang="es-CO" sz="1800" dirty="0">
                <a:solidFill>
                  <a:schemeClr val="tx1"/>
                </a:solidFill>
              </a:rPr>
              <a:t>¿considera que una plataforma facilitaría el préstamo de herramientas o implementos para su proceso de formación ?</a:t>
            </a:r>
          </a:p>
          <a:p>
            <a:endParaRPr lang="es-CO" sz="1800" dirty="0">
              <a:solidFill>
                <a:schemeClr val="tx1"/>
              </a:solidFill>
            </a:endParaRPr>
          </a:p>
          <a:p>
            <a:endParaRPr lang="es-CO" sz="1800" dirty="0">
              <a:solidFill>
                <a:schemeClr val="tx1"/>
              </a:solidFill>
            </a:endParaRPr>
          </a:p>
          <a:p>
            <a:endParaRPr lang="es-CO" sz="1800" dirty="0">
              <a:solidFill>
                <a:schemeClr val="tx1"/>
              </a:solidFill>
            </a:endParaRPr>
          </a:p>
          <a:p>
            <a:endParaRPr lang="es-CO" sz="1800" dirty="0">
              <a:solidFill>
                <a:schemeClr val="tx1"/>
              </a:solidFill>
            </a:endParaRPr>
          </a:p>
          <a:p>
            <a:endParaRPr lang="es-CO" sz="1800" dirty="0">
              <a:solidFill>
                <a:schemeClr val="tx1"/>
              </a:solidFill>
            </a:endParaRPr>
          </a:p>
          <a:p>
            <a:endParaRPr lang="es-CO" sz="1800" dirty="0">
              <a:solidFill>
                <a:schemeClr val="tx1"/>
              </a:solidFill>
            </a:endParaRPr>
          </a:p>
          <a:p>
            <a:pPr marL="68580" indent="0">
              <a:buNone/>
            </a:pPr>
            <a:endParaRPr lang="es-CO" sz="1800" dirty="0">
              <a:solidFill>
                <a:schemeClr val="tx1"/>
              </a:solidFill>
            </a:endParaRPr>
          </a:p>
          <a:p>
            <a:pPr marL="68580" indent="0">
              <a:buNone/>
            </a:pPr>
            <a:r>
              <a:rPr lang="es-CO" sz="1800" b="1" dirty="0">
                <a:solidFill>
                  <a:schemeClr val="tx1"/>
                </a:solidFill>
              </a:rPr>
              <a:t>Análisis:  </a:t>
            </a:r>
            <a:r>
              <a:rPr lang="es-CO" sz="1800" dirty="0">
                <a:solidFill>
                  <a:schemeClr val="tx1"/>
                </a:solidFill>
              </a:rPr>
              <a:t>Del 100% de los aprendices  encuestados, el 73% de aprendices respondió Si ( seria optimo una plataforma para el préstamo de las herramientas) y el 27% de aprendices  restantes respondió No. </a:t>
            </a:r>
          </a:p>
          <a:p>
            <a:endParaRPr lang="es-CO" sz="1800" dirty="0">
              <a:solidFill>
                <a:schemeClr val="tx1"/>
              </a:solidFill>
            </a:endParaRPr>
          </a:p>
          <a:p>
            <a:endParaRPr lang="es-CO" sz="1800" dirty="0">
              <a:solidFill>
                <a:schemeClr val="tx1"/>
              </a:solidFill>
            </a:endParaRPr>
          </a:p>
          <a:p>
            <a:endParaRPr lang="es-CO" sz="1800" dirty="0">
              <a:solidFill>
                <a:schemeClr val="tx1"/>
              </a:solidFill>
            </a:endParaRPr>
          </a:p>
          <a:p>
            <a:endParaRPr lang="es-CO" sz="1800" dirty="0">
              <a:solidFill>
                <a:schemeClr val="tx1"/>
              </a:solidFill>
            </a:endParaRPr>
          </a:p>
          <a:p>
            <a:endParaRPr lang="es-CO" sz="1800" dirty="0">
              <a:solidFill>
                <a:schemeClr val="tx1"/>
              </a:solidFill>
            </a:endParaRPr>
          </a:p>
          <a:p>
            <a:endParaRPr lang="es-CO" sz="1800" dirty="0">
              <a:solidFill>
                <a:schemeClr val="tx1"/>
              </a:solidFill>
            </a:endParaRPr>
          </a:p>
          <a:p>
            <a:endParaRPr lang="es-CO" sz="1800" dirty="0">
              <a:solidFill>
                <a:schemeClr val="tx1"/>
              </a:solidFill>
            </a:endParaRPr>
          </a:p>
        </p:txBody>
      </p:sp>
      <p:pic>
        <p:nvPicPr>
          <p:cNvPr id="4" name="Imagen 3"/>
          <p:cNvPicPr>
            <a:picLocks noChangeAspect="1"/>
          </p:cNvPicPr>
          <p:nvPr/>
        </p:nvPicPr>
        <p:blipFill>
          <a:blip r:embed="rId2"/>
          <a:stretch>
            <a:fillRect/>
          </a:stretch>
        </p:blipFill>
        <p:spPr>
          <a:xfrm>
            <a:off x="1268760" y="2987824"/>
            <a:ext cx="3528392" cy="2040786"/>
          </a:xfrm>
          <a:prstGeom prst="rect">
            <a:avLst/>
          </a:prstGeom>
        </p:spPr>
      </p:pic>
    </p:spTree>
    <p:extLst>
      <p:ext uri="{BB962C8B-B14F-4D97-AF65-F5344CB8AC3E}">
        <p14:creationId xmlns:p14="http://schemas.microsoft.com/office/powerpoint/2010/main" val="67800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35478" y="1043608"/>
            <a:ext cx="5082988" cy="6877247"/>
          </a:xfrm>
        </p:spPr>
        <p:txBody>
          <a:bodyPr>
            <a:normAutofit/>
          </a:bodyPr>
          <a:lstStyle/>
          <a:p>
            <a:r>
              <a:rPr lang="es-CO" sz="1800" dirty="0">
                <a:solidFill>
                  <a:schemeClr val="tx1"/>
                </a:solidFill>
                <a:latin typeface="+mj-lt"/>
                <a:cs typeface="Arial" panose="020B0604020202020204" pitchFamily="34" charset="0"/>
              </a:rPr>
              <a:t>¿le resultaría conveniente hacer reservas para el préstamo de herramientas para desarrollar adecuadamente su proceso de formación?</a:t>
            </a:r>
          </a:p>
          <a:p>
            <a:endParaRPr lang="es-CO" sz="1800" dirty="0">
              <a:solidFill>
                <a:schemeClr val="tx1"/>
              </a:solidFill>
              <a:latin typeface="Arial" panose="020B0604020202020204" pitchFamily="34" charset="0"/>
              <a:cs typeface="Arial" panose="020B0604020202020204" pitchFamily="34" charset="0"/>
            </a:endParaRPr>
          </a:p>
          <a:p>
            <a:endParaRPr lang="es-CO" sz="1800" dirty="0">
              <a:solidFill>
                <a:schemeClr val="tx1"/>
              </a:solidFill>
              <a:latin typeface="Arial" panose="020B0604020202020204" pitchFamily="34" charset="0"/>
              <a:cs typeface="Arial" panose="020B0604020202020204" pitchFamily="34" charset="0"/>
            </a:endParaRPr>
          </a:p>
          <a:p>
            <a:endParaRPr lang="es-CO" sz="1800" dirty="0">
              <a:solidFill>
                <a:schemeClr val="tx1"/>
              </a:solidFill>
              <a:latin typeface="Arial" panose="020B0604020202020204" pitchFamily="34" charset="0"/>
              <a:cs typeface="Arial" panose="020B0604020202020204" pitchFamily="34" charset="0"/>
            </a:endParaRPr>
          </a:p>
          <a:p>
            <a:endParaRPr lang="es-CO" sz="1800" dirty="0">
              <a:solidFill>
                <a:schemeClr val="tx1"/>
              </a:solidFill>
              <a:latin typeface="Arial" panose="020B0604020202020204" pitchFamily="34" charset="0"/>
              <a:cs typeface="Arial" panose="020B0604020202020204" pitchFamily="34" charset="0"/>
            </a:endParaRPr>
          </a:p>
          <a:p>
            <a:endParaRPr lang="es-CO" sz="1800" dirty="0">
              <a:solidFill>
                <a:schemeClr val="tx1"/>
              </a:solidFill>
              <a:latin typeface="Arial" panose="020B0604020202020204" pitchFamily="34" charset="0"/>
              <a:cs typeface="Arial" panose="020B0604020202020204" pitchFamily="34" charset="0"/>
            </a:endParaRPr>
          </a:p>
          <a:p>
            <a:endParaRPr lang="es-CO" sz="1800" dirty="0">
              <a:solidFill>
                <a:schemeClr val="tx1"/>
              </a:solidFill>
              <a:latin typeface="Arial" panose="020B0604020202020204" pitchFamily="34" charset="0"/>
              <a:cs typeface="Arial" panose="020B0604020202020204" pitchFamily="34" charset="0"/>
            </a:endParaRPr>
          </a:p>
          <a:p>
            <a:endParaRPr lang="es-CO" sz="1800" dirty="0">
              <a:solidFill>
                <a:schemeClr val="tx1"/>
              </a:solidFill>
              <a:latin typeface="Arial" panose="020B0604020202020204" pitchFamily="34" charset="0"/>
              <a:cs typeface="Arial" panose="020B0604020202020204" pitchFamily="34" charset="0"/>
            </a:endParaRPr>
          </a:p>
          <a:p>
            <a:endParaRPr lang="es-CO" sz="1800" dirty="0">
              <a:solidFill>
                <a:schemeClr val="tx1"/>
              </a:solidFill>
              <a:latin typeface="Arial" panose="020B0604020202020204" pitchFamily="34" charset="0"/>
              <a:cs typeface="Arial" panose="020B0604020202020204" pitchFamily="34" charset="0"/>
            </a:endParaRPr>
          </a:p>
          <a:p>
            <a:endParaRPr lang="es-CO" sz="1800" dirty="0">
              <a:solidFill>
                <a:schemeClr val="tx1"/>
              </a:solidFill>
              <a:latin typeface="Arial" panose="020B0604020202020204" pitchFamily="34" charset="0"/>
              <a:cs typeface="Arial" panose="020B0604020202020204" pitchFamily="34" charset="0"/>
            </a:endParaRPr>
          </a:p>
          <a:p>
            <a:pPr marL="68580" indent="0">
              <a:buNone/>
            </a:pPr>
            <a:r>
              <a:rPr lang="es-CO" sz="1800" b="1" dirty="0">
                <a:solidFill>
                  <a:schemeClr val="tx1"/>
                </a:solidFill>
                <a:cs typeface="Arial" panose="020B0604020202020204" pitchFamily="34" charset="0"/>
              </a:rPr>
              <a:t>Análisis: </a:t>
            </a:r>
            <a:r>
              <a:rPr lang="es-CO" sz="1800" dirty="0">
                <a:solidFill>
                  <a:schemeClr val="tx1"/>
                </a:solidFill>
                <a:cs typeface="Arial" panose="020B0604020202020204" pitchFamily="34" charset="0"/>
              </a:rPr>
              <a:t>Del 100% de los aprendices encuestados , el 63% de aprendices respondió Si ( le resultaría conveniente hacer reservas para desarrollar adecuadamente su proceso de formación) y el 37% de aprendices respondió No.</a:t>
            </a:r>
          </a:p>
          <a:p>
            <a:endParaRPr lang="es-CO" sz="1800" dirty="0">
              <a:solidFill>
                <a:schemeClr val="tx1"/>
              </a:solidFill>
              <a:latin typeface="Arial" panose="020B0604020202020204" pitchFamily="34" charset="0"/>
              <a:cs typeface="Arial" panose="020B0604020202020204" pitchFamily="34" charset="0"/>
            </a:endParaRPr>
          </a:p>
          <a:p>
            <a:endParaRPr lang="es-CO" sz="1800" dirty="0">
              <a:solidFill>
                <a:schemeClr val="tx1"/>
              </a:solidFill>
              <a:latin typeface="Arial" panose="020B0604020202020204" pitchFamily="34" charset="0"/>
              <a:cs typeface="Arial" panose="020B0604020202020204" pitchFamily="34" charset="0"/>
            </a:endParaRPr>
          </a:p>
          <a:p>
            <a:endParaRPr lang="es-CO" sz="1800" dirty="0">
              <a:solidFill>
                <a:schemeClr val="tx1"/>
              </a:solidFill>
              <a:latin typeface="Arial" panose="020B0604020202020204" pitchFamily="34" charset="0"/>
              <a:cs typeface="Arial" panose="020B0604020202020204" pitchFamily="34" charset="0"/>
            </a:endParaRPr>
          </a:p>
          <a:p>
            <a:endParaRPr lang="es-CO" sz="1800" dirty="0">
              <a:solidFill>
                <a:schemeClr val="tx1"/>
              </a:solidFill>
              <a:latin typeface="Arial" panose="020B0604020202020204" pitchFamily="34" charset="0"/>
              <a:cs typeface="Arial" panose="020B0604020202020204" pitchFamily="34" charset="0"/>
            </a:endParaRPr>
          </a:p>
          <a:p>
            <a:endParaRPr lang="es-CO" sz="1800" dirty="0">
              <a:solidFill>
                <a:schemeClr val="tx1"/>
              </a:solidFill>
              <a:latin typeface="Arial" panose="020B0604020202020204" pitchFamily="34" charset="0"/>
              <a:cs typeface="Arial" panose="020B0604020202020204" pitchFamily="34" charset="0"/>
            </a:endParaRPr>
          </a:p>
          <a:p>
            <a:endParaRPr lang="es-CO" sz="1800" dirty="0">
              <a:solidFill>
                <a:schemeClr val="tx1"/>
              </a:solidFill>
              <a:latin typeface="Arial" panose="020B0604020202020204" pitchFamily="34" charset="0"/>
              <a:cs typeface="Arial" panose="020B0604020202020204" pitchFamily="34" charset="0"/>
            </a:endParaRPr>
          </a:p>
          <a:p>
            <a:endParaRPr lang="es-CO" sz="1800" dirty="0">
              <a:solidFill>
                <a:schemeClr val="tx1"/>
              </a:solidFill>
              <a:latin typeface="Arial" panose="020B0604020202020204" pitchFamily="34" charset="0"/>
              <a:cs typeface="Arial" panose="020B0604020202020204" pitchFamily="34" charset="0"/>
            </a:endParaRPr>
          </a:p>
        </p:txBody>
      </p:sp>
      <p:pic>
        <p:nvPicPr>
          <p:cNvPr id="6" name="Imagen 5"/>
          <p:cNvPicPr>
            <a:picLocks noChangeAspect="1"/>
          </p:cNvPicPr>
          <p:nvPr/>
        </p:nvPicPr>
        <p:blipFill>
          <a:blip r:embed="rId2"/>
          <a:stretch>
            <a:fillRect/>
          </a:stretch>
        </p:blipFill>
        <p:spPr>
          <a:xfrm>
            <a:off x="1052736" y="2411760"/>
            <a:ext cx="3672408" cy="2204920"/>
          </a:xfrm>
          <a:prstGeom prst="rect">
            <a:avLst/>
          </a:prstGeom>
        </p:spPr>
      </p:pic>
    </p:spTree>
    <p:extLst>
      <p:ext uri="{BB962C8B-B14F-4D97-AF65-F5344CB8AC3E}">
        <p14:creationId xmlns:p14="http://schemas.microsoft.com/office/powerpoint/2010/main" val="661278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08720" y="971600"/>
            <a:ext cx="5268558" cy="1524000"/>
          </a:xfrm>
        </p:spPr>
        <p:txBody>
          <a:bodyPr>
            <a:normAutofit fontScale="90000"/>
          </a:bodyPr>
          <a:lstStyle/>
          <a:p>
            <a:r>
              <a:rPr lang="es-CO" dirty="0">
                <a:solidFill>
                  <a:schemeClr val="tx1"/>
                </a:solidFill>
                <a:latin typeface="Arial" panose="020B0604020202020204" pitchFamily="34" charset="0"/>
                <a:cs typeface="Arial" panose="020B0604020202020204" pitchFamily="34" charset="0"/>
              </a:rPr>
              <a:t>Requerimientos funcionales y no funcionales</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434030880"/>
              </p:ext>
            </p:extLst>
          </p:nvPr>
        </p:nvGraphicFramePr>
        <p:xfrm>
          <a:off x="908720" y="2843808"/>
          <a:ext cx="5083175" cy="1676400"/>
        </p:xfrm>
        <a:graphic>
          <a:graphicData uri="http://schemas.openxmlformats.org/drawingml/2006/table">
            <a:tbl>
              <a:tblPr firstRow="1" firstCol="1" bandRow="1"/>
              <a:tblGrid>
                <a:gridCol w="1336020">
                  <a:extLst>
                    <a:ext uri="{9D8B030D-6E8A-4147-A177-3AD203B41FA5}">
                      <a16:colId xmlns:a16="http://schemas.microsoft.com/office/drawing/2014/main" val="20000"/>
                    </a:ext>
                  </a:extLst>
                </a:gridCol>
                <a:gridCol w="3747155">
                  <a:extLst>
                    <a:ext uri="{9D8B030D-6E8A-4147-A177-3AD203B41FA5}">
                      <a16:colId xmlns:a16="http://schemas.microsoft.com/office/drawing/2014/main" val="20001"/>
                    </a:ext>
                  </a:extLst>
                </a:gridCol>
              </a:tblGrid>
              <a:tr h="323884">
                <a:tc>
                  <a:txBody>
                    <a:bodyPr/>
                    <a:lstStyle/>
                    <a:p>
                      <a:pPr>
                        <a:spcAft>
                          <a:spcPts val="0"/>
                        </a:spcAft>
                      </a:pPr>
                      <a:r>
                        <a:rPr lang="es-CO" sz="1100" dirty="0">
                          <a:effectLst/>
                          <a:latin typeface="Arial" panose="020B0604020202020204" pitchFamily="34" charset="0"/>
                          <a:ea typeface="Arial Unicode MS" panose="020B0604020202020204" pitchFamily="34" charset="-128"/>
                        </a:rPr>
                        <a:t>Identificación del requerimiento:</a:t>
                      </a:r>
                      <a:endParaRPr lang="es-CO" sz="900" dirty="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RF01</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3884">
                <a:tc>
                  <a:txBody>
                    <a:bodyPr/>
                    <a:lstStyle/>
                    <a:p>
                      <a:pPr>
                        <a:spcAft>
                          <a:spcPts val="0"/>
                        </a:spcAft>
                      </a:pPr>
                      <a:r>
                        <a:rPr lang="es-CO" sz="1100">
                          <a:effectLst/>
                          <a:latin typeface="Arial" panose="020B0604020202020204" pitchFamily="34" charset="0"/>
                          <a:ea typeface="Arial Unicode MS" panose="020B0604020202020204" pitchFamily="34" charset="-128"/>
                        </a:rPr>
                        <a:t>Nombre del requerimiento :</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Autentificación de usuario</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884">
                <a:tc>
                  <a:txBody>
                    <a:bodyPr/>
                    <a:lstStyle/>
                    <a:p>
                      <a:pPr>
                        <a:spcAft>
                          <a:spcPts val="0"/>
                        </a:spcAft>
                      </a:pPr>
                      <a:r>
                        <a:rPr lang="es-CO" sz="1100">
                          <a:effectLst/>
                          <a:latin typeface="Arial" panose="020B0604020202020204" pitchFamily="34" charset="0"/>
                          <a:ea typeface="Arial Unicode MS" panose="020B0604020202020204" pitchFamily="34" charset="-128"/>
                        </a:rPr>
                        <a:t>Características:</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Los usuarios deberán identificarse como aprendices del CEET SENA para acceder a cualquier parte del sistema</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85826">
                <a:tc>
                  <a:txBody>
                    <a:bodyPr/>
                    <a:lstStyle/>
                    <a:p>
                      <a:pPr>
                        <a:spcAft>
                          <a:spcPts val="0"/>
                        </a:spcAft>
                      </a:pPr>
                      <a:r>
                        <a:rPr lang="es-CO" sz="1100">
                          <a:effectLst/>
                          <a:latin typeface="Arial" panose="020B0604020202020204" pitchFamily="34" charset="0"/>
                          <a:ea typeface="Arial Unicode MS" panose="020B0604020202020204" pitchFamily="34" charset="-128"/>
                        </a:rPr>
                        <a:t>Descripción del requerimiento:</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El sistema podrá ser consultado por cualquier usuario dependiendo si se encuentra en la base de registro del CEET</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1942">
                <a:tc gridSpan="2">
                  <a:txBody>
                    <a:bodyPr/>
                    <a:lstStyle/>
                    <a:p>
                      <a:pPr>
                        <a:spcAft>
                          <a:spcPts val="0"/>
                        </a:spcAft>
                      </a:pPr>
                      <a:r>
                        <a:rPr lang="es-CO" sz="1100" dirty="0">
                          <a:effectLst/>
                          <a:latin typeface="Arial" panose="020B0604020202020204" pitchFamily="34" charset="0"/>
                          <a:ea typeface="Arial Unicode MS" panose="020B0604020202020204" pitchFamily="34" charset="-128"/>
                        </a:rPr>
                        <a:t>Prioridad del requerimiento : Alto </a:t>
                      </a:r>
                      <a:endParaRPr lang="es-CO" sz="900" dirty="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extLst>
                  <a:ext uri="{0D108BD9-81ED-4DB2-BD59-A6C34878D82A}">
                    <a16:rowId xmlns:a16="http://schemas.microsoft.com/office/drawing/2014/main" val="10004"/>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2342189616"/>
              </p:ext>
            </p:extLst>
          </p:nvPr>
        </p:nvGraphicFramePr>
        <p:xfrm>
          <a:off x="919040" y="4868416"/>
          <a:ext cx="5083175" cy="1860009"/>
        </p:xfrm>
        <a:graphic>
          <a:graphicData uri="http://schemas.openxmlformats.org/drawingml/2006/table">
            <a:tbl>
              <a:tblPr firstRow="1" firstCol="1" bandRow="1"/>
              <a:tblGrid>
                <a:gridCol w="1336020">
                  <a:extLst>
                    <a:ext uri="{9D8B030D-6E8A-4147-A177-3AD203B41FA5}">
                      <a16:colId xmlns:a16="http://schemas.microsoft.com/office/drawing/2014/main" val="20000"/>
                    </a:ext>
                  </a:extLst>
                </a:gridCol>
                <a:gridCol w="3747155">
                  <a:extLst>
                    <a:ext uri="{9D8B030D-6E8A-4147-A177-3AD203B41FA5}">
                      <a16:colId xmlns:a16="http://schemas.microsoft.com/office/drawing/2014/main" val="20001"/>
                    </a:ext>
                  </a:extLst>
                </a:gridCol>
              </a:tblGrid>
              <a:tr h="351249">
                <a:tc>
                  <a:txBody>
                    <a:bodyPr/>
                    <a:lstStyle/>
                    <a:p>
                      <a:pPr>
                        <a:spcAft>
                          <a:spcPts val="0"/>
                        </a:spcAft>
                      </a:pPr>
                      <a:r>
                        <a:rPr lang="es-CO" sz="1100">
                          <a:effectLst/>
                          <a:latin typeface="Arial" panose="020B0604020202020204" pitchFamily="34" charset="0"/>
                          <a:ea typeface="Arial Unicode MS" panose="020B0604020202020204" pitchFamily="34" charset="-128"/>
                        </a:rPr>
                        <a:t>Identificación del requerimiento :</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RF02</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3884">
                <a:tc>
                  <a:txBody>
                    <a:bodyPr/>
                    <a:lstStyle/>
                    <a:p>
                      <a:pPr>
                        <a:spcAft>
                          <a:spcPts val="0"/>
                        </a:spcAft>
                      </a:pPr>
                      <a:r>
                        <a:rPr lang="es-CO" sz="1100">
                          <a:effectLst/>
                          <a:latin typeface="Arial" panose="020B0604020202020204" pitchFamily="34" charset="0"/>
                          <a:ea typeface="Arial Unicode MS" panose="020B0604020202020204" pitchFamily="34" charset="-128"/>
                        </a:rPr>
                        <a:t>Nombre del requerimiento:</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Registrar usuario</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884">
                <a:tc>
                  <a:txBody>
                    <a:bodyPr/>
                    <a:lstStyle/>
                    <a:p>
                      <a:pPr>
                        <a:spcAft>
                          <a:spcPts val="0"/>
                        </a:spcAft>
                      </a:pPr>
                      <a:r>
                        <a:rPr lang="es-CO" sz="1100">
                          <a:effectLst/>
                          <a:latin typeface="Arial" panose="020B0604020202020204" pitchFamily="34" charset="0"/>
                          <a:ea typeface="Arial Unicode MS" panose="020B0604020202020204" pitchFamily="34" charset="-128"/>
                        </a:rPr>
                        <a:t>Características:</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Los usuarios deberán registrarse para acceder a cualquier parte del sistema  </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47767">
                <a:tc>
                  <a:txBody>
                    <a:bodyPr/>
                    <a:lstStyle/>
                    <a:p>
                      <a:pPr>
                        <a:spcAft>
                          <a:spcPts val="0"/>
                        </a:spcAft>
                      </a:pPr>
                      <a:r>
                        <a:rPr lang="es-CO" sz="1100">
                          <a:effectLst/>
                          <a:latin typeface="Arial" panose="020B0604020202020204" pitchFamily="34" charset="0"/>
                          <a:ea typeface="Arial Unicode MS" panose="020B0604020202020204" pitchFamily="34" charset="-128"/>
                        </a:rPr>
                        <a:t>Descripción del requerimiento:</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El sistema permitirá registrarse.se debe suministrar datos como: n° identificación, nombre, apellido, teléfono, e-mail ,usuario y contraseña</a:t>
                      </a:r>
                      <a:endParaRPr lang="es-CO" sz="900">
                        <a:effectLst/>
                        <a:latin typeface="Times New Roman" panose="02020603050405020304" pitchFamily="18" charset="0"/>
                        <a:ea typeface="Times New Roman" panose="02020603050405020304" pitchFamily="18" charset="0"/>
                      </a:endParaRPr>
                    </a:p>
                    <a:p>
                      <a:pPr>
                        <a:spcAft>
                          <a:spcPts val="0"/>
                        </a:spcAft>
                      </a:pPr>
                      <a:r>
                        <a:rPr lang="es-CO" sz="1100">
                          <a:effectLst/>
                          <a:latin typeface="Arial" panose="020B0604020202020204" pitchFamily="34" charset="0"/>
                          <a:ea typeface="Arial Unicode MS" panose="020B0604020202020204" pitchFamily="34" charset="-128"/>
                        </a:rPr>
                        <a:t> </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1942">
                <a:tc gridSpan="2">
                  <a:txBody>
                    <a:bodyPr/>
                    <a:lstStyle/>
                    <a:p>
                      <a:pPr>
                        <a:spcAft>
                          <a:spcPts val="0"/>
                        </a:spcAft>
                      </a:pPr>
                      <a:r>
                        <a:rPr lang="es-CO" sz="1100" dirty="0">
                          <a:effectLst/>
                          <a:latin typeface="Arial" panose="020B0604020202020204" pitchFamily="34" charset="0"/>
                          <a:ea typeface="Arial Unicode MS" panose="020B0604020202020204" pitchFamily="34" charset="-128"/>
                        </a:rPr>
                        <a:t>Prioridad del requerimiento: Alto </a:t>
                      </a:r>
                      <a:endParaRPr lang="es-CO" sz="900" dirty="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04214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Marcador de contenido 2"/>
          <p:cNvGraphicFramePr>
            <a:graphicFrameLocks noGrp="1"/>
          </p:cNvGraphicFramePr>
          <p:nvPr>
            <p:ph idx="1"/>
            <p:extLst>
              <p:ext uri="{D42A27DB-BD31-4B8C-83A1-F6EECF244321}">
                <p14:modId xmlns:p14="http://schemas.microsoft.com/office/powerpoint/2010/main" val="2811082588"/>
              </p:ext>
            </p:extLst>
          </p:nvPr>
        </p:nvGraphicFramePr>
        <p:xfrm>
          <a:off x="908720" y="1475656"/>
          <a:ext cx="5083175" cy="1844040"/>
        </p:xfrm>
        <a:graphic>
          <a:graphicData uri="http://schemas.openxmlformats.org/drawingml/2006/table">
            <a:tbl>
              <a:tblPr firstRow="1" firstCol="1" bandRow="1"/>
              <a:tblGrid>
                <a:gridCol w="1336020">
                  <a:extLst>
                    <a:ext uri="{9D8B030D-6E8A-4147-A177-3AD203B41FA5}">
                      <a16:colId xmlns:a16="http://schemas.microsoft.com/office/drawing/2014/main" val="20000"/>
                    </a:ext>
                  </a:extLst>
                </a:gridCol>
                <a:gridCol w="3747155">
                  <a:extLst>
                    <a:ext uri="{9D8B030D-6E8A-4147-A177-3AD203B41FA5}">
                      <a16:colId xmlns:a16="http://schemas.microsoft.com/office/drawing/2014/main" val="20001"/>
                    </a:ext>
                  </a:extLst>
                </a:gridCol>
              </a:tblGrid>
              <a:tr h="323884">
                <a:tc>
                  <a:txBody>
                    <a:bodyPr/>
                    <a:lstStyle/>
                    <a:p>
                      <a:pPr>
                        <a:spcAft>
                          <a:spcPts val="0"/>
                        </a:spcAft>
                      </a:pPr>
                      <a:r>
                        <a:rPr lang="es-CO" sz="1100" dirty="0">
                          <a:effectLst/>
                          <a:latin typeface="Arial" panose="020B0604020202020204" pitchFamily="34" charset="0"/>
                          <a:ea typeface="Arial Unicode MS" panose="020B0604020202020204" pitchFamily="34" charset="-128"/>
                        </a:rPr>
                        <a:t>Identificación del requerimiento:</a:t>
                      </a:r>
                      <a:endParaRPr lang="es-CO" sz="900" dirty="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dirty="0">
                          <a:effectLst/>
                          <a:latin typeface="Arial" panose="020B0604020202020204" pitchFamily="34" charset="0"/>
                          <a:ea typeface="Arial Unicode MS" panose="020B0604020202020204" pitchFamily="34" charset="-128"/>
                        </a:rPr>
                        <a:t>RF03</a:t>
                      </a:r>
                      <a:endParaRPr lang="es-CO" sz="900" dirty="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3884">
                <a:tc>
                  <a:txBody>
                    <a:bodyPr/>
                    <a:lstStyle/>
                    <a:p>
                      <a:pPr>
                        <a:spcAft>
                          <a:spcPts val="0"/>
                        </a:spcAft>
                      </a:pPr>
                      <a:r>
                        <a:rPr lang="es-CO" sz="1100">
                          <a:effectLst/>
                          <a:latin typeface="Arial" panose="020B0604020202020204" pitchFamily="34" charset="0"/>
                          <a:ea typeface="Arial Unicode MS" panose="020B0604020202020204" pitchFamily="34" charset="-128"/>
                        </a:rPr>
                        <a:t>Nombre del requerimiento:</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Consultar información </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884">
                <a:tc>
                  <a:txBody>
                    <a:bodyPr/>
                    <a:lstStyle/>
                    <a:p>
                      <a:pPr>
                        <a:spcAft>
                          <a:spcPts val="0"/>
                        </a:spcAft>
                      </a:pPr>
                      <a:r>
                        <a:rPr lang="es-CO" sz="1100">
                          <a:effectLst/>
                          <a:latin typeface="Arial" panose="020B0604020202020204" pitchFamily="34" charset="0"/>
                          <a:ea typeface="Arial Unicode MS" panose="020B0604020202020204" pitchFamily="34" charset="-128"/>
                        </a:rPr>
                        <a:t>Características:</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El sistema ofrecerá al usuario información acerca de las herramientas nuevas que puede ofrecer el centro logístico. </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85826">
                <a:tc>
                  <a:txBody>
                    <a:bodyPr/>
                    <a:lstStyle/>
                    <a:p>
                      <a:pPr>
                        <a:spcAft>
                          <a:spcPts val="0"/>
                        </a:spcAft>
                      </a:pPr>
                      <a:r>
                        <a:rPr lang="es-CO" sz="1100">
                          <a:effectLst/>
                          <a:latin typeface="Arial" panose="020B0604020202020204" pitchFamily="34" charset="0"/>
                          <a:ea typeface="Arial Unicode MS" panose="020B0604020202020204" pitchFamily="34" charset="-128"/>
                        </a:rPr>
                        <a:t>Descripción del requerimiento:</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dirty="0">
                          <a:effectLst/>
                          <a:latin typeface="Arial" panose="020B0604020202020204" pitchFamily="34" charset="0"/>
                          <a:ea typeface="Arial Unicode MS" panose="020B0604020202020204" pitchFamily="34" charset="-128"/>
                        </a:rPr>
                        <a:t>Muestra información general sobre diferentes herramientas que puede adquirir el usuario (publicidad del centro logístico).</a:t>
                      </a:r>
                      <a:endParaRPr lang="es-CO" sz="900" dirty="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1942">
                <a:tc gridSpan="2">
                  <a:txBody>
                    <a:bodyPr/>
                    <a:lstStyle/>
                    <a:p>
                      <a:pPr>
                        <a:spcAft>
                          <a:spcPts val="0"/>
                        </a:spcAft>
                      </a:pPr>
                      <a:r>
                        <a:rPr lang="es-CO" sz="1100" dirty="0">
                          <a:effectLst/>
                          <a:latin typeface="Arial" panose="020B0604020202020204" pitchFamily="34" charset="0"/>
                          <a:ea typeface="Arial Unicode MS" panose="020B0604020202020204" pitchFamily="34" charset="-128"/>
                        </a:rPr>
                        <a:t>Prioridad del requerimiento: Alto </a:t>
                      </a:r>
                      <a:endParaRPr lang="es-CO" sz="900" dirty="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extLst>
                  <a:ext uri="{0D108BD9-81ED-4DB2-BD59-A6C34878D82A}">
                    <a16:rowId xmlns:a16="http://schemas.microsoft.com/office/drawing/2014/main" val="10004"/>
                  </a:ext>
                </a:extLst>
              </a:tr>
            </a:tbl>
          </a:graphicData>
        </a:graphic>
      </p:graphicFrame>
      <p:graphicFrame>
        <p:nvGraphicFramePr>
          <p:cNvPr id="4" name="Tabla 3"/>
          <p:cNvGraphicFramePr>
            <a:graphicFrameLocks noGrp="1"/>
          </p:cNvGraphicFramePr>
          <p:nvPr>
            <p:extLst>
              <p:ext uri="{D42A27DB-BD31-4B8C-83A1-F6EECF244321}">
                <p14:modId xmlns:p14="http://schemas.microsoft.com/office/powerpoint/2010/main" val="3974073839"/>
              </p:ext>
            </p:extLst>
          </p:nvPr>
        </p:nvGraphicFramePr>
        <p:xfrm>
          <a:off x="935040" y="3707904"/>
          <a:ext cx="5083175" cy="1844040"/>
        </p:xfrm>
        <a:graphic>
          <a:graphicData uri="http://schemas.openxmlformats.org/drawingml/2006/table">
            <a:tbl>
              <a:tblPr firstRow="1" firstCol="1" bandRow="1"/>
              <a:tblGrid>
                <a:gridCol w="1336020">
                  <a:extLst>
                    <a:ext uri="{9D8B030D-6E8A-4147-A177-3AD203B41FA5}">
                      <a16:colId xmlns:a16="http://schemas.microsoft.com/office/drawing/2014/main" val="20000"/>
                    </a:ext>
                  </a:extLst>
                </a:gridCol>
                <a:gridCol w="3747155">
                  <a:extLst>
                    <a:ext uri="{9D8B030D-6E8A-4147-A177-3AD203B41FA5}">
                      <a16:colId xmlns:a16="http://schemas.microsoft.com/office/drawing/2014/main" val="20001"/>
                    </a:ext>
                  </a:extLst>
                </a:gridCol>
              </a:tblGrid>
              <a:tr h="323884">
                <a:tc>
                  <a:txBody>
                    <a:bodyPr/>
                    <a:lstStyle/>
                    <a:p>
                      <a:pPr>
                        <a:spcAft>
                          <a:spcPts val="0"/>
                        </a:spcAft>
                      </a:pPr>
                      <a:r>
                        <a:rPr lang="es-CO" sz="1100">
                          <a:effectLst/>
                          <a:latin typeface="Arial" panose="020B0604020202020204" pitchFamily="34" charset="0"/>
                          <a:ea typeface="Arial Unicode MS" panose="020B0604020202020204" pitchFamily="34" charset="-128"/>
                        </a:rPr>
                        <a:t>Identificación del requerimiento:</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RF04</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3884">
                <a:tc>
                  <a:txBody>
                    <a:bodyPr/>
                    <a:lstStyle/>
                    <a:p>
                      <a:pPr>
                        <a:spcAft>
                          <a:spcPts val="0"/>
                        </a:spcAft>
                      </a:pPr>
                      <a:r>
                        <a:rPr lang="es-CO" sz="1100">
                          <a:effectLst/>
                          <a:latin typeface="Arial" panose="020B0604020202020204" pitchFamily="34" charset="0"/>
                          <a:ea typeface="Arial Unicode MS" panose="020B0604020202020204" pitchFamily="34" charset="-128"/>
                        </a:rPr>
                        <a:t>Nombre del requerimiento</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Reserva y préstamo de herramientas logísticas</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884">
                <a:tc>
                  <a:txBody>
                    <a:bodyPr/>
                    <a:lstStyle/>
                    <a:p>
                      <a:pPr>
                        <a:spcAft>
                          <a:spcPts val="0"/>
                        </a:spcAft>
                      </a:pPr>
                      <a:r>
                        <a:rPr lang="es-CO" sz="1100">
                          <a:effectLst/>
                          <a:latin typeface="Arial" panose="020B0604020202020204" pitchFamily="34" charset="0"/>
                          <a:ea typeface="Arial Unicode MS" panose="020B0604020202020204" pitchFamily="34" charset="-128"/>
                        </a:rPr>
                        <a:t>Características:</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El sistema ofrecerá al usuario reservar algún  tipo de material propiedad del SENA CEET</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85826">
                <a:tc>
                  <a:txBody>
                    <a:bodyPr/>
                    <a:lstStyle/>
                    <a:p>
                      <a:pPr>
                        <a:spcAft>
                          <a:spcPts val="0"/>
                        </a:spcAft>
                      </a:pPr>
                      <a:r>
                        <a:rPr lang="es-CO" sz="1100">
                          <a:effectLst/>
                          <a:latin typeface="Arial" panose="020B0604020202020204" pitchFamily="34" charset="0"/>
                          <a:ea typeface="Arial Unicode MS" panose="020B0604020202020204" pitchFamily="34" charset="-128"/>
                        </a:rPr>
                        <a:t>Descripción del requerimiento:</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El sistema mostrara en el SENA CEET el tipo de elemento que el usuario solicita para desarrollar un buen desempeño el curso que realiza.</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884">
                <a:tc gridSpan="2">
                  <a:txBody>
                    <a:bodyPr/>
                    <a:lstStyle/>
                    <a:p>
                      <a:pPr>
                        <a:spcAft>
                          <a:spcPts val="0"/>
                        </a:spcAft>
                        <a:tabLst>
                          <a:tab pos="2753995" algn="ctr"/>
                        </a:tabLst>
                      </a:pPr>
                      <a:r>
                        <a:rPr lang="es-CO" sz="1100" dirty="0">
                          <a:effectLst/>
                          <a:latin typeface="Arial" panose="020B0604020202020204" pitchFamily="34" charset="0"/>
                          <a:ea typeface="Arial Unicode MS" panose="020B0604020202020204" pitchFamily="34" charset="-128"/>
                        </a:rPr>
                        <a:t>Prioridad del requerimiento:	</a:t>
                      </a:r>
                      <a:endParaRPr lang="es-CO" sz="900" dirty="0">
                        <a:effectLst/>
                        <a:latin typeface="Times New Roman" panose="02020603050405020304" pitchFamily="18" charset="0"/>
                        <a:ea typeface="Times New Roman" panose="02020603050405020304" pitchFamily="18" charset="0"/>
                      </a:endParaRPr>
                    </a:p>
                    <a:p>
                      <a:pPr>
                        <a:spcAft>
                          <a:spcPts val="0"/>
                        </a:spcAft>
                        <a:tabLst>
                          <a:tab pos="2753995" algn="ctr"/>
                        </a:tabLst>
                      </a:pPr>
                      <a:r>
                        <a:rPr lang="es-CO" sz="1100" dirty="0">
                          <a:effectLst/>
                          <a:latin typeface="Arial" panose="020B0604020202020204" pitchFamily="34" charset="0"/>
                          <a:ea typeface="Arial Unicode MS" panose="020B0604020202020204" pitchFamily="34" charset="-128"/>
                        </a:rPr>
                        <a:t>Alto</a:t>
                      </a:r>
                      <a:endParaRPr lang="es-CO" sz="900" dirty="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extLst>
                  <a:ext uri="{0D108BD9-81ED-4DB2-BD59-A6C34878D82A}">
                    <a16:rowId xmlns:a16="http://schemas.microsoft.com/office/drawing/2014/main" val="10004"/>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2224907840"/>
              </p:ext>
            </p:extLst>
          </p:nvPr>
        </p:nvGraphicFramePr>
        <p:xfrm>
          <a:off x="963632" y="5940152"/>
          <a:ext cx="5083175" cy="2011680"/>
        </p:xfrm>
        <a:graphic>
          <a:graphicData uri="http://schemas.openxmlformats.org/drawingml/2006/table">
            <a:tbl>
              <a:tblPr firstRow="1" firstCol="1" bandRow="1"/>
              <a:tblGrid>
                <a:gridCol w="1375145">
                  <a:extLst>
                    <a:ext uri="{9D8B030D-6E8A-4147-A177-3AD203B41FA5}">
                      <a16:colId xmlns:a16="http://schemas.microsoft.com/office/drawing/2014/main" val="20000"/>
                    </a:ext>
                  </a:extLst>
                </a:gridCol>
                <a:gridCol w="3708030">
                  <a:extLst>
                    <a:ext uri="{9D8B030D-6E8A-4147-A177-3AD203B41FA5}">
                      <a16:colId xmlns:a16="http://schemas.microsoft.com/office/drawing/2014/main" val="20001"/>
                    </a:ext>
                  </a:extLst>
                </a:gridCol>
              </a:tblGrid>
              <a:tr h="329349">
                <a:tc>
                  <a:txBody>
                    <a:bodyPr/>
                    <a:lstStyle/>
                    <a:p>
                      <a:pPr>
                        <a:spcAft>
                          <a:spcPts val="0"/>
                        </a:spcAft>
                      </a:pPr>
                      <a:r>
                        <a:rPr lang="es-CO" sz="1100">
                          <a:effectLst/>
                          <a:latin typeface="Arial" panose="020B0604020202020204" pitchFamily="34" charset="0"/>
                          <a:ea typeface="Arial Unicode MS" panose="020B0604020202020204" pitchFamily="34" charset="-128"/>
                        </a:rPr>
                        <a:t>Identificación del requerimiento:</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RF05</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9349">
                <a:tc>
                  <a:txBody>
                    <a:bodyPr/>
                    <a:lstStyle/>
                    <a:p>
                      <a:pPr>
                        <a:spcAft>
                          <a:spcPts val="0"/>
                        </a:spcAft>
                      </a:pPr>
                      <a:r>
                        <a:rPr lang="es-CO" sz="1100">
                          <a:effectLst/>
                          <a:latin typeface="Arial" panose="020B0604020202020204" pitchFamily="34" charset="0"/>
                          <a:ea typeface="Arial Unicode MS" panose="020B0604020202020204" pitchFamily="34" charset="-128"/>
                        </a:rPr>
                        <a:t>Nombre del requerimiento:</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Reserva y préstamo de herramientas logísticas</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94023">
                <a:tc>
                  <a:txBody>
                    <a:bodyPr/>
                    <a:lstStyle/>
                    <a:p>
                      <a:pPr>
                        <a:spcAft>
                          <a:spcPts val="0"/>
                        </a:spcAft>
                      </a:pPr>
                      <a:r>
                        <a:rPr lang="es-CO" sz="1100">
                          <a:effectLst/>
                          <a:latin typeface="Arial" panose="020B0604020202020204" pitchFamily="34" charset="0"/>
                          <a:ea typeface="Arial Unicode MS" panose="020B0604020202020204" pitchFamily="34" charset="-128"/>
                        </a:rPr>
                        <a:t>Características:</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El sistema ofrecerá al usuario reservar algún tipo de herramienta que se encuentre disponible en el centro logístico del SENA CEET</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58697">
                <a:tc>
                  <a:txBody>
                    <a:bodyPr/>
                    <a:lstStyle/>
                    <a:p>
                      <a:pPr>
                        <a:spcAft>
                          <a:spcPts val="0"/>
                        </a:spcAft>
                      </a:pPr>
                      <a:r>
                        <a:rPr lang="es-CO" sz="1100">
                          <a:effectLst/>
                          <a:latin typeface="Arial" panose="020B0604020202020204" pitchFamily="34" charset="0"/>
                          <a:ea typeface="Arial Unicode MS" panose="020B0604020202020204" pitchFamily="34" charset="-128"/>
                        </a:rPr>
                        <a:t>Descripción del requerimiento:</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El sistema guardara automáticamente el elemento que se solicitó y el tiempo que el usuario puede durar con él en caso de que sea un préstamo de la biblioteca o del aula global </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4674">
                <a:tc gridSpan="2">
                  <a:txBody>
                    <a:bodyPr/>
                    <a:lstStyle/>
                    <a:p>
                      <a:pPr>
                        <a:spcAft>
                          <a:spcPts val="0"/>
                        </a:spcAft>
                      </a:pPr>
                      <a:r>
                        <a:rPr lang="es-CO" sz="1100" dirty="0">
                          <a:effectLst/>
                          <a:latin typeface="Arial" panose="020B0604020202020204" pitchFamily="34" charset="0"/>
                          <a:ea typeface="Arial Unicode MS" panose="020B0604020202020204" pitchFamily="34" charset="-128"/>
                        </a:rPr>
                        <a:t>Prioridad del requerimiento: Alto</a:t>
                      </a:r>
                      <a:endParaRPr lang="es-CO" sz="900" dirty="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37104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2870553964"/>
              </p:ext>
            </p:extLst>
          </p:nvPr>
        </p:nvGraphicFramePr>
        <p:xfrm>
          <a:off x="908720" y="1907704"/>
          <a:ext cx="5083175" cy="2179320"/>
        </p:xfrm>
        <a:graphic>
          <a:graphicData uri="http://schemas.openxmlformats.org/drawingml/2006/table">
            <a:tbl>
              <a:tblPr firstRow="1" firstCol="1" bandRow="1"/>
              <a:tblGrid>
                <a:gridCol w="1375145">
                  <a:extLst>
                    <a:ext uri="{9D8B030D-6E8A-4147-A177-3AD203B41FA5}">
                      <a16:colId xmlns:a16="http://schemas.microsoft.com/office/drawing/2014/main" val="20000"/>
                    </a:ext>
                  </a:extLst>
                </a:gridCol>
                <a:gridCol w="3708030">
                  <a:extLst>
                    <a:ext uri="{9D8B030D-6E8A-4147-A177-3AD203B41FA5}">
                      <a16:colId xmlns:a16="http://schemas.microsoft.com/office/drawing/2014/main" val="20001"/>
                    </a:ext>
                  </a:extLst>
                </a:gridCol>
              </a:tblGrid>
              <a:tr h="329349">
                <a:tc>
                  <a:txBody>
                    <a:bodyPr/>
                    <a:lstStyle/>
                    <a:p>
                      <a:pPr>
                        <a:spcAft>
                          <a:spcPts val="0"/>
                        </a:spcAft>
                      </a:pPr>
                      <a:r>
                        <a:rPr lang="es-CO" sz="1100">
                          <a:effectLst/>
                          <a:latin typeface="Arial" panose="020B0604020202020204" pitchFamily="34" charset="0"/>
                          <a:ea typeface="Arial Unicode MS" panose="020B0604020202020204" pitchFamily="34" charset="-128"/>
                        </a:rPr>
                        <a:t>Identificación del requerimiento:</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RF06</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9349">
                <a:tc>
                  <a:txBody>
                    <a:bodyPr/>
                    <a:lstStyle/>
                    <a:p>
                      <a:pPr>
                        <a:spcAft>
                          <a:spcPts val="0"/>
                        </a:spcAft>
                      </a:pPr>
                      <a:r>
                        <a:rPr lang="es-CO" sz="1100">
                          <a:effectLst/>
                          <a:latin typeface="Arial" panose="020B0604020202020204" pitchFamily="34" charset="0"/>
                          <a:ea typeface="Arial Unicode MS" panose="020B0604020202020204" pitchFamily="34" charset="-128"/>
                        </a:rPr>
                        <a:t>Nombre del requerimiento </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Devolución de herramientas logísticas</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94023">
                <a:tc>
                  <a:txBody>
                    <a:bodyPr/>
                    <a:lstStyle/>
                    <a:p>
                      <a:pPr>
                        <a:spcAft>
                          <a:spcPts val="0"/>
                        </a:spcAft>
                      </a:pPr>
                      <a:r>
                        <a:rPr lang="es-CO" sz="1100">
                          <a:effectLst/>
                          <a:latin typeface="Arial" panose="020B0604020202020204" pitchFamily="34" charset="0"/>
                          <a:ea typeface="Arial Unicode MS" panose="020B0604020202020204" pitchFamily="34" charset="-128"/>
                        </a:rPr>
                        <a:t>Características:</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El sistema permitirá al administrador certificar si la herramienta prestada por el CEET SENA ya ha sido devuelta </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23371">
                <a:tc>
                  <a:txBody>
                    <a:bodyPr/>
                    <a:lstStyle/>
                    <a:p>
                      <a:pPr>
                        <a:spcAft>
                          <a:spcPts val="0"/>
                        </a:spcAft>
                      </a:pPr>
                      <a:r>
                        <a:rPr lang="es-CO" sz="1100">
                          <a:effectLst/>
                          <a:latin typeface="Arial" panose="020B0604020202020204" pitchFamily="34" charset="0"/>
                          <a:ea typeface="Arial Unicode MS" panose="020B0604020202020204" pitchFamily="34" charset="-128"/>
                        </a:rPr>
                        <a:t>Descripción del requerimiento:</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El sistema permitirá que el administrador del sistema DATATOOLS realice una notificación al usuario o aprendiz para que realice la devolución de la herramienta que le fue prestada. La devolución de la herramienta se realiza personalmente en el centro logístico del CEET</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4674">
                <a:tc gridSpan="2">
                  <a:txBody>
                    <a:bodyPr/>
                    <a:lstStyle/>
                    <a:p>
                      <a:pPr>
                        <a:spcAft>
                          <a:spcPts val="0"/>
                        </a:spcAft>
                      </a:pPr>
                      <a:r>
                        <a:rPr lang="es-CO" sz="1100" dirty="0">
                          <a:effectLst/>
                          <a:latin typeface="Arial" panose="020B0604020202020204" pitchFamily="34" charset="0"/>
                          <a:ea typeface="Arial Unicode MS" panose="020B0604020202020204" pitchFamily="34" charset="-128"/>
                        </a:rPr>
                        <a:t>Prioridad del requerimiento: Alto</a:t>
                      </a:r>
                      <a:endParaRPr lang="es-CO" sz="900" dirty="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extLst>
                  <a:ext uri="{0D108BD9-81ED-4DB2-BD59-A6C34878D82A}">
                    <a16:rowId xmlns:a16="http://schemas.microsoft.com/office/drawing/2014/main" val="10004"/>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3956390242"/>
              </p:ext>
            </p:extLst>
          </p:nvPr>
        </p:nvGraphicFramePr>
        <p:xfrm>
          <a:off x="908719" y="4644008"/>
          <a:ext cx="5083175" cy="1676400"/>
        </p:xfrm>
        <a:graphic>
          <a:graphicData uri="http://schemas.openxmlformats.org/drawingml/2006/table">
            <a:tbl>
              <a:tblPr firstRow="1" firstCol="1" bandRow="1"/>
              <a:tblGrid>
                <a:gridCol w="1375145">
                  <a:extLst>
                    <a:ext uri="{9D8B030D-6E8A-4147-A177-3AD203B41FA5}">
                      <a16:colId xmlns:a16="http://schemas.microsoft.com/office/drawing/2014/main" val="20000"/>
                    </a:ext>
                  </a:extLst>
                </a:gridCol>
                <a:gridCol w="3708030">
                  <a:extLst>
                    <a:ext uri="{9D8B030D-6E8A-4147-A177-3AD203B41FA5}">
                      <a16:colId xmlns:a16="http://schemas.microsoft.com/office/drawing/2014/main" val="20001"/>
                    </a:ext>
                  </a:extLst>
                </a:gridCol>
              </a:tblGrid>
              <a:tr h="329349">
                <a:tc>
                  <a:txBody>
                    <a:bodyPr/>
                    <a:lstStyle/>
                    <a:p>
                      <a:pPr>
                        <a:spcAft>
                          <a:spcPts val="0"/>
                        </a:spcAft>
                      </a:pPr>
                      <a:r>
                        <a:rPr lang="es-CO" sz="1100">
                          <a:effectLst/>
                          <a:latin typeface="Arial" panose="020B0604020202020204" pitchFamily="34" charset="0"/>
                          <a:ea typeface="Arial Unicode MS" panose="020B0604020202020204" pitchFamily="34" charset="-128"/>
                        </a:rPr>
                        <a:t>Identificación del requerimiento:</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RF07</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9349">
                <a:tc>
                  <a:txBody>
                    <a:bodyPr/>
                    <a:lstStyle/>
                    <a:p>
                      <a:pPr>
                        <a:spcAft>
                          <a:spcPts val="0"/>
                        </a:spcAft>
                      </a:pPr>
                      <a:r>
                        <a:rPr lang="es-CO" sz="1100">
                          <a:effectLst/>
                          <a:latin typeface="Arial" panose="020B0604020202020204" pitchFamily="34" charset="0"/>
                          <a:ea typeface="Arial Unicode MS" panose="020B0604020202020204" pitchFamily="34" charset="-128"/>
                        </a:rPr>
                        <a:t>Nombre del requerimiento </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Modificar</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94023">
                <a:tc>
                  <a:txBody>
                    <a:bodyPr/>
                    <a:lstStyle/>
                    <a:p>
                      <a:pPr>
                        <a:spcAft>
                          <a:spcPts val="0"/>
                        </a:spcAft>
                      </a:pPr>
                      <a:r>
                        <a:rPr lang="es-CO" sz="1100">
                          <a:effectLst/>
                          <a:latin typeface="Arial" panose="020B0604020202020204" pitchFamily="34" charset="0"/>
                          <a:ea typeface="Arial Unicode MS" panose="020B0604020202020204" pitchFamily="34" charset="-128"/>
                        </a:rPr>
                        <a:t>Características:</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El sistema permitirá al administrador del centro logístico modificar los datos personales, materiales, actividades y evidencias  creadas.</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9349">
                <a:tc>
                  <a:txBody>
                    <a:bodyPr/>
                    <a:lstStyle/>
                    <a:p>
                      <a:pPr>
                        <a:spcAft>
                          <a:spcPts val="0"/>
                        </a:spcAft>
                      </a:pPr>
                      <a:r>
                        <a:rPr lang="es-CO" sz="1100">
                          <a:effectLst/>
                          <a:latin typeface="Arial" panose="020B0604020202020204" pitchFamily="34" charset="0"/>
                          <a:ea typeface="Arial Unicode MS" panose="020B0604020202020204" pitchFamily="34" charset="-128"/>
                        </a:rPr>
                        <a:t>Descripción del requerimiento:</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Permite al usuario y administrador modificar datos del usuario.</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4674">
                <a:tc gridSpan="2">
                  <a:txBody>
                    <a:bodyPr/>
                    <a:lstStyle/>
                    <a:p>
                      <a:pPr>
                        <a:spcAft>
                          <a:spcPts val="0"/>
                        </a:spcAft>
                      </a:pPr>
                      <a:r>
                        <a:rPr lang="es-CO" sz="1100" dirty="0">
                          <a:effectLst/>
                          <a:latin typeface="Arial" panose="020B0604020202020204" pitchFamily="34" charset="0"/>
                          <a:ea typeface="Arial Unicode MS" panose="020B0604020202020204" pitchFamily="34" charset="-128"/>
                        </a:rPr>
                        <a:t>Prioridad del requerimiento: Alto</a:t>
                      </a:r>
                      <a:endParaRPr lang="es-CO" sz="900" dirty="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72279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dirty="0">
                <a:solidFill>
                  <a:schemeClr val="tx1"/>
                </a:solidFill>
              </a:rPr>
              <a:t>PROTOTIPO</a:t>
            </a:r>
          </a:p>
        </p:txBody>
      </p:sp>
      <p:pic>
        <p:nvPicPr>
          <p:cNvPr id="4" name="Marcador de contenido 3"/>
          <p:cNvPicPr>
            <a:picLocks noGrp="1"/>
          </p:cNvPicPr>
          <p:nvPr>
            <p:ph idx="1"/>
          </p:nvPr>
        </p:nvPicPr>
        <p:blipFill rotWithShape="1">
          <a:blip r:embed="rId2">
            <a:extLst>
              <a:ext uri="{28A0092B-C50C-407E-A947-70E740481C1C}">
                <a14:useLocalDpi xmlns:a14="http://schemas.microsoft.com/office/drawing/2010/main" val="0"/>
              </a:ext>
            </a:extLst>
          </a:blip>
          <a:srcRect l="14935" t="29949" r="36524" b="12673"/>
          <a:stretch/>
        </p:blipFill>
        <p:spPr bwMode="auto">
          <a:xfrm>
            <a:off x="782638" y="3131840"/>
            <a:ext cx="5083175" cy="44644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10324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82638" y="3131840"/>
            <a:ext cx="5268538" cy="3960439"/>
          </a:xfrm>
          <a:prstGeom prst="rect">
            <a:avLst/>
          </a:prstGeom>
        </p:spPr>
      </p:pic>
    </p:spTree>
    <p:extLst>
      <p:ext uri="{BB962C8B-B14F-4D97-AF65-F5344CB8AC3E}">
        <p14:creationId xmlns:p14="http://schemas.microsoft.com/office/powerpoint/2010/main" val="5754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429000" y="14920"/>
            <a:ext cx="3096344" cy="696416"/>
          </a:xfrm>
        </p:spPr>
        <p:txBody>
          <a:bodyPr>
            <a:normAutofit/>
          </a:bodyPr>
          <a:lstStyle/>
          <a:p>
            <a:r>
              <a:rPr lang="es-CO" sz="1600" dirty="0">
                <a:solidFill>
                  <a:schemeClr val="bg1">
                    <a:lumMod val="20000"/>
                    <a:lumOff val="80000"/>
                  </a:schemeClr>
                </a:solidFill>
                <a:latin typeface="Arial" panose="020B0604020202020204" pitchFamily="34" charset="0"/>
                <a:cs typeface="Arial" panose="020B0604020202020204" pitchFamily="34" charset="0"/>
              </a:rPr>
              <a:t>Componente metodológico</a:t>
            </a:r>
          </a:p>
        </p:txBody>
      </p:sp>
      <p:sp>
        <p:nvSpPr>
          <p:cNvPr id="3" name="2 Marcador de contenido"/>
          <p:cNvSpPr>
            <a:spLocks noGrp="1"/>
          </p:cNvSpPr>
          <p:nvPr>
            <p:ph idx="1"/>
          </p:nvPr>
        </p:nvSpPr>
        <p:spPr>
          <a:xfrm>
            <a:off x="887506" y="3563888"/>
            <a:ext cx="5082988" cy="4678636"/>
          </a:xfrm>
        </p:spPr>
        <p:txBody>
          <a:bodyPr>
            <a:normAutofit/>
          </a:bodyPr>
          <a:lstStyle/>
          <a:p>
            <a:pPr algn="ctr">
              <a:buFont typeface="Wingdings" panose="05000000000000000000" pitchFamily="2" charset="2"/>
              <a:buChar char="Ø"/>
            </a:pPr>
            <a:r>
              <a:rPr lang="es-CO" sz="2000" b="1" dirty="0">
                <a:solidFill>
                  <a:schemeClr val="tx1"/>
                </a:solidFill>
                <a:latin typeface="Arial" panose="020B0604020202020204" pitchFamily="34" charset="0"/>
                <a:cs typeface="Arial" panose="020B0604020202020204" pitchFamily="34" charset="0"/>
              </a:rPr>
              <a:t>Nombre del Proyecto :</a:t>
            </a:r>
          </a:p>
          <a:p>
            <a:pPr>
              <a:buFont typeface="Wingdings" panose="05000000000000000000" pitchFamily="2" charset="2"/>
              <a:buChar char="Ø"/>
            </a:pPr>
            <a:endParaRPr lang="es-CO" sz="2000" b="1" dirty="0">
              <a:solidFill>
                <a:schemeClr val="tx1"/>
              </a:solidFill>
              <a:latin typeface="Arial" panose="020B0604020202020204" pitchFamily="34" charset="0"/>
              <a:cs typeface="Arial" panose="020B0604020202020204" pitchFamily="34" charset="0"/>
            </a:endParaRPr>
          </a:p>
          <a:p>
            <a:pPr marL="68580" indent="0">
              <a:buNone/>
            </a:pPr>
            <a:r>
              <a:rPr lang="es-CO" sz="2000" dirty="0">
                <a:solidFill>
                  <a:schemeClr val="tx1"/>
                </a:solidFill>
                <a:latin typeface="Arial" panose="020B0604020202020204" pitchFamily="34" charset="0"/>
                <a:cs typeface="Arial" panose="020B0604020202020204" pitchFamily="34" charset="0"/>
              </a:rPr>
              <a:t>Desarrollo E Implementación  de un sistema  web para gestión del centro logístico del CEET.</a:t>
            </a:r>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624" t="27898" r="23562" b="38598"/>
          <a:stretch/>
        </p:blipFill>
        <p:spPr bwMode="auto">
          <a:xfrm>
            <a:off x="2031833" y="5508104"/>
            <a:ext cx="2794333" cy="17757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3355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96502" y="3275856"/>
            <a:ext cx="5454674" cy="3878990"/>
          </a:xfrm>
          <a:prstGeom prst="rect">
            <a:avLst/>
          </a:prstGeom>
        </p:spPr>
      </p:pic>
    </p:spTree>
    <p:extLst>
      <p:ext uri="{BB962C8B-B14F-4D97-AF65-F5344CB8AC3E}">
        <p14:creationId xmlns:p14="http://schemas.microsoft.com/office/powerpoint/2010/main" val="1794410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t>CRONOGRAMA</a:t>
            </a:r>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1819766114"/>
              </p:ext>
            </p:extLst>
          </p:nvPr>
        </p:nvGraphicFramePr>
        <p:xfrm>
          <a:off x="782638" y="3491885"/>
          <a:ext cx="5382666" cy="4536498"/>
        </p:xfrm>
        <a:graphic>
          <a:graphicData uri="http://schemas.openxmlformats.org/drawingml/2006/table">
            <a:tbl>
              <a:tblPr/>
              <a:tblGrid>
                <a:gridCol w="856607">
                  <a:extLst>
                    <a:ext uri="{9D8B030D-6E8A-4147-A177-3AD203B41FA5}">
                      <a16:colId xmlns:a16="http://schemas.microsoft.com/office/drawing/2014/main" val="20000"/>
                    </a:ext>
                  </a:extLst>
                </a:gridCol>
                <a:gridCol w="2735848">
                  <a:extLst>
                    <a:ext uri="{9D8B030D-6E8A-4147-A177-3AD203B41FA5}">
                      <a16:colId xmlns:a16="http://schemas.microsoft.com/office/drawing/2014/main" val="20001"/>
                    </a:ext>
                  </a:extLst>
                </a:gridCol>
                <a:gridCol w="923980">
                  <a:extLst>
                    <a:ext uri="{9D8B030D-6E8A-4147-A177-3AD203B41FA5}">
                      <a16:colId xmlns:a16="http://schemas.microsoft.com/office/drawing/2014/main" val="20002"/>
                    </a:ext>
                  </a:extLst>
                </a:gridCol>
                <a:gridCol w="866231">
                  <a:extLst>
                    <a:ext uri="{9D8B030D-6E8A-4147-A177-3AD203B41FA5}">
                      <a16:colId xmlns:a16="http://schemas.microsoft.com/office/drawing/2014/main" val="20003"/>
                    </a:ext>
                  </a:extLst>
                </a:gridCol>
              </a:tblGrid>
              <a:tr h="418937">
                <a:tc>
                  <a:txBody>
                    <a:bodyPr/>
                    <a:lstStyle/>
                    <a:p>
                      <a:pPr algn="l" fontAlgn="b"/>
                      <a:r>
                        <a:rPr lang="es-CO" sz="800" b="0" i="0" u="none" strike="noStrike" dirty="0">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fontAlgn="b"/>
                      <a:r>
                        <a:rPr lang="es-CO" sz="800" b="0" i="0" u="none" strike="noStrike" dirty="0">
                          <a:solidFill>
                            <a:srgbClr val="000000"/>
                          </a:solidFill>
                          <a:effectLst/>
                          <a:latin typeface="Calibri" panose="020F0502020204030204" pitchFamily="34" charset="0"/>
                        </a:rPr>
                        <a:t>ACTIVIDADES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fontAlgn="b"/>
                      <a:r>
                        <a:rPr lang="es-CO" sz="800" b="0" i="0" u="none" strike="noStrike">
                          <a:solidFill>
                            <a:srgbClr val="000000"/>
                          </a:solidFill>
                          <a:effectLst/>
                          <a:latin typeface="Calibri" panose="020F0502020204030204" pitchFamily="34" charset="0"/>
                        </a:rPr>
                        <a:t>fecha inicial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fontAlgn="b"/>
                      <a:r>
                        <a:rPr lang="es-CO" sz="800" b="0" i="0" u="none" strike="noStrike">
                          <a:solidFill>
                            <a:srgbClr val="000000"/>
                          </a:solidFill>
                          <a:effectLst/>
                          <a:latin typeface="Calibri" panose="020F0502020204030204" pitchFamily="34" charset="0"/>
                        </a:rPr>
                        <a:t>fecha final</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10000"/>
                  </a:ext>
                </a:extLst>
              </a:tr>
              <a:tr h="239393">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Idea de proyecto</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BC2E6"/>
                    </a:solidFill>
                  </a:tcPr>
                </a:tc>
                <a:extLst>
                  <a:ext uri="{0D108BD9-81ED-4DB2-BD59-A6C34878D82A}">
                    <a16:rowId xmlns:a16="http://schemas.microsoft.com/office/drawing/2014/main" val="10001"/>
                  </a:ext>
                </a:extLst>
              </a:tr>
              <a:tr h="239393">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nombre del proyecto, objetivos general y especificos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extLst>
                  <a:ext uri="{0D108BD9-81ED-4DB2-BD59-A6C34878D82A}">
                    <a16:rowId xmlns:a16="http://schemas.microsoft.com/office/drawing/2014/main" val="10002"/>
                  </a:ext>
                </a:extLst>
              </a:tr>
              <a:tr h="239393">
                <a:tc>
                  <a:txBody>
                    <a:bodyPr/>
                    <a:lstStyle/>
                    <a:p>
                      <a:pPr algn="ctr"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planteamiento del problema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extLst>
                  <a:ext uri="{0D108BD9-81ED-4DB2-BD59-A6C34878D82A}">
                    <a16:rowId xmlns:a16="http://schemas.microsoft.com/office/drawing/2014/main" val="10003"/>
                  </a:ext>
                </a:extLst>
              </a:tr>
              <a:tr h="239393">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logo del proyecto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extLst>
                  <a:ext uri="{0D108BD9-81ED-4DB2-BD59-A6C34878D82A}">
                    <a16:rowId xmlns:a16="http://schemas.microsoft.com/office/drawing/2014/main" val="10004"/>
                  </a:ext>
                </a:extLst>
              </a:tr>
              <a:tr h="239393">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alcance del proyecto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r" fontAlgn="b"/>
                      <a:r>
                        <a:rPr lang="es-CO" sz="800" b="0" i="0" u="none" strike="noStrike">
                          <a:solidFill>
                            <a:srgbClr val="000000"/>
                          </a:solidFill>
                          <a:effectLst/>
                          <a:latin typeface="Calibri" panose="020F0502020204030204" pitchFamily="34" charset="0"/>
                        </a:rPr>
                        <a:t>04/11/2015</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r" fontAlgn="b"/>
                      <a:r>
                        <a:rPr lang="es-CO" sz="800" b="0" i="0" u="none" strike="noStrike">
                          <a:solidFill>
                            <a:srgbClr val="000000"/>
                          </a:solidFill>
                          <a:effectLst/>
                          <a:latin typeface="Calibri" panose="020F0502020204030204" pitchFamily="34" charset="0"/>
                        </a:rPr>
                        <a:t>24/11/2015</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extLst>
                  <a:ext uri="{0D108BD9-81ED-4DB2-BD59-A6C34878D82A}">
                    <a16:rowId xmlns:a16="http://schemas.microsoft.com/office/drawing/2014/main" val="10005"/>
                  </a:ext>
                </a:extLst>
              </a:tr>
              <a:tr h="239393">
                <a:tc>
                  <a:txBody>
                    <a:bodyPr/>
                    <a:lstStyle/>
                    <a:p>
                      <a:pPr algn="l" fontAlgn="b"/>
                      <a:r>
                        <a:rPr lang="es-CO" sz="800" b="0" i="0" u="none" strike="noStrike">
                          <a:solidFill>
                            <a:srgbClr val="000000"/>
                          </a:solidFill>
                          <a:effectLst/>
                          <a:latin typeface="Calibri" panose="020F0502020204030204" pitchFamily="34" charset="0"/>
                        </a:rPr>
                        <a:t> ANALISIS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justificacion del proyecto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extLst>
                  <a:ext uri="{0D108BD9-81ED-4DB2-BD59-A6C34878D82A}">
                    <a16:rowId xmlns:a16="http://schemas.microsoft.com/office/drawing/2014/main" val="10006"/>
                  </a:ext>
                </a:extLst>
              </a:tr>
              <a:tr h="239393">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viabilidad del proyecto</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extLst>
                  <a:ext uri="{0D108BD9-81ED-4DB2-BD59-A6C34878D82A}">
                    <a16:rowId xmlns:a16="http://schemas.microsoft.com/office/drawing/2014/main" val="10007"/>
                  </a:ext>
                </a:extLst>
              </a:tr>
              <a:tr h="239393">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tecnicas de recoleccion de datos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extLst>
                  <a:ext uri="{0D108BD9-81ED-4DB2-BD59-A6C34878D82A}">
                    <a16:rowId xmlns:a16="http://schemas.microsoft.com/office/drawing/2014/main" val="10008"/>
                  </a:ext>
                </a:extLst>
              </a:tr>
              <a:tr h="251363">
                <a:tc>
                  <a:txBody>
                    <a:bodyPr/>
                    <a:lstStyle/>
                    <a:p>
                      <a:pPr algn="ctr"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requerimientos funcionales o no funcionales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009"/>
                  </a:ext>
                </a:extLst>
              </a:tr>
              <a:tr h="239393">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informe de analisis de instrumentos de recoleccion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0099FF"/>
                    </a:solidFill>
                  </a:tcPr>
                </a:tc>
                <a:extLst>
                  <a:ext uri="{0D108BD9-81ED-4DB2-BD59-A6C34878D82A}">
                    <a16:rowId xmlns:a16="http://schemas.microsoft.com/office/drawing/2014/main" val="10010"/>
                  </a:ext>
                </a:extLst>
              </a:tr>
              <a:tr h="239393">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protipo</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extLst>
                  <a:ext uri="{0D108BD9-81ED-4DB2-BD59-A6C34878D82A}">
                    <a16:rowId xmlns:a16="http://schemas.microsoft.com/office/drawing/2014/main" val="10011"/>
                  </a:ext>
                </a:extLst>
              </a:tr>
              <a:tr h="239393">
                <a:tc>
                  <a:txBody>
                    <a:bodyPr/>
                    <a:lstStyle/>
                    <a:p>
                      <a:pPr algn="l" fontAlgn="b"/>
                      <a:r>
                        <a:rPr lang="es-CO" sz="800" b="0" i="0" u="none" strike="noStrike">
                          <a:solidFill>
                            <a:srgbClr val="000000"/>
                          </a:solidFill>
                          <a:effectLst/>
                          <a:latin typeface="Calibri" panose="020F0502020204030204" pitchFamily="34" charset="0"/>
                        </a:rPr>
                        <a:t>DISEÑO</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tc>
                  <a:txBody>
                    <a:bodyPr/>
                    <a:lstStyle/>
                    <a:p>
                      <a:pPr algn="r" fontAlgn="b"/>
                      <a:r>
                        <a:rPr lang="es-CO" sz="800" b="0" i="0" u="none" strike="noStrike">
                          <a:solidFill>
                            <a:srgbClr val="000000"/>
                          </a:solidFill>
                          <a:effectLst/>
                          <a:latin typeface="Calibri" panose="020F0502020204030204" pitchFamily="34" charset="0"/>
                        </a:rPr>
                        <a:t>26/02/2016</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tc>
                  <a:txBody>
                    <a:bodyPr/>
                    <a:lstStyle/>
                    <a:p>
                      <a:pPr algn="r" fontAlgn="b"/>
                      <a:r>
                        <a:rPr lang="es-CO" sz="800" b="0" i="0" u="none" strike="noStrike">
                          <a:solidFill>
                            <a:srgbClr val="000000"/>
                          </a:solidFill>
                          <a:effectLst/>
                          <a:latin typeface="Calibri" panose="020F0502020204030204" pitchFamily="34" charset="0"/>
                        </a:rPr>
                        <a:t>23/02/2016</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extLst>
                  <a:ext uri="{0D108BD9-81ED-4DB2-BD59-A6C34878D82A}">
                    <a16:rowId xmlns:a16="http://schemas.microsoft.com/office/drawing/2014/main" val="10012"/>
                  </a:ext>
                </a:extLst>
              </a:tr>
              <a:tr h="239393">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extLst>
                  <a:ext uri="{0D108BD9-81ED-4DB2-BD59-A6C34878D82A}">
                    <a16:rowId xmlns:a16="http://schemas.microsoft.com/office/drawing/2014/main" val="10013"/>
                  </a:ext>
                </a:extLst>
              </a:tr>
              <a:tr h="239393">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extLst>
                  <a:ext uri="{0D108BD9-81ED-4DB2-BD59-A6C34878D82A}">
                    <a16:rowId xmlns:a16="http://schemas.microsoft.com/office/drawing/2014/main" val="10014"/>
                  </a:ext>
                </a:extLst>
              </a:tr>
              <a:tr h="251363">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99FF"/>
                    </a:solidFill>
                  </a:tcPr>
                </a:tc>
                <a:extLst>
                  <a:ext uri="{0D108BD9-81ED-4DB2-BD59-A6C34878D82A}">
                    <a16:rowId xmlns:a16="http://schemas.microsoft.com/office/drawing/2014/main" val="10015"/>
                  </a:ext>
                </a:extLst>
              </a:tr>
              <a:tr h="251363">
                <a:tc>
                  <a:txBody>
                    <a:bodyPr/>
                    <a:lstStyle/>
                    <a:p>
                      <a:pPr algn="l" fontAlgn="b"/>
                      <a:r>
                        <a:rPr lang="es-CO" sz="800" b="0" i="0" u="none" strike="noStrike">
                          <a:solidFill>
                            <a:srgbClr val="000000"/>
                          </a:solidFill>
                          <a:effectLst/>
                          <a:latin typeface="Calibri" panose="020F0502020204030204" pitchFamily="34" charset="0"/>
                        </a:rPr>
                        <a:t>DESARROLLO</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extLst>
                  <a:ext uri="{0D108BD9-81ED-4DB2-BD59-A6C34878D82A}">
                    <a16:rowId xmlns:a16="http://schemas.microsoft.com/office/drawing/2014/main" val="10016"/>
                  </a:ext>
                </a:extLst>
              </a:tr>
              <a:tr h="251363">
                <a:tc>
                  <a:txBody>
                    <a:bodyPr/>
                    <a:lstStyle/>
                    <a:p>
                      <a:pPr algn="l" fontAlgn="b"/>
                      <a:r>
                        <a:rPr lang="es-CO" sz="800" b="0" i="0" u="none" strike="noStrike">
                          <a:solidFill>
                            <a:srgbClr val="000000"/>
                          </a:solidFill>
                          <a:effectLst/>
                          <a:latin typeface="Calibri" panose="020F0502020204030204" pitchFamily="34" charset="0"/>
                        </a:rPr>
                        <a:t>IMPLEMENTACION</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l" fontAlgn="b"/>
                      <a:r>
                        <a:rPr lang="es-CO" sz="800" b="0" i="0" u="none" strike="noStrike" dirty="0">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2548708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36712" y="2267744"/>
            <a:ext cx="5299012" cy="5544616"/>
          </a:xfrm>
        </p:spPr>
        <p:txBody>
          <a:bodyPr>
            <a:normAutofit fontScale="62500" lnSpcReduction="20000"/>
          </a:bodyPr>
          <a:lstStyle/>
          <a:p>
            <a:pPr marL="68580" indent="0" algn="ctr">
              <a:buNone/>
            </a:pPr>
            <a:r>
              <a:rPr lang="es-CO" sz="2900" b="1" dirty="0">
                <a:solidFill>
                  <a:schemeClr val="tx1"/>
                </a:solidFill>
                <a:latin typeface="Arial" panose="020B0604020202020204" pitchFamily="34" charset="0"/>
                <a:cs typeface="Arial" panose="020B0604020202020204" pitchFamily="34" charset="0"/>
              </a:rPr>
              <a:t>OBJETIVO GENERAL</a:t>
            </a:r>
          </a:p>
          <a:p>
            <a:pPr marL="68580" indent="0" algn="ctr">
              <a:buNone/>
            </a:pPr>
            <a:endParaRPr lang="es-CO" sz="2900" b="1" dirty="0">
              <a:solidFill>
                <a:schemeClr val="tx1"/>
              </a:solidFill>
              <a:latin typeface="Arial" panose="020B0604020202020204" pitchFamily="34" charset="0"/>
              <a:cs typeface="Arial" panose="020B0604020202020204" pitchFamily="34" charset="0"/>
            </a:endParaRPr>
          </a:p>
          <a:p>
            <a:pPr marL="68580" indent="0">
              <a:buNone/>
            </a:pPr>
            <a:r>
              <a:rPr lang="es-CO" sz="2900" dirty="0">
                <a:solidFill>
                  <a:schemeClr val="tx1"/>
                </a:solidFill>
                <a:latin typeface="Arial" panose="020B0604020202020204" pitchFamily="34" charset="0"/>
                <a:cs typeface="Arial" panose="020B0604020202020204" pitchFamily="34" charset="0"/>
              </a:rPr>
              <a:t> Diseñar un sistema</a:t>
            </a:r>
            <a:r>
              <a:rPr lang="es-CO" sz="2900" dirty="0">
                <a:solidFill>
                  <a:prstClr val="black"/>
                </a:solidFill>
                <a:latin typeface="Arial" panose="020B0604020202020204" pitchFamily="34" charset="0"/>
                <a:cs typeface="Arial" panose="020B0604020202020204" pitchFamily="34" charset="0"/>
              </a:rPr>
              <a:t> web pertinente </a:t>
            </a:r>
            <a:r>
              <a:rPr lang="es-CO" sz="2900" dirty="0">
                <a:solidFill>
                  <a:schemeClr val="tx1"/>
                </a:solidFill>
                <a:latin typeface="Arial" panose="020B0604020202020204" pitchFamily="34" charset="0"/>
                <a:cs typeface="Arial" panose="020B0604020202020204" pitchFamily="34" charset="0"/>
              </a:rPr>
              <a:t> para gestión de procesos logísticos (reservas ,prestamos y devoluciones  de herramientas) en el CEET.</a:t>
            </a:r>
          </a:p>
          <a:p>
            <a:pPr marL="68580" indent="0">
              <a:buNone/>
            </a:pPr>
            <a:endParaRPr lang="es-CO" sz="2900" dirty="0">
              <a:solidFill>
                <a:schemeClr val="tx1"/>
              </a:solidFill>
              <a:latin typeface="Arial" panose="020B0604020202020204" pitchFamily="34" charset="0"/>
              <a:cs typeface="Arial" panose="020B0604020202020204" pitchFamily="34" charset="0"/>
            </a:endParaRPr>
          </a:p>
          <a:p>
            <a:pPr marL="68580" indent="0" algn="ctr">
              <a:buNone/>
            </a:pPr>
            <a:r>
              <a:rPr lang="es-CO" sz="2900" b="1" dirty="0">
                <a:solidFill>
                  <a:schemeClr val="tx1"/>
                </a:solidFill>
                <a:latin typeface="Arial" panose="020B0604020202020204" pitchFamily="34" charset="0"/>
                <a:cs typeface="Arial" panose="020B0604020202020204" pitchFamily="34" charset="0"/>
              </a:rPr>
              <a:t>OBJETIVOS ESPECIFICOS </a:t>
            </a:r>
            <a:r>
              <a:rPr lang="es-CO" sz="2900" dirty="0">
                <a:solidFill>
                  <a:schemeClr val="tx1"/>
                </a:solidFill>
                <a:latin typeface="Arial" panose="020B0604020202020204" pitchFamily="34" charset="0"/>
                <a:cs typeface="Arial" panose="020B0604020202020204" pitchFamily="34" charset="0"/>
              </a:rPr>
              <a:t></a:t>
            </a:r>
          </a:p>
          <a:p>
            <a:pPr marL="68580" indent="0" algn="ctr">
              <a:buNone/>
            </a:pPr>
            <a:endParaRPr lang="es-CO" sz="2900" dirty="0">
              <a:solidFill>
                <a:schemeClr val="tx1"/>
              </a:solidFill>
              <a:latin typeface="Arial" panose="020B0604020202020204" pitchFamily="34" charset="0"/>
              <a:cs typeface="Arial" panose="020B0604020202020204" pitchFamily="34" charset="0"/>
            </a:endParaRPr>
          </a:p>
          <a:p>
            <a:r>
              <a:rPr lang="es-CO" sz="2900" dirty="0">
                <a:solidFill>
                  <a:schemeClr val="tx1"/>
                </a:solidFill>
                <a:latin typeface="Arial" panose="020B0604020202020204" pitchFamily="34" charset="0"/>
                <a:cs typeface="Arial" panose="020B0604020202020204" pitchFamily="34" charset="0"/>
              </a:rPr>
              <a:t>Generar  el diseño del sistema web con el fin de facilitar el proceso de reservas, préstamo y devoluciones de herramientas para el proceso de formación de los aprendices del CEET .  </a:t>
            </a:r>
          </a:p>
          <a:p>
            <a:endParaRPr lang="es-CO" sz="2900" dirty="0">
              <a:solidFill>
                <a:schemeClr val="tx1"/>
              </a:solidFill>
              <a:latin typeface="Arial" panose="020B0604020202020204" pitchFamily="34" charset="0"/>
              <a:cs typeface="Arial" panose="020B0604020202020204" pitchFamily="34" charset="0"/>
            </a:endParaRPr>
          </a:p>
          <a:p>
            <a:r>
              <a:rPr lang="es-CO" sz="2900" dirty="0">
                <a:solidFill>
                  <a:schemeClr val="tx1"/>
                </a:solidFill>
                <a:latin typeface="Arial" panose="020B0604020202020204" pitchFamily="34" charset="0"/>
                <a:cs typeface="Arial" panose="020B0604020202020204" pitchFamily="34" charset="0"/>
              </a:rPr>
              <a:t>Implementar metodologías de aplicación en el ámbito logístico del CEET </a:t>
            </a:r>
          </a:p>
          <a:p>
            <a:pPr marL="68580" indent="0">
              <a:buNone/>
            </a:pPr>
            <a:endParaRPr lang="es-CO" sz="2900" dirty="0">
              <a:solidFill>
                <a:schemeClr val="tx1"/>
              </a:solidFill>
              <a:latin typeface="Arial" panose="020B0604020202020204" pitchFamily="34" charset="0"/>
              <a:cs typeface="Arial" panose="020B0604020202020204" pitchFamily="34" charset="0"/>
            </a:endParaRPr>
          </a:p>
          <a:p>
            <a:r>
              <a:rPr lang="es-CO" sz="2900" dirty="0">
                <a:solidFill>
                  <a:schemeClr val="tx1"/>
                </a:solidFill>
                <a:latin typeface="Arial" panose="020B0604020202020204" pitchFamily="34" charset="0"/>
                <a:cs typeface="Arial" panose="020B0604020202020204" pitchFamily="34" charset="0"/>
              </a:rPr>
              <a:t>Analizar los aspectos principales en el centro logístico CEET   identificando estrategias  y practicas logísticas para el desarrollo y diseño del sistema web.</a:t>
            </a:r>
          </a:p>
          <a:p>
            <a:pPr marL="68580" indent="0">
              <a:buNone/>
            </a:pPr>
            <a:r>
              <a:rPr lang="es-CO" dirty="0">
                <a:solidFill>
                  <a:schemeClr val="tx1"/>
                </a:solidFill>
              </a:rPr>
              <a:t>. </a:t>
            </a:r>
          </a:p>
        </p:txBody>
      </p:sp>
    </p:spTree>
    <p:extLst>
      <p:ext uri="{BB962C8B-B14F-4D97-AF65-F5344CB8AC3E}">
        <p14:creationId xmlns:p14="http://schemas.microsoft.com/office/powerpoint/2010/main" val="84311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4704" y="251520"/>
            <a:ext cx="5268558" cy="1524000"/>
          </a:xfrm>
        </p:spPr>
        <p:txBody>
          <a:bodyPr>
            <a:normAutofit/>
          </a:bodyPr>
          <a:lstStyle/>
          <a:p>
            <a:pPr algn="ctr"/>
            <a:r>
              <a:rPr lang="es-CO" sz="2400" b="1" dirty="0">
                <a:solidFill>
                  <a:schemeClr val="tx1"/>
                </a:solidFill>
                <a:latin typeface="Arial" panose="020B0604020202020204" pitchFamily="34" charset="0"/>
                <a:cs typeface="Arial" panose="020B0604020202020204" pitchFamily="34" charset="0"/>
              </a:rPr>
              <a:t>Planteamiento del problema </a:t>
            </a:r>
          </a:p>
        </p:txBody>
      </p:sp>
      <p:sp>
        <p:nvSpPr>
          <p:cNvPr id="3" name="2 Marcador de contenido"/>
          <p:cNvSpPr>
            <a:spLocks noGrp="1"/>
          </p:cNvSpPr>
          <p:nvPr>
            <p:ph idx="1"/>
          </p:nvPr>
        </p:nvSpPr>
        <p:spPr>
          <a:xfrm>
            <a:off x="836712" y="2411760"/>
            <a:ext cx="5184576" cy="4678636"/>
          </a:xfrm>
        </p:spPr>
        <p:txBody>
          <a:bodyPr>
            <a:noAutofit/>
          </a:bodyPr>
          <a:lstStyle/>
          <a:p>
            <a:pPr marL="68580" indent="0" algn="just">
              <a:buNone/>
            </a:pPr>
            <a:r>
              <a:rPr lang="es-CO" sz="2000" dirty="0">
                <a:solidFill>
                  <a:schemeClr val="tx1"/>
                </a:solidFill>
                <a:latin typeface="Arial" panose="020B0604020202020204" pitchFamily="34" charset="0"/>
                <a:cs typeface="Arial" panose="020B0604020202020204" pitchFamily="34" charset="0"/>
              </a:rPr>
              <a:t>Actualmente, el centro posee reservas completamente manual, sin soporte automatizado de ningún tipo. </a:t>
            </a:r>
          </a:p>
          <a:p>
            <a:pPr marL="68580" indent="0" algn="just">
              <a:buNone/>
            </a:pPr>
            <a:endParaRPr lang="es-CO" sz="2000" dirty="0">
              <a:solidFill>
                <a:schemeClr val="tx1"/>
              </a:solidFill>
              <a:latin typeface="Arial" panose="020B0604020202020204" pitchFamily="34" charset="0"/>
              <a:cs typeface="Arial" panose="020B0604020202020204" pitchFamily="34" charset="0"/>
            </a:endParaRPr>
          </a:p>
          <a:p>
            <a:pPr marL="68580" indent="0" algn="just">
              <a:buNone/>
            </a:pPr>
            <a:r>
              <a:rPr lang="es-CO" sz="2000" dirty="0">
                <a:solidFill>
                  <a:schemeClr val="tx1"/>
                </a:solidFill>
                <a:latin typeface="Arial" panose="020B0604020202020204" pitchFamily="34" charset="0"/>
                <a:cs typeface="Arial" panose="020B0604020202020204" pitchFamily="34" charset="0"/>
              </a:rPr>
              <a:t>Se busca implementar y solucionar el enfoque de un fuerte déficit en la gestión de procesos logísticos (reservas y prestamos de herramientas) en el CEET promoviendo una mejor organización en aspecto de  inventario.</a:t>
            </a:r>
          </a:p>
        </p:txBody>
      </p:sp>
    </p:spTree>
    <p:extLst>
      <p:ext uri="{BB962C8B-B14F-4D97-AF65-F5344CB8AC3E}">
        <p14:creationId xmlns:p14="http://schemas.microsoft.com/office/powerpoint/2010/main" val="3704781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a:xfrm>
            <a:off x="764704" y="2123728"/>
            <a:ext cx="5082988" cy="4678636"/>
          </a:xfrm>
        </p:spPr>
        <p:txBody>
          <a:bodyPr>
            <a:normAutofit fontScale="92500" lnSpcReduction="20000"/>
          </a:bodyPr>
          <a:lstStyle/>
          <a:p>
            <a:pPr algn="ctr"/>
            <a:r>
              <a:rPr lang="es-CO" b="1" dirty="0">
                <a:solidFill>
                  <a:schemeClr val="tx1"/>
                </a:solidFill>
              </a:rPr>
              <a:t>ALCANCE</a:t>
            </a:r>
          </a:p>
          <a:p>
            <a:endParaRPr lang="es-CO" b="1" dirty="0">
              <a:solidFill>
                <a:schemeClr val="tx1"/>
              </a:solidFill>
            </a:endParaRPr>
          </a:p>
          <a:p>
            <a:r>
              <a:rPr lang="es-CO" dirty="0">
                <a:solidFill>
                  <a:schemeClr val="tx1"/>
                </a:solidFill>
              </a:rPr>
              <a:t>La pagina web se limita hacer la gestión de reservas, prestamos y devoluciones de las herramientas para desarrollar la formación de los aprendices en el CEET.</a:t>
            </a:r>
          </a:p>
          <a:p>
            <a:endParaRPr lang="es-CO" dirty="0">
              <a:solidFill>
                <a:schemeClr val="tx1"/>
              </a:solidFill>
            </a:endParaRPr>
          </a:p>
          <a:p>
            <a:r>
              <a:rPr lang="es-CO" dirty="0">
                <a:solidFill>
                  <a:schemeClr val="tx1"/>
                </a:solidFill>
              </a:rPr>
              <a:t>Como prueba piloto se implementara la aplicación web en los programas electricidad, electrónica y telecomunicaciones como base para manejar el resto de las áreas logísticas del CEET</a:t>
            </a:r>
          </a:p>
          <a:p>
            <a:endParaRPr lang="es-CO" dirty="0">
              <a:solidFill>
                <a:schemeClr val="tx1"/>
              </a:solidFill>
            </a:endParaRPr>
          </a:p>
          <a:p>
            <a:endParaRPr lang="es-CO" dirty="0"/>
          </a:p>
        </p:txBody>
      </p:sp>
    </p:spTree>
    <p:extLst>
      <p:ext uri="{BB962C8B-B14F-4D97-AF65-F5344CB8AC3E}">
        <p14:creationId xmlns:p14="http://schemas.microsoft.com/office/powerpoint/2010/main" val="152822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66729" y="1907704"/>
            <a:ext cx="5268558" cy="626475"/>
          </a:xfrm>
        </p:spPr>
        <p:txBody>
          <a:bodyPr>
            <a:normAutofit fontScale="90000"/>
          </a:bodyPr>
          <a:lstStyle/>
          <a:p>
            <a:pPr algn="ctr"/>
            <a:br>
              <a:rPr lang="es-CO" sz="2000" dirty="0">
                <a:solidFill>
                  <a:schemeClr val="tx1"/>
                </a:solidFill>
                <a:latin typeface="Arial" panose="020B0604020202020204" pitchFamily="34" charset="0"/>
                <a:cs typeface="Arial" panose="020B0604020202020204" pitchFamily="34" charset="0"/>
              </a:rPr>
            </a:br>
            <a:br>
              <a:rPr lang="es-CO" sz="2000" dirty="0">
                <a:solidFill>
                  <a:schemeClr val="tx1"/>
                </a:solidFill>
                <a:latin typeface="Arial" panose="020B0604020202020204" pitchFamily="34" charset="0"/>
                <a:cs typeface="Arial" panose="020B0604020202020204" pitchFamily="34" charset="0"/>
              </a:rPr>
            </a:br>
            <a:br>
              <a:rPr lang="es-CO" sz="2000" dirty="0">
                <a:solidFill>
                  <a:schemeClr val="tx1"/>
                </a:solidFill>
                <a:latin typeface="Arial" panose="020B0604020202020204" pitchFamily="34" charset="0"/>
                <a:cs typeface="Arial" panose="020B0604020202020204" pitchFamily="34" charset="0"/>
              </a:rPr>
            </a:br>
            <a:r>
              <a:rPr lang="es-CO" sz="2000" b="1" dirty="0">
                <a:solidFill>
                  <a:schemeClr val="tx1"/>
                </a:solidFill>
                <a:latin typeface="Arial" panose="020B0604020202020204" pitchFamily="34" charset="0"/>
                <a:cs typeface="Arial" panose="020B0604020202020204" pitchFamily="34" charset="0"/>
              </a:rPr>
              <a:t>JUSTIFICACION</a:t>
            </a:r>
          </a:p>
        </p:txBody>
      </p:sp>
      <p:sp>
        <p:nvSpPr>
          <p:cNvPr id="3" name="2 Marcador de contenido"/>
          <p:cNvSpPr>
            <a:spLocks noGrp="1"/>
          </p:cNvSpPr>
          <p:nvPr>
            <p:ph idx="1"/>
          </p:nvPr>
        </p:nvSpPr>
        <p:spPr>
          <a:xfrm>
            <a:off x="620688" y="1907704"/>
            <a:ext cx="5760640" cy="6480720"/>
          </a:xfrm>
        </p:spPr>
        <p:txBody>
          <a:bodyPr>
            <a:noAutofit/>
          </a:bodyPr>
          <a:lstStyle/>
          <a:p>
            <a:pPr marL="68580" indent="0" algn="just">
              <a:buNone/>
            </a:pPr>
            <a:endParaRPr lang="es-CO" sz="2000" dirty="0">
              <a:solidFill>
                <a:schemeClr val="tx1"/>
              </a:solidFill>
              <a:latin typeface="Arial" panose="020B0604020202020204" pitchFamily="34" charset="0"/>
              <a:cs typeface="Arial" panose="020B0604020202020204" pitchFamily="34" charset="0"/>
            </a:endParaRPr>
          </a:p>
          <a:p>
            <a:pPr marL="68580" indent="0" algn="just">
              <a:buNone/>
            </a:pPr>
            <a:endParaRPr lang="es-CO" sz="2000" dirty="0">
              <a:solidFill>
                <a:schemeClr val="tx1"/>
              </a:solidFill>
              <a:latin typeface="Arial" panose="020B0604020202020204" pitchFamily="34" charset="0"/>
              <a:cs typeface="Arial" panose="020B0604020202020204" pitchFamily="34" charset="0"/>
            </a:endParaRPr>
          </a:p>
          <a:p>
            <a:pPr marL="68580" indent="0" algn="just">
              <a:buNone/>
            </a:pPr>
            <a:endParaRPr lang="es-CO" sz="2000" dirty="0">
              <a:solidFill>
                <a:schemeClr val="tx1"/>
              </a:solidFill>
              <a:latin typeface="Arial" panose="020B0604020202020204" pitchFamily="34" charset="0"/>
              <a:cs typeface="Arial" panose="020B0604020202020204" pitchFamily="34" charset="0"/>
            </a:endParaRPr>
          </a:p>
          <a:p>
            <a:pPr marL="68580" indent="0" algn="just">
              <a:buNone/>
            </a:pPr>
            <a:endParaRPr lang="es-CO" sz="2000" dirty="0">
              <a:solidFill>
                <a:schemeClr val="tx1"/>
              </a:solidFill>
              <a:latin typeface="Arial" panose="020B0604020202020204" pitchFamily="34" charset="0"/>
              <a:cs typeface="Arial" panose="020B0604020202020204" pitchFamily="34" charset="0"/>
            </a:endParaRPr>
          </a:p>
          <a:p>
            <a:pPr marL="68580" indent="0" algn="just">
              <a:buNone/>
            </a:pPr>
            <a:endParaRPr lang="es-CO" sz="2000" dirty="0">
              <a:solidFill>
                <a:schemeClr val="tx1"/>
              </a:solidFill>
              <a:latin typeface="Arial" panose="020B0604020202020204" pitchFamily="34" charset="0"/>
              <a:cs typeface="Arial" panose="020B0604020202020204" pitchFamily="34" charset="0"/>
            </a:endParaRPr>
          </a:p>
          <a:p>
            <a:pPr marL="68580" indent="0" algn="just">
              <a:buNone/>
            </a:pPr>
            <a:r>
              <a:rPr lang="es-CO" sz="2000" dirty="0">
                <a:solidFill>
                  <a:schemeClr val="tx1"/>
                </a:solidFill>
                <a:latin typeface="Arial" panose="020B0604020202020204" pitchFamily="34" charset="0"/>
                <a:cs typeface="Arial" panose="020B0604020202020204" pitchFamily="34" charset="0"/>
              </a:rPr>
              <a:t>Las funciones del desarrollo de sistemas se soportan en la gestión logística la cual debe permitir el manejo eficiente de todos sus componentes  que se enfoquen en un mejoramiento de los servicios y procesos logísticos.</a:t>
            </a:r>
          </a:p>
        </p:txBody>
      </p:sp>
    </p:spTree>
    <p:extLst>
      <p:ext uri="{BB962C8B-B14F-4D97-AF65-F5344CB8AC3E}">
        <p14:creationId xmlns:p14="http://schemas.microsoft.com/office/powerpoint/2010/main" val="3856171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CO" sz="2800" dirty="0">
                <a:solidFill>
                  <a:schemeClr val="tx1"/>
                </a:solidFill>
                <a:latin typeface="Arial" panose="020B0604020202020204" pitchFamily="34" charset="0"/>
                <a:cs typeface="Arial" panose="020B0604020202020204" pitchFamily="34" charset="0"/>
              </a:rPr>
              <a:t>Viabilidad del proyecto</a:t>
            </a:r>
            <a:br>
              <a:rPr lang="es-CO" dirty="0"/>
            </a:br>
            <a:endParaRPr lang="es-CO" dirty="0"/>
          </a:p>
        </p:txBody>
      </p:sp>
      <p:sp>
        <p:nvSpPr>
          <p:cNvPr id="3" name="2 Marcador de contenido"/>
          <p:cNvSpPr>
            <a:spLocks noGrp="1"/>
          </p:cNvSpPr>
          <p:nvPr>
            <p:ph idx="1"/>
          </p:nvPr>
        </p:nvSpPr>
        <p:spPr>
          <a:xfrm>
            <a:off x="875403" y="2555776"/>
            <a:ext cx="5082988" cy="5616624"/>
          </a:xfrm>
        </p:spPr>
        <p:txBody>
          <a:bodyPr>
            <a:normAutofit/>
          </a:bodyPr>
          <a:lstStyle/>
          <a:p>
            <a:pPr marL="68580" indent="0" algn="ctr">
              <a:buNone/>
            </a:pPr>
            <a:r>
              <a:rPr lang="es-CO" b="1" dirty="0">
                <a:solidFill>
                  <a:schemeClr val="tx1"/>
                </a:solidFill>
                <a:latin typeface="Arial" panose="020B0604020202020204" pitchFamily="34" charset="0"/>
                <a:cs typeface="Arial" panose="020B0604020202020204" pitchFamily="34" charset="0"/>
              </a:rPr>
              <a:t>TECNICO</a:t>
            </a:r>
          </a:p>
          <a:p>
            <a:endParaRPr lang="es-CO" b="1" dirty="0">
              <a:solidFill>
                <a:schemeClr val="tx1"/>
              </a:solidFill>
              <a:latin typeface="Arial" panose="020B0604020202020204" pitchFamily="34" charset="0"/>
              <a:cs typeface="Arial" panose="020B0604020202020204" pitchFamily="34" charset="0"/>
            </a:endParaRPr>
          </a:p>
          <a:p>
            <a:pPr>
              <a:buFontTx/>
              <a:buChar char="-"/>
            </a:pPr>
            <a:endParaRPr lang="es-CO" dirty="0">
              <a:solidFill>
                <a:schemeClr val="tx1"/>
              </a:solidFill>
              <a:latin typeface="Arial" panose="020B0604020202020204" pitchFamily="34" charset="0"/>
              <a:cs typeface="Arial" panose="020B0604020202020204" pitchFamily="34" charset="0"/>
            </a:endParaRPr>
          </a:p>
        </p:txBody>
      </p:sp>
      <p:graphicFrame>
        <p:nvGraphicFramePr>
          <p:cNvPr id="4" name="Tabla 3"/>
          <p:cNvGraphicFramePr>
            <a:graphicFrameLocks noGrp="1"/>
          </p:cNvGraphicFramePr>
          <p:nvPr>
            <p:extLst>
              <p:ext uri="{D42A27DB-BD31-4B8C-83A1-F6EECF244321}">
                <p14:modId xmlns:p14="http://schemas.microsoft.com/office/powerpoint/2010/main" val="3047331717"/>
              </p:ext>
            </p:extLst>
          </p:nvPr>
        </p:nvGraphicFramePr>
        <p:xfrm>
          <a:off x="764704" y="3635896"/>
          <a:ext cx="5286471" cy="3399310"/>
        </p:xfrm>
        <a:graphic>
          <a:graphicData uri="http://schemas.openxmlformats.org/drawingml/2006/table">
            <a:tbl>
              <a:tblPr firstRow="1" bandRow="1">
                <a:tableStyleId>{073A0DAA-6AF3-43AB-8588-CEC1D06C72B9}</a:tableStyleId>
              </a:tblPr>
              <a:tblGrid>
                <a:gridCol w="2652192">
                  <a:extLst>
                    <a:ext uri="{9D8B030D-6E8A-4147-A177-3AD203B41FA5}">
                      <a16:colId xmlns:a16="http://schemas.microsoft.com/office/drawing/2014/main" val="20000"/>
                    </a:ext>
                  </a:extLst>
                </a:gridCol>
                <a:gridCol w="2634279">
                  <a:extLst>
                    <a:ext uri="{9D8B030D-6E8A-4147-A177-3AD203B41FA5}">
                      <a16:colId xmlns:a16="http://schemas.microsoft.com/office/drawing/2014/main" val="20001"/>
                    </a:ext>
                  </a:extLst>
                </a:gridCol>
              </a:tblGrid>
              <a:tr h="1021870">
                <a:tc>
                  <a:txBody>
                    <a:bodyPr/>
                    <a:lstStyle/>
                    <a:p>
                      <a:pPr algn="ctr"/>
                      <a:r>
                        <a:rPr lang="es-CO" sz="2400" b="0" dirty="0">
                          <a:latin typeface="Arial" panose="020B0604020202020204" pitchFamily="34" charset="0"/>
                          <a:cs typeface="Arial" panose="020B0604020202020204" pitchFamily="34" charset="0"/>
                        </a:rPr>
                        <a:t>Equipo</a:t>
                      </a:r>
                      <a:r>
                        <a:rPr lang="es-CO" dirty="0">
                          <a:latin typeface="Arial" panose="020B0604020202020204" pitchFamily="34" charset="0"/>
                          <a:cs typeface="Arial" panose="020B0604020202020204" pitchFamily="34" charset="0"/>
                        </a:rPr>
                        <a:t> </a:t>
                      </a:r>
                    </a:p>
                  </a:txBody>
                  <a:tcPr/>
                </a:tc>
                <a:tc>
                  <a:txBody>
                    <a:bodyPr/>
                    <a:lstStyle/>
                    <a:p>
                      <a:r>
                        <a:rPr lang="es-CO" sz="2400" b="0" dirty="0">
                          <a:latin typeface="Arial" panose="020B0604020202020204" pitchFamily="34" charset="0"/>
                          <a:cs typeface="Arial" panose="020B0604020202020204" pitchFamily="34" charset="0"/>
                        </a:rPr>
                        <a:t>especificaciones</a:t>
                      </a:r>
                    </a:p>
                  </a:txBody>
                  <a:tcPr/>
                </a:tc>
                <a:extLst>
                  <a:ext uri="{0D108BD9-81ED-4DB2-BD59-A6C34878D82A}">
                    <a16:rowId xmlns:a16="http://schemas.microsoft.com/office/drawing/2014/main" val="10000"/>
                  </a:ext>
                </a:extLst>
              </a:tr>
              <a:tr h="1124613">
                <a:tc>
                  <a:txBody>
                    <a:bodyPr/>
                    <a:lstStyle/>
                    <a:p>
                      <a:endParaRPr lang="es-CO" dirty="0">
                        <a:latin typeface="Arial" panose="020B0604020202020204" pitchFamily="34" charset="0"/>
                        <a:cs typeface="Arial" panose="020B0604020202020204" pitchFamily="34" charset="0"/>
                      </a:endParaRPr>
                    </a:p>
                    <a:p>
                      <a:r>
                        <a:rPr lang="es-CO" dirty="0">
                          <a:latin typeface="Arial" panose="020B0604020202020204" pitchFamily="34" charset="0"/>
                          <a:cs typeface="Arial" panose="020B0604020202020204" pitchFamily="34" charset="0"/>
                        </a:rPr>
                        <a:t>computadores</a:t>
                      </a:r>
                    </a:p>
                  </a:txBody>
                  <a:tcPr/>
                </a:tc>
                <a:tc>
                  <a:txBody>
                    <a:bodyPr/>
                    <a:lstStyle/>
                    <a:p>
                      <a:r>
                        <a:rPr lang="es-CO" dirty="0">
                          <a:latin typeface="Arial" panose="020B0604020202020204" pitchFamily="34" charset="0"/>
                          <a:cs typeface="Arial" panose="020B0604020202020204" pitchFamily="34" charset="0"/>
                        </a:rPr>
                        <a:t>Memoria</a:t>
                      </a:r>
                      <a:r>
                        <a:rPr lang="es-CO" baseline="0" dirty="0">
                          <a:latin typeface="Arial" panose="020B0604020202020204" pitchFamily="34" charset="0"/>
                          <a:cs typeface="Arial" panose="020B0604020202020204" pitchFamily="34" charset="0"/>
                        </a:rPr>
                        <a:t> de 2 Gb</a:t>
                      </a:r>
                    </a:p>
                    <a:p>
                      <a:r>
                        <a:rPr lang="es-CO" baseline="0" dirty="0">
                          <a:latin typeface="Arial" panose="020B0604020202020204" pitchFamily="34" charset="0"/>
                          <a:cs typeface="Arial" panose="020B0604020202020204" pitchFamily="34" charset="0"/>
                        </a:rPr>
                        <a:t>Disco duro de 180 </a:t>
                      </a:r>
                    </a:p>
                    <a:p>
                      <a:r>
                        <a:rPr lang="es-CO" baseline="0" dirty="0">
                          <a:latin typeface="Arial" panose="020B0604020202020204" pitchFamily="34" charset="0"/>
                          <a:cs typeface="Arial" panose="020B0604020202020204" pitchFamily="34" charset="0"/>
                        </a:rPr>
                        <a:t>Procesador Intel Pentium 4 de 2,8 MHz</a:t>
                      </a:r>
                      <a:endParaRPr lang="es-CO"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10218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O"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CO" dirty="0">
                          <a:latin typeface="Arial" panose="020B0604020202020204" pitchFamily="34" charset="0"/>
                          <a:cs typeface="Arial" panose="020B0604020202020204" pitchFamily="34" charset="0"/>
                        </a:rPr>
                        <a:t>Sistema operativo</a:t>
                      </a:r>
                    </a:p>
                  </a:txBody>
                  <a:tcPr/>
                </a:tc>
                <a:tc>
                  <a:txBody>
                    <a:bodyPr/>
                    <a:lstStyle/>
                    <a:p>
                      <a:endParaRPr lang="es-CO" dirty="0">
                        <a:latin typeface="Arial" panose="020B0604020202020204" pitchFamily="34" charset="0"/>
                        <a:cs typeface="Arial" panose="020B0604020202020204" pitchFamily="34" charset="0"/>
                      </a:endParaRPr>
                    </a:p>
                    <a:p>
                      <a:r>
                        <a:rPr lang="es-CO" dirty="0">
                          <a:latin typeface="Arial" panose="020B0604020202020204" pitchFamily="34" charset="0"/>
                          <a:cs typeface="Arial" panose="020B0604020202020204" pitchFamily="34" charset="0"/>
                        </a:rPr>
                        <a:t>Windows</a:t>
                      </a:r>
                      <a:r>
                        <a:rPr lang="es-CO" baseline="0" dirty="0">
                          <a:latin typeface="Arial" panose="020B0604020202020204" pitchFamily="34" charset="0"/>
                          <a:cs typeface="Arial" panose="020B0604020202020204" pitchFamily="34" charset="0"/>
                        </a:rPr>
                        <a:t> xp,7,8,10</a:t>
                      </a:r>
                    </a:p>
                    <a:p>
                      <a:r>
                        <a:rPr lang="es-CO" baseline="0" dirty="0" err="1">
                          <a:latin typeface="Arial" panose="020B0604020202020204" pitchFamily="34" charset="0"/>
                          <a:cs typeface="Arial" panose="020B0604020202020204" pitchFamily="34" charset="0"/>
                        </a:rPr>
                        <a:t>ios</a:t>
                      </a:r>
                      <a:endParaRPr lang="es-CO" baseline="0" dirty="0">
                        <a:latin typeface="Arial" panose="020B0604020202020204" pitchFamily="34" charset="0"/>
                        <a:cs typeface="Arial" panose="020B0604020202020204" pitchFamily="34" charset="0"/>
                      </a:endParaRPr>
                    </a:p>
                    <a:p>
                      <a:endParaRPr lang="es-CO"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3399723529"/>
              </p:ext>
            </p:extLst>
          </p:nvPr>
        </p:nvGraphicFramePr>
        <p:xfrm>
          <a:off x="782617" y="6876256"/>
          <a:ext cx="5268558" cy="1080120"/>
        </p:xfrm>
        <a:graphic>
          <a:graphicData uri="http://schemas.openxmlformats.org/drawingml/2006/table">
            <a:tbl>
              <a:tblPr firstRow="1" bandRow="1">
                <a:tableStyleId>{D7AC3CCA-C797-4891-BE02-D94E43425B78}</a:tableStyleId>
              </a:tblPr>
              <a:tblGrid>
                <a:gridCol w="2634279">
                  <a:extLst>
                    <a:ext uri="{9D8B030D-6E8A-4147-A177-3AD203B41FA5}">
                      <a16:colId xmlns:a16="http://schemas.microsoft.com/office/drawing/2014/main" val="20000"/>
                    </a:ext>
                  </a:extLst>
                </a:gridCol>
                <a:gridCol w="2634279">
                  <a:extLst>
                    <a:ext uri="{9D8B030D-6E8A-4147-A177-3AD203B41FA5}">
                      <a16:colId xmlns:a16="http://schemas.microsoft.com/office/drawing/2014/main" val="20001"/>
                    </a:ext>
                  </a:extLst>
                </a:gridCol>
              </a:tblGrid>
              <a:tr h="1080120">
                <a:tc>
                  <a:txBody>
                    <a:bodyPr/>
                    <a:lstStyle/>
                    <a:p>
                      <a:endParaRPr lang="es-CO" dirty="0">
                        <a:latin typeface="Arial" panose="020B0604020202020204" pitchFamily="34" charset="0"/>
                        <a:cs typeface="Arial" panose="020B0604020202020204" pitchFamily="34" charset="0"/>
                      </a:endParaRPr>
                    </a:p>
                    <a:p>
                      <a:r>
                        <a:rPr lang="es-CO" b="0" dirty="0">
                          <a:latin typeface="Arial" panose="020B0604020202020204" pitchFamily="34" charset="0"/>
                          <a:cs typeface="Arial" panose="020B0604020202020204" pitchFamily="34" charset="0"/>
                        </a:rPr>
                        <a:t>Acceso</a:t>
                      </a:r>
                      <a:r>
                        <a:rPr lang="es-CO" b="0" baseline="0" dirty="0">
                          <a:latin typeface="Arial" panose="020B0604020202020204" pitchFamily="34" charset="0"/>
                          <a:cs typeface="Arial" panose="020B0604020202020204" pitchFamily="34" charset="0"/>
                        </a:rPr>
                        <a:t> a internet</a:t>
                      </a:r>
                      <a:endParaRPr lang="es-CO" b="0" dirty="0">
                        <a:solidFill>
                          <a:schemeClr val="tx1"/>
                        </a:solidFill>
                        <a:latin typeface="Arial" panose="020B0604020202020204" pitchFamily="34" charset="0"/>
                        <a:cs typeface="Arial" panose="020B0604020202020204" pitchFamily="34" charset="0"/>
                      </a:endParaRPr>
                    </a:p>
                  </a:txBody>
                  <a:tcPr/>
                </a:tc>
                <a:tc>
                  <a:txBody>
                    <a:bodyPr/>
                    <a:lstStyle/>
                    <a:p>
                      <a:endParaRPr lang="es-CO" dirty="0">
                        <a:latin typeface="Arial" panose="020B0604020202020204" pitchFamily="34" charset="0"/>
                        <a:cs typeface="Arial" panose="020B0604020202020204" pitchFamily="34" charset="0"/>
                      </a:endParaRPr>
                    </a:p>
                    <a:p>
                      <a:r>
                        <a:rPr lang="es-CO" b="0" dirty="0">
                          <a:latin typeface="Arial" panose="020B0604020202020204" pitchFamily="34" charset="0"/>
                          <a:cs typeface="Arial" panose="020B0604020202020204" pitchFamily="34" charset="0"/>
                        </a:rPr>
                        <a:t>LAN</a:t>
                      </a:r>
                    </a:p>
                    <a:p>
                      <a:r>
                        <a:rPr lang="es-CO" b="0" dirty="0">
                          <a:latin typeface="Arial" panose="020B0604020202020204" pitchFamily="34" charset="0"/>
                          <a:cs typeface="Arial" panose="020B0604020202020204" pitchFamily="34" charset="0"/>
                        </a:rPr>
                        <a:t>wifi</a:t>
                      </a:r>
                      <a:endParaRPr lang="es-CO" b="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11074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dirty="0">
                <a:solidFill>
                  <a:schemeClr val="tx1"/>
                </a:solidFill>
              </a:rPr>
              <a:t>Instrumentos de recolección de información</a:t>
            </a:r>
          </a:p>
        </p:txBody>
      </p:sp>
      <p:sp>
        <p:nvSpPr>
          <p:cNvPr id="7" name="Marcador de contenido 6"/>
          <p:cNvSpPr>
            <a:spLocks noGrp="1"/>
          </p:cNvSpPr>
          <p:nvPr>
            <p:ph idx="1"/>
          </p:nvPr>
        </p:nvSpPr>
        <p:spPr/>
        <p:txBody>
          <a:bodyPr/>
          <a:lstStyle/>
          <a:p>
            <a:pPr>
              <a:buFont typeface="Courier New" panose="02070309020205020404" pitchFamily="49" charset="0"/>
              <a:buChar char="o"/>
            </a:pPr>
            <a:r>
              <a:rPr lang="es-CO" dirty="0">
                <a:solidFill>
                  <a:schemeClr val="tx1"/>
                </a:solidFill>
              </a:rPr>
              <a:t>Entrevista </a:t>
            </a:r>
          </a:p>
          <a:p>
            <a:pPr>
              <a:buFont typeface="Courier New" panose="02070309020205020404" pitchFamily="49" charset="0"/>
              <a:buChar char="o"/>
            </a:pPr>
            <a:endParaRPr lang="es-CO" dirty="0">
              <a:solidFill>
                <a:schemeClr val="tx1"/>
              </a:solidFill>
            </a:endParaRPr>
          </a:p>
          <a:p>
            <a:pPr>
              <a:buFont typeface="Courier New" panose="02070309020205020404" pitchFamily="49" charset="0"/>
              <a:buChar char="o"/>
            </a:pPr>
            <a:r>
              <a:rPr lang="es-CO" dirty="0">
                <a:solidFill>
                  <a:schemeClr val="tx1"/>
                </a:solidFill>
              </a:rPr>
              <a:t>Encuesta</a:t>
            </a:r>
          </a:p>
        </p:txBody>
      </p:sp>
    </p:spTree>
    <p:extLst>
      <p:ext uri="{BB962C8B-B14F-4D97-AF65-F5344CB8AC3E}">
        <p14:creationId xmlns:p14="http://schemas.microsoft.com/office/powerpoint/2010/main" val="312553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9879" y="1926971"/>
            <a:ext cx="5268558" cy="1524000"/>
          </a:xfrm>
        </p:spPr>
        <p:txBody>
          <a:bodyPr>
            <a:normAutofit fontScale="90000"/>
          </a:bodyPr>
          <a:lstStyle/>
          <a:p>
            <a:r>
              <a:rPr lang="es-CO" dirty="0">
                <a:solidFill>
                  <a:schemeClr val="tx1"/>
                </a:solidFill>
              </a:rPr>
              <a:t>Soporte de levantamiento de información </a:t>
            </a:r>
            <a:br>
              <a:rPr lang="es-CO" dirty="0">
                <a:solidFill>
                  <a:schemeClr val="tx1"/>
                </a:solidFill>
              </a:rPr>
            </a:br>
            <a:br>
              <a:rPr lang="es-CO" dirty="0">
                <a:solidFill>
                  <a:schemeClr val="tx1"/>
                </a:solidFill>
              </a:rPr>
            </a:br>
            <a:r>
              <a:rPr lang="es-CO" dirty="0">
                <a:solidFill>
                  <a:schemeClr val="tx1"/>
                </a:solidFill>
              </a:rPr>
              <a:t>Entrevistas</a:t>
            </a:r>
          </a:p>
        </p:txBody>
      </p:sp>
      <p:sp>
        <p:nvSpPr>
          <p:cNvPr id="3" name="Marcador de contenido 2"/>
          <p:cNvSpPr>
            <a:spLocks noGrp="1"/>
          </p:cNvSpPr>
          <p:nvPr>
            <p:ph idx="1"/>
          </p:nvPr>
        </p:nvSpPr>
        <p:spPr>
          <a:xfrm>
            <a:off x="770042" y="3546209"/>
            <a:ext cx="5082988" cy="4678636"/>
          </a:xfrm>
        </p:spPr>
        <p:txBody>
          <a:bodyPr/>
          <a:lstStyle/>
          <a:p>
            <a:r>
              <a:rPr lang="es-CO" sz="1800" dirty="0">
                <a:solidFill>
                  <a:schemeClr val="tx1"/>
                </a:solidFill>
              </a:rPr>
              <a:t>¿Cómo Se Conforma El Centro Logístico Del CEET? </a:t>
            </a:r>
          </a:p>
          <a:p>
            <a:endParaRPr lang="es-CO" dirty="0"/>
          </a:p>
          <a:p>
            <a:endParaRPr lang="es-CO" dirty="0"/>
          </a:p>
          <a:p>
            <a:endParaRPr lang="es-CO" dirty="0"/>
          </a:p>
          <a:p>
            <a:endParaRPr lang="es-CO" dirty="0"/>
          </a:p>
          <a:p>
            <a:endParaRPr lang="es-CO" dirty="0"/>
          </a:p>
          <a:p>
            <a:endParaRPr lang="es-CO" dirty="0"/>
          </a:p>
          <a:p>
            <a:r>
              <a:rPr lang="es-CO" sz="1600" b="1" dirty="0">
                <a:solidFill>
                  <a:schemeClr val="tx1"/>
                </a:solidFill>
              </a:rPr>
              <a:t>Análisis:</a:t>
            </a:r>
            <a:r>
              <a:rPr lang="es-CO" sz="1600" dirty="0">
                <a:solidFill>
                  <a:schemeClr val="tx1"/>
                </a:solidFill>
              </a:rPr>
              <a:t> se  da a conocer que el Centro Logístico Tiene Diferentes Áreas de gestión los cuales prestan el servicio para el CEET. Tomando como Centro Principal el Centro Logístico y Almacén </a:t>
            </a:r>
          </a:p>
          <a:p>
            <a:endParaRPr lang="es-CO" sz="1600" dirty="0"/>
          </a:p>
          <a:p>
            <a:endParaRPr lang="es-CO" dirty="0"/>
          </a:p>
        </p:txBody>
      </p:sp>
      <p:pic>
        <p:nvPicPr>
          <p:cNvPr id="4" name="Imagen 3"/>
          <p:cNvPicPr>
            <a:picLocks noChangeAspect="1"/>
          </p:cNvPicPr>
          <p:nvPr/>
        </p:nvPicPr>
        <p:blipFill>
          <a:blip r:embed="rId2"/>
          <a:stretch>
            <a:fillRect/>
          </a:stretch>
        </p:blipFill>
        <p:spPr>
          <a:xfrm>
            <a:off x="1366403" y="4499992"/>
            <a:ext cx="4100988" cy="2105615"/>
          </a:xfrm>
          <a:prstGeom prst="rect">
            <a:avLst/>
          </a:prstGeom>
        </p:spPr>
      </p:pic>
    </p:spTree>
    <p:extLst>
      <p:ext uri="{BB962C8B-B14F-4D97-AF65-F5344CB8AC3E}">
        <p14:creationId xmlns:p14="http://schemas.microsoft.com/office/powerpoint/2010/main" val="14525859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Personalizado 1">
      <a:dk1>
        <a:sysClr val="windowText" lastClr="000000"/>
      </a:dk1>
      <a:lt1>
        <a:srgbClr val="7096D2"/>
      </a:lt1>
      <a:dk2>
        <a:srgbClr val="9FB9E1"/>
      </a:dk2>
      <a:lt2>
        <a:srgbClr val="E4E9EF"/>
      </a:lt2>
      <a:accent1>
        <a:srgbClr val="6076B4"/>
      </a:accent1>
      <a:accent2>
        <a:srgbClr val="2F5897"/>
      </a:accent2>
      <a:accent3>
        <a:srgbClr val="2F5897"/>
      </a:accent3>
      <a:accent4>
        <a:srgbClr val="595959"/>
      </a:accent4>
      <a:accent5>
        <a:srgbClr val="004C99"/>
      </a:accent5>
      <a:accent6>
        <a:srgbClr val="758085"/>
      </a:accent6>
      <a:hlink>
        <a:srgbClr val="3399FF"/>
      </a:hlink>
      <a:folHlink>
        <a:srgbClr val="9FACD2"/>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635</TotalTime>
  <Words>1262</Words>
  <Application>Microsoft Office PowerPoint</Application>
  <PresentationFormat>Presentación en pantalla (4:3)</PresentationFormat>
  <Paragraphs>271</Paragraphs>
  <Slides>21</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21</vt:i4>
      </vt:variant>
    </vt:vector>
  </HeadingPairs>
  <TitlesOfParts>
    <vt:vector size="30" baseType="lpstr">
      <vt:lpstr>Arial</vt:lpstr>
      <vt:lpstr>Arial Unicode MS</vt:lpstr>
      <vt:lpstr>Calibri</vt:lpstr>
      <vt:lpstr>Century Gothic</vt:lpstr>
      <vt:lpstr>Courier New</vt:lpstr>
      <vt:lpstr>Times New Roman</vt:lpstr>
      <vt:lpstr>Wingdings</vt:lpstr>
      <vt:lpstr>Wingdings 2</vt:lpstr>
      <vt:lpstr>Austin</vt:lpstr>
      <vt:lpstr>CENTRO DE ELECTRICIDAD , ELECTRONICA Y TELECOMUNICACIONES</vt:lpstr>
      <vt:lpstr>Componente metodológico</vt:lpstr>
      <vt:lpstr>Presentación de PowerPoint</vt:lpstr>
      <vt:lpstr>Planteamiento del problema </vt:lpstr>
      <vt:lpstr>Presentación de PowerPoint</vt:lpstr>
      <vt:lpstr>   JUSTIFICACION</vt:lpstr>
      <vt:lpstr>Viabilidad del proyecto </vt:lpstr>
      <vt:lpstr>Instrumentos de recolección de información</vt:lpstr>
      <vt:lpstr>Soporte de levantamiento de información   Entrevistas</vt:lpstr>
      <vt:lpstr>Presentación de PowerPoint</vt:lpstr>
      <vt:lpstr>Presentación de PowerPoint</vt:lpstr>
      <vt:lpstr>Presentación de PowerPoint</vt:lpstr>
      <vt:lpstr>Encuestas </vt:lpstr>
      <vt:lpstr>Presentación de PowerPoint</vt:lpstr>
      <vt:lpstr>Requerimientos funcionales y no funcionales</vt:lpstr>
      <vt:lpstr>Presentación de PowerPoint</vt:lpstr>
      <vt:lpstr>Presentación de PowerPoint</vt:lpstr>
      <vt:lpstr>PROTOTIPO</vt:lpstr>
      <vt:lpstr>Presentación de PowerPoint</vt:lpstr>
      <vt:lpstr>Presentación de PowerPoint</vt:lpstr>
      <vt:lpstr>CRONOGRAMA</vt:lpstr>
    </vt:vector>
  </TitlesOfParts>
  <Company>Luffi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CENTRO DE ELECTRICIDAD , ELECTRONICA Y TELECOMUNICACIONES</dc:title>
  <dc:creator>Luffi</dc:creator>
  <cp:lastModifiedBy>Colsutec</cp:lastModifiedBy>
  <cp:revision>51</cp:revision>
  <dcterms:created xsi:type="dcterms:W3CDTF">2016-01-27T23:17:20Z</dcterms:created>
  <dcterms:modified xsi:type="dcterms:W3CDTF">2016-08-31T18:23:05Z</dcterms:modified>
</cp:coreProperties>
</file>